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342" r:id="rId3"/>
    <p:sldId id="376" r:id="rId4"/>
    <p:sldId id="378" r:id="rId6"/>
    <p:sldId id="383" r:id="rId7"/>
    <p:sldId id="382" r:id="rId8"/>
    <p:sldId id="384" r:id="rId9"/>
    <p:sldId id="385" r:id="rId10"/>
    <p:sldId id="386" r:id="rId11"/>
    <p:sldId id="379" r:id="rId12"/>
    <p:sldId id="388" r:id="rId13"/>
    <p:sldId id="387" r:id="rId14"/>
    <p:sldId id="389" r:id="rId15"/>
    <p:sldId id="390" r:id="rId16"/>
    <p:sldId id="391" r:id="rId17"/>
    <p:sldId id="392" r:id="rId18"/>
    <p:sldId id="393" r:id="rId19"/>
    <p:sldId id="394" r:id="rId20"/>
    <p:sldId id="395" r:id="rId21"/>
    <p:sldId id="396" r:id="rId22"/>
    <p:sldId id="397" r:id="rId23"/>
    <p:sldId id="399" r:id="rId24"/>
    <p:sldId id="400" r:id="rId25"/>
    <p:sldId id="401" r:id="rId26"/>
    <p:sldId id="402" r:id="rId27"/>
    <p:sldId id="403" r:id="rId28"/>
    <p:sldId id="404" r:id="rId29"/>
    <p:sldId id="405" r:id="rId30"/>
    <p:sldId id="406" r:id="rId31"/>
    <p:sldId id="407" r:id="rId32"/>
    <p:sldId id="408" r:id="rId33"/>
    <p:sldId id="377" r:id="rId34"/>
    <p:sldId id="409" r:id="rId35"/>
    <p:sldId id="410" r:id="rId36"/>
    <p:sldId id="411" r:id="rId37"/>
    <p:sldId id="412" r:id="rId38"/>
    <p:sldId id="413" r:id="rId39"/>
    <p:sldId id="414" r:id="rId40"/>
    <p:sldId id="415" r:id="rId41"/>
    <p:sldId id="416" r:id="rId42"/>
    <p:sldId id="417" r:id="rId43"/>
    <p:sldId id="418" r:id="rId44"/>
    <p:sldId id="419" r:id="rId45"/>
    <p:sldId id="420" r:id="rId46"/>
    <p:sldId id="421" r:id="rId47"/>
    <p:sldId id="422" r:id="rId48"/>
    <p:sldId id="423" r:id="rId49"/>
    <p:sldId id="424" r:id="rId50"/>
    <p:sldId id="425" r:id="rId51"/>
    <p:sldId id="426" r:id="rId52"/>
    <p:sldId id="428" r:id="rId53"/>
    <p:sldId id="429" r:id="rId54"/>
    <p:sldId id="430" r:id="rId55"/>
    <p:sldId id="431" r:id="rId56"/>
    <p:sldId id="432" r:id="rId57"/>
    <p:sldId id="433" r:id="rId58"/>
    <p:sldId id="434" r:id="rId59"/>
    <p:sldId id="435" r:id="rId60"/>
    <p:sldId id="380" r:id="rId61"/>
    <p:sldId id="436" r:id="rId62"/>
    <p:sldId id="437" r:id="rId63"/>
    <p:sldId id="438" r:id="rId64"/>
    <p:sldId id="439" r:id="rId65"/>
    <p:sldId id="440" r:id="rId66"/>
    <p:sldId id="381" r:id="rId67"/>
    <p:sldId id="441" r:id="rId68"/>
    <p:sldId id="442" r:id="rId69"/>
    <p:sldId id="443" r:id="rId70"/>
    <p:sldId id="444" r:id="rId71"/>
    <p:sldId id="445" r:id="rId7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9900"/>
    <a:srgbClr val="6BE137"/>
    <a:srgbClr val="FFCC99"/>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25" autoAdjust="0"/>
    <p:restoredTop sz="93560" autoAdjust="0"/>
  </p:normalViewPr>
  <p:slideViewPr>
    <p:cSldViewPr snapToGrid="0">
      <p:cViewPr varScale="1">
        <p:scale>
          <a:sx n="57" d="100"/>
          <a:sy n="57" d="100"/>
        </p:scale>
        <p:origin x="68" y="196"/>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5" Type="http://schemas.openxmlformats.org/officeDocument/2006/relationships/tableStyles" Target="tableStyles.xml"/><Relationship Id="rId74" Type="http://schemas.openxmlformats.org/officeDocument/2006/relationships/viewProps" Target="viewProps.xml"/><Relationship Id="rId73" Type="http://schemas.openxmlformats.org/officeDocument/2006/relationships/presProps" Target="presProps.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F41353-A0F4-4DD2-AF90-B2B2D232929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A74753-AFF2-43A3-98C7-386D01E4961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自定义版式">
    <p:bg>
      <p:bgPr>
        <a:pattFill prst="ltUpDiag">
          <a:fgClr>
            <a:srgbClr val="F2F2F2"/>
          </a:fgClr>
          <a:bgClr>
            <a:schemeClr val="bg1"/>
          </a:bgClr>
        </a:patt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transition spd="slow">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教学效果">
    <p:spTree>
      <p:nvGrpSpPr>
        <p:cNvPr id="1" name=""/>
        <p:cNvGrpSpPr/>
        <p:nvPr/>
      </p:nvGrpSpPr>
      <p:grpSpPr>
        <a:xfrm>
          <a:off x="0" y="0"/>
          <a:ext cx="0" cy="0"/>
          <a:chOff x="0" y="0"/>
          <a:chExt cx="0" cy="0"/>
        </a:xfrm>
      </p:grpSpPr>
      <p:pic>
        <p:nvPicPr>
          <p:cNvPr id="10"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a:fillRect/>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p:cNvCxnSpPr/>
          <p:nvPr userDrawn="1"/>
        </p:nvCxnSpPr>
        <p:spPr>
          <a:xfrm>
            <a:off x="-25478" y="980728"/>
            <a:ext cx="12242946" cy="0"/>
          </a:xfrm>
          <a:prstGeom prst="line">
            <a:avLst/>
          </a:prstGeom>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0" y="404665"/>
            <a:ext cx="4108468" cy="461665"/>
          </a:xfrm>
          <a:prstGeom prst="rect">
            <a:avLst/>
          </a:prstGeom>
          <a:noFill/>
        </p:spPr>
        <p:txBody>
          <a:bodyPr wrap="square" rtlCol="0">
            <a:spAutoFit/>
          </a:bodyPr>
          <a:lstStyle>
            <a:defPPr>
              <a:defRPr lang="zh-CN"/>
            </a:defPPr>
            <a:lvl1pPr lvl="0">
              <a:defRPr sz="2400">
                <a:solidFill>
                  <a:schemeClr val="bg1">
                    <a:lumMod val="85000"/>
                  </a:schemeClr>
                </a:solidFill>
                <a:latin typeface="Helvetica Light" pitchFamily="50" charset="0"/>
              </a:defRPr>
            </a:lvl1pPr>
          </a:lstStyle>
          <a:p>
            <a:pPr lvl="0"/>
            <a:r>
              <a:rPr lang="en-US" altLang="zh-CN" sz="2400" dirty="0"/>
              <a:t>Teaching effect</a:t>
            </a:r>
            <a:endParaRPr lang="en-US" altLang="zh-CN" sz="2400" dirty="0"/>
          </a:p>
        </p:txBody>
      </p:sp>
      <p:grpSp>
        <p:nvGrpSpPr>
          <p:cNvPr id="54" name="组合 53"/>
          <p:cNvGrpSpPr/>
          <p:nvPr userDrawn="1"/>
        </p:nvGrpSpPr>
        <p:grpSpPr>
          <a:xfrm>
            <a:off x="10128745" y="-340367"/>
            <a:ext cx="1705296" cy="1393103"/>
            <a:chOff x="7596559" y="-700407"/>
            <a:chExt cx="1278972" cy="1393103"/>
          </a:xfrm>
        </p:grpSpPr>
        <p:grpSp>
          <p:nvGrpSpPr>
            <p:cNvPr id="55" name="组合 54"/>
            <p:cNvGrpSpPr/>
            <p:nvPr userDrawn="1"/>
          </p:nvGrpSpPr>
          <p:grpSpPr>
            <a:xfrm>
              <a:off x="7596559" y="-700407"/>
              <a:ext cx="1278972" cy="1393103"/>
              <a:chOff x="7631852" y="336928"/>
              <a:chExt cx="900588" cy="4460224"/>
            </a:xfrm>
          </p:grpSpPr>
          <p:sp>
            <p:nvSpPr>
              <p:cNvPr id="58" name="圆角矩形 57"/>
              <p:cNvSpPr/>
              <p:nvPr/>
            </p:nvSpPr>
            <p:spPr>
              <a:xfrm>
                <a:off x="7668344"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9" name="圆角矩形 58"/>
              <p:cNvSpPr/>
              <p:nvPr/>
            </p:nvSpPr>
            <p:spPr>
              <a:xfrm>
                <a:off x="7631852" y="336928"/>
                <a:ext cx="864096" cy="432374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56" name="TextBox 55"/>
            <p:cNvSpPr txBox="1"/>
            <p:nvPr userDrawn="1"/>
          </p:nvSpPr>
          <p:spPr>
            <a:xfrm>
              <a:off x="7692665" y="67741"/>
              <a:ext cx="533716" cy="369332"/>
            </a:xfrm>
            <a:prstGeom prst="rect">
              <a:avLst/>
            </a:prstGeom>
            <a:noFill/>
          </p:spPr>
          <p:txBody>
            <a:bodyPr wrap="square" rtlCol="0">
              <a:spAutoFit/>
            </a:bodyPr>
            <a:lstStyle/>
            <a:p>
              <a:r>
                <a:rPr lang="en-US" altLang="zh-CN" sz="1800" b="1" dirty="0">
                  <a:solidFill>
                    <a:schemeClr val="bg1"/>
                  </a:solidFill>
                  <a:latin typeface="Gill Sans MT Condensed" panose="020B0506020104020203" pitchFamily="34" charset="0"/>
                  <a:ea typeface="Arial Unicode MS" pitchFamily="34" charset="-122"/>
                  <a:cs typeface="Arial Unicode MS" pitchFamily="34" charset="-122"/>
                </a:rPr>
                <a:t>04</a:t>
              </a:r>
              <a:endParaRPr lang="zh-CN" altLang="en-US" sz="1800" b="1" dirty="0">
                <a:solidFill>
                  <a:schemeClr val="bg1"/>
                </a:solidFill>
                <a:latin typeface="Gill Sans MT Condensed" panose="020B0506020104020203" pitchFamily="34" charset="0"/>
                <a:ea typeface="Arial Unicode MS" pitchFamily="34" charset="-122"/>
                <a:cs typeface="Arial Unicode MS" pitchFamily="34" charset="-122"/>
              </a:endParaRPr>
            </a:p>
          </p:txBody>
        </p:sp>
        <p:sp>
          <p:nvSpPr>
            <p:cNvPr id="57" name="TextBox 56"/>
            <p:cNvSpPr txBox="1"/>
            <p:nvPr userDrawn="1"/>
          </p:nvSpPr>
          <p:spPr>
            <a:xfrm>
              <a:off x="7699082" y="278230"/>
              <a:ext cx="1147290" cy="369332"/>
            </a:xfrm>
            <a:prstGeom prst="rect">
              <a:avLst/>
            </a:prstGeom>
            <a:noFill/>
          </p:spPr>
          <p:txBody>
            <a:bodyPr wrap="square" rtlCol="0">
              <a:spAutoFit/>
            </a:bodyPr>
            <a:lstStyle/>
            <a:p>
              <a:r>
                <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rPr>
                <a:t>教学效果</a:t>
              </a:r>
              <a:endPar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endParaRPr>
            </a:p>
          </p:txBody>
        </p:sp>
      </p:grpSp>
    </p:spTree>
  </p:cSld>
  <p:clrMapOvr>
    <a:masterClrMapping/>
  </p:clrMapOvr>
  <p:transition spd="slow">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空白">
    <p:spTree>
      <p:nvGrpSpPr>
        <p:cNvPr id="1" name=""/>
        <p:cNvGrpSpPr/>
        <p:nvPr/>
      </p:nvGrpSpPr>
      <p:grpSpPr>
        <a:xfrm>
          <a:off x="0" y="0"/>
          <a:ext cx="0" cy="0"/>
          <a:chOff x="0" y="0"/>
          <a:chExt cx="0" cy="0"/>
        </a:xfrm>
      </p:grpSpPr>
    </p:spTree>
  </p:cSld>
  <p:clrMapOvr>
    <a:masterClrMapping/>
  </p:clrMapOvr>
  <p:transition spd="slow">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教学分析">
    <p:spTree>
      <p:nvGrpSpPr>
        <p:cNvPr id="1" name=""/>
        <p:cNvGrpSpPr/>
        <p:nvPr/>
      </p:nvGrpSpPr>
      <p:grpSpPr>
        <a:xfrm>
          <a:off x="0" y="0"/>
          <a:ext cx="0" cy="0"/>
          <a:chOff x="0" y="0"/>
          <a:chExt cx="0" cy="0"/>
        </a:xfrm>
      </p:grpSpPr>
      <p:pic>
        <p:nvPicPr>
          <p:cNvPr id="11"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a:fillRect/>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userDrawn="1"/>
        </p:nvSpPr>
        <p:spPr>
          <a:xfrm>
            <a:off x="-28691" y="404665"/>
            <a:ext cx="4972564" cy="461665"/>
          </a:xfrm>
          <a:prstGeom prst="rect">
            <a:avLst/>
          </a:prstGeom>
          <a:noFill/>
        </p:spPr>
        <p:txBody>
          <a:bodyPr wrap="square" rtlCol="0">
            <a:spAutoFit/>
          </a:bodyPr>
          <a:lstStyle/>
          <a:p>
            <a:r>
              <a:rPr lang="en-US" altLang="zh-CN" sz="2400" dirty="0">
                <a:solidFill>
                  <a:schemeClr val="bg1">
                    <a:lumMod val="85000"/>
                  </a:schemeClr>
                </a:solidFill>
                <a:latin typeface="Helvetica Light" pitchFamily="50" charset="0"/>
              </a:rPr>
              <a:t>Teaching</a:t>
            </a:r>
            <a:r>
              <a:rPr lang="en-US" altLang="zh-CN" sz="2400" baseline="0" dirty="0">
                <a:solidFill>
                  <a:schemeClr val="bg1">
                    <a:lumMod val="85000"/>
                  </a:schemeClr>
                </a:solidFill>
                <a:latin typeface="Helvetica Light" pitchFamily="50" charset="0"/>
              </a:rPr>
              <a:t> </a:t>
            </a:r>
            <a:r>
              <a:rPr lang="en-US" altLang="zh-CN" sz="2400" dirty="0">
                <a:solidFill>
                  <a:schemeClr val="bg1">
                    <a:lumMod val="85000"/>
                  </a:schemeClr>
                </a:solidFill>
                <a:latin typeface="Helvetica Light" pitchFamily="50" charset="0"/>
              </a:rPr>
              <a:t>analysis</a:t>
            </a:r>
            <a:endParaRPr lang="en-US" altLang="zh-CN" sz="2400" dirty="0">
              <a:solidFill>
                <a:schemeClr val="bg1">
                  <a:lumMod val="85000"/>
                </a:schemeClr>
              </a:solidFill>
              <a:latin typeface="Helvetica Light" pitchFamily="50" charset="0"/>
            </a:endParaRPr>
          </a:p>
        </p:txBody>
      </p:sp>
      <p:cxnSp>
        <p:nvCxnSpPr>
          <p:cNvPr id="35" name="直接连接符 34"/>
          <p:cNvCxnSpPr/>
          <p:nvPr userDrawn="1"/>
        </p:nvCxnSpPr>
        <p:spPr>
          <a:xfrm>
            <a:off x="-25478" y="980728"/>
            <a:ext cx="12242946" cy="0"/>
          </a:xfrm>
          <a:prstGeom prst="line">
            <a:avLst/>
          </a:prstGeom>
        </p:spPr>
        <p:style>
          <a:lnRef idx="2">
            <a:schemeClr val="accent5"/>
          </a:lnRef>
          <a:fillRef idx="0">
            <a:schemeClr val="accent5"/>
          </a:fillRef>
          <a:effectRef idx="1">
            <a:schemeClr val="accent5"/>
          </a:effectRef>
          <a:fontRef idx="minor">
            <a:schemeClr val="tx1"/>
          </a:fontRef>
        </p:style>
      </p:cxnSp>
      <p:grpSp>
        <p:nvGrpSpPr>
          <p:cNvPr id="42" name="组合 41"/>
          <p:cNvGrpSpPr/>
          <p:nvPr userDrawn="1"/>
        </p:nvGrpSpPr>
        <p:grpSpPr>
          <a:xfrm>
            <a:off x="4419649" y="-355198"/>
            <a:ext cx="1742672" cy="1397180"/>
            <a:chOff x="3314736" y="-715238"/>
            <a:chExt cx="1307004" cy="1397180"/>
          </a:xfrm>
        </p:grpSpPr>
        <p:grpSp>
          <p:nvGrpSpPr>
            <p:cNvPr id="43" name="组合 42"/>
            <p:cNvGrpSpPr/>
            <p:nvPr userDrawn="1"/>
          </p:nvGrpSpPr>
          <p:grpSpPr>
            <a:xfrm>
              <a:off x="3314736" y="-715238"/>
              <a:ext cx="1307004" cy="1397180"/>
              <a:chOff x="4227737" y="323875"/>
              <a:chExt cx="920327" cy="4473277"/>
            </a:xfrm>
          </p:grpSpPr>
          <p:sp>
            <p:nvSpPr>
              <p:cNvPr id="46" name="圆角矩形 45"/>
              <p:cNvSpPr/>
              <p:nvPr/>
            </p:nvSpPr>
            <p:spPr>
              <a:xfrm>
                <a:off x="4283968"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7" name="圆角矩形 46"/>
              <p:cNvSpPr/>
              <p:nvPr/>
            </p:nvSpPr>
            <p:spPr>
              <a:xfrm>
                <a:off x="4227737" y="323875"/>
                <a:ext cx="879048" cy="4323744"/>
              </a:xfrm>
              <a:prstGeom prst="roundRect">
                <a:avLst/>
              </a:prstGeom>
              <a:solidFill>
                <a:srgbClr val="43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44" name="TextBox 43"/>
            <p:cNvSpPr txBox="1"/>
            <p:nvPr userDrawn="1"/>
          </p:nvSpPr>
          <p:spPr>
            <a:xfrm>
              <a:off x="3372889" y="44624"/>
              <a:ext cx="533716" cy="369332"/>
            </a:xfrm>
            <a:prstGeom prst="rect">
              <a:avLst/>
            </a:prstGeom>
            <a:noFill/>
          </p:spPr>
          <p:txBody>
            <a:bodyPr wrap="square" rtlCol="0">
              <a:spAutoFit/>
            </a:bodyPr>
            <a:lstStyle/>
            <a:p>
              <a:r>
                <a:rPr lang="en-US" altLang="zh-CN" sz="1800" b="1" dirty="0">
                  <a:solidFill>
                    <a:schemeClr val="bg1"/>
                  </a:solidFill>
                  <a:latin typeface="Gill Sans MT Condensed" panose="020B0506020104020203" pitchFamily="34" charset="0"/>
                  <a:ea typeface="Arial Unicode MS" pitchFamily="34" charset="-122"/>
                  <a:cs typeface="Arial Unicode MS" pitchFamily="34" charset="-122"/>
                </a:rPr>
                <a:t>01</a:t>
              </a:r>
              <a:endParaRPr lang="zh-CN" altLang="en-US" sz="1800" b="1" dirty="0">
                <a:solidFill>
                  <a:schemeClr val="bg1"/>
                </a:solidFill>
                <a:latin typeface="Gill Sans MT Condensed" panose="020B0506020104020203" pitchFamily="34" charset="0"/>
                <a:ea typeface="Arial Unicode MS" pitchFamily="34" charset="-122"/>
                <a:cs typeface="Arial Unicode MS" pitchFamily="34" charset="-122"/>
              </a:endParaRPr>
            </a:p>
          </p:txBody>
        </p:sp>
        <p:sp>
          <p:nvSpPr>
            <p:cNvPr id="45" name="TextBox 44"/>
            <p:cNvSpPr txBox="1"/>
            <p:nvPr userDrawn="1"/>
          </p:nvSpPr>
          <p:spPr>
            <a:xfrm>
              <a:off x="3372889" y="278230"/>
              <a:ext cx="1147290" cy="369332"/>
            </a:xfrm>
            <a:prstGeom prst="rect">
              <a:avLst/>
            </a:prstGeom>
            <a:noFill/>
          </p:spPr>
          <p:txBody>
            <a:bodyPr wrap="square" rtlCol="0">
              <a:spAutoFit/>
            </a:bodyPr>
            <a:lstStyle/>
            <a:p>
              <a:r>
                <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rPr>
                <a:t>教学分析</a:t>
              </a:r>
              <a:endPar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endParaRPr>
            </a:p>
          </p:txBody>
        </p:sp>
      </p:gr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up)">
                                      <p:cBhvr>
                                        <p:cTn id="7" dur="500"/>
                                        <p:tgtEl>
                                          <p:spTgt spid="42"/>
                                        </p:tgtEl>
                                      </p:cBhvr>
                                    </p:animEffect>
                                  </p:childTnLst>
                                </p:cTn>
                              </p:par>
                              <p:par>
                                <p:cTn id="8" presetID="16" presetClass="entr" presetSubtype="21" fill="hold" nodeType="withEffect">
                                  <p:stCondLst>
                                    <p:cond delay="250"/>
                                  </p:stCondLst>
                                  <p:childTnLst>
                                    <p:set>
                                      <p:cBhvr>
                                        <p:cTn id="9" dur="1" fill="hold">
                                          <p:stCondLst>
                                            <p:cond delay="0"/>
                                          </p:stCondLst>
                                        </p:cTn>
                                        <p:tgtEl>
                                          <p:spTgt spid="35"/>
                                        </p:tgtEl>
                                        <p:attrNameLst>
                                          <p:attrName>style.visibility</p:attrName>
                                        </p:attrNameLst>
                                      </p:cBhvr>
                                      <p:to>
                                        <p:strVal val="visible"/>
                                      </p:to>
                                    </p:set>
                                    <p:animEffect transition="in" filter="barn(inVertical)">
                                      <p:cBhvr>
                                        <p:cTn id="10" dur="500"/>
                                        <p:tgtEl>
                                          <p:spTgt spid="35"/>
                                        </p:tgtEl>
                                      </p:cBhvr>
                                    </p:animEffect>
                                  </p:childTnLst>
                                </p:cTn>
                              </p:par>
                              <p:par>
                                <p:cTn id="11" presetID="22" presetClass="entr" presetSubtype="4" fill="hold" grpId="0" nodeType="withEffect">
                                  <p:stCondLst>
                                    <p:cond delay="25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教学分析">
    <p:spTree>
      <p:nvGrpSpPr>
        <p:cNvPr id="1" name=""/>
        <p:cNvGrpSpPr/>
        <p:nvPr/>
      </p:nvGrpSpPr>
      <p:grpSpPr>
        <a:xfrm>
          <a:off x="0" y="0"/>
          <a:ext cx="0" cy="0"/>
          <a:chOff x="0" y="0"/>
          <a:chExt cx="0" cy="0"/>
        </a:xfrm>
      </p:grpSpPr>
      <p:pic>
        <p:nvPicPr>
          <p:cNvPr id="10"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a:fillRect/>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p:cNvCxnSpPr/>
          <p:nvPr userDrawn="1"/>
        </p:nvCxnSpPr>
        <p:spPr>
          <a:xfrm>
            <a:off x="-25478" y="980728"/>
            <a:ext cx="12242946" cy="0"/>
          </a:xfrm>
          <a:prstGeom prst="line">
            <a:avLst/>
          </a:prstGeom>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1" y="404665"/>
            <a:ext cx="4972564" cy="461665"/>
          </a:xfrm>
          <a:prstGeom prst="rect">
            <a:avLst/>
          </a:prstGeom>
          <a:noFill/>
        </p:spPr>
        <p:txBody>
          <a:bodyPr wrap="square" rtlCol="0">
            <a:spAutoFit/>
          </a:bodyPr>
          <a:lstStyle/>
          <a:p>
            <a:r>
              <a:rPr lang="en-US" altLang="zh-CN" sz="2400" dirty="0">
                <a:solidFill>
                  <a:schemeClr val="bg1">
                    <a:lumMod val="85000"/>
                  </a:schemeClr>
                </a:solidFill>
                <a:latin typeface="Helvetica Light" pitchFamily="50" charset="0"/>
              </a:rPr>
              <a:t>Teaching</a:t>
            </a:r>
            <a:r>
              <a:rPr lang="en-US" altLang="zh-CN" sz="2400" baseline="0" dirty="0">
                <a:solidFill>
                  <a:schemeClr val="bg1">
                    <a:lumMod val="85000"/>
                  </a:schemeClr>
                </a:solidFill>
                <a:latin typeface="Helvetica Light" pitchFamily="50" charset="0"/>
              </a:rPr>
              <a:t> </a:t>
            </a:r>
            <a:r>
              <a:rPr lang="en-US" altLang="zh-CN" sz="2400" dirty="0">
                <a:solidFill>
                  <a:schemeClr val="bg1">
                    <a:lumMod val="85000"/>
                  </a:schemeClr>
                </a:solidFill>
                <a:latin typeface="Helvetica Light" pitchFamily="50" charset="0"/>
              </a:rPr>
              <a:t>analysis</a:t>
            </a:r>
            <a:endParaRPr lang="en-US" altLang="zh-CN" sz="2400" dirty="0">
              <a:solidFill>
                <a:schemeClr val="bg1">
                  <a:lumMod val="85000"/>
                </a:schemeClr>
              </a:solidFill>
              <a:latin typeface="Helvetica Light" pitchFamily="50" charset="0"/>
            </a:endParaRPr>
          </a:p>
        </p:txBody>
      </p:sp>
      <p:cxnSp>
        <p:nvCxnSpPr>
          <p:cNvPr id="35" name="直接连接符 34"/>
          <p:cNvCxnSpPr/>
          <p:nvPr userDrawn="1"/>
        </p:nvCxnSpPr>
        <p:spPr>
          <a:xfrm>
            <a:off x="75100" y="1016710"/>
            <a:ext cx="416234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42" name="组合 41"/>
          <p:cNvGrpSpPr/>
          <p:nvPr userDrawn="1"/>
        </p:nvGrpSpPr>
        <p:grpSpPr>
          <a:xfrm>
            <a:off x="4419649" y="-355198"/>
            <a:ext cx="1742672" cy="1397180"/>
            <a:chOff x="3314736" y="-715238"/>
            <a:chExt cx="1307004" cy="1397180"/>
          </a:xfrm>
        </p:grpSpPr>
        <p:grpSp>
          <p:nvGrpSpPr>
            <p:cNvPr id="43" name="组合 42"/>
            <p:cNvGrpSpPr/>
            <p:nvPr userDrawn="1"/>
          </p:nvGrpSpPr>
          <p:grpSpPr>
            <a:xfrm>
              <a:off x="3314736" y="-715238"/>
              <a:ext cx="1307004" cy="1397180"/>
              <a:chOff x="4227737" y="323875"/>
              <a:chExt cx="920327" cy="4473277"/>
            </a:xfrm>
          </p:grpSpPr>
          <p:sp>
            <p:nvSpPr>
              <p:cNvPr id="46" name="圆角矩形 45"/>
              <p:cNvSpPr/>
              <p:nvPr/>
            </p:nvSpPr>
            <p:spPr>
              <a:xfrm>
                <a:off x="4283968"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7" name="圆角矩形 46"/>
              <p:cNvSpPr/>
              <p:nvPr/>
            </p:nvSpPr>
            <p:spPr>
              <a:xfrm>
                <a:off x="4227737" y="323875"/>
                <a:ext cx="879048" cy="4323744"/>
              </a:xfrm>
              <a:prstGeom prst="roundRect">
                <a:avLst/>
              </a:prstGeom>
              <a:solidFill>
                <a:srgbClr val="43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44" name="TextBox 43"/>
            <p:cNvSpPr txBox="1"/>
            <p:nvPr userDrawn="1"/>
          </p:nvSpPr>
          <p:spPr>
            <a:xfrm>
              <a:off x="3372889" y="44624"/>
              <a:ext cx="533716" cy="369332"/>
            </a:xfrm>
            <a:prstGeom prst="rect">
              <a:avLst/>
            </a:prstGeom>
            <a:noFill/>
          </p:spPr>
          <p:txBody>
            <a:bodyPr wrap="square" rtlCol="0">
              <a:spAutoFit/>
            </a:bodyPr>
            <a:lstStyle/>
            <a:p>
              <a:r>
                <a:rPr lang="en-US" altLang="zh-CN" sz="1800" b="1" dirty="0">
                  <a:solidFill>
                    <a:schemeClr val="bg1"/>
                  </a:solidFill>
                  <a:latin typeface="Gill Sans MT Condensed" panose="020B0506020104020203" pitchFamily="34" charset="0"/>
                  <a:ea typeface="Arial Unicode MS" pitchFamily="34" charset="-122"/>
                  <a:cs typeface="Arial Unicode MS" pitchFamily="34" charset="-122"/>
                </a:rPr>
                <a:t>01</a:t>
              </a:r>
              <a:endParaRPr lang="zh-CN" altLang="en-US" sz="1800" b="1" dirty="0">
                <a:solidFill>
                  <a:schemeClr val="bg1"/>
                </a:solidFill>
                <a:latin typeface="Gill Sans MT Condensed" panose="020B0506020104020203" pitchFamily="34" charset="0"/>
                <a:ea typeface="Arial Unicode MS" pitchFamily="34" charset="-122"/>
                <a:cs typeface="Arial Unicode MS" pitchFamily="34" charset="-122"/>
              </a:endParaRPr>
            </a:p>
          </p:txBody>
        </p:sp>
        <p:sp>
          <p:nvSpPr>
            <p:cNvPr id="45" name="TextBox 44"/>
            <p:cNvSpPr txBox="1"/>
            <p:nvPr userDrawn="1"/>
          </p:nvSpPr>
          <p:spPr>
            <a:xfrm>
              <a:off x="3372889" y="278230"/>
              <a:ext cx="1147290" cy="369332"/>
            </a:xfrm>
            <a:prstGeom prst="rect">
              <a:avLst/>
            </a:prstGeom>
            <a:noFill/>
          </p:spPr>
          <p:txBody>
            <a:bodyPr wrap="square" rtlCol="0">
              <a:spAutoFit/>
            </a:bodyPr>
            <a:lstStyle/>
            <a:p>
              <a:r>
                <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rPr>
                <a:t>教学分析</a:t>
              </a:r>
              <a:endPar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endParaRPr>
            </a:p>
          </p:txBody>
        </p:sp>
      </p:grpSp>
    </p:spTree>
  </p:cSld>
  <p:clrMapOvr>
    <a:masterClrMapping/>
  </p:clrMapOvr>
  <p:transition spd="slow">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教学策略">
    <p:spTree>
      <p:nvGrpSpPr>
        <p:cNvPr id="1" name=""/>
        <p:cNvGrpSpPr/>
        <p:nvPr/>
      </p:nvGrpSpPr>
      <p:grpSpPr>
        <a:xfrm>
          <a:off x="0" y="0"/>
          <a:ext cx="0" cy="0"/>
          <a:chOff x="0" y="0"/>
          <a:chExt cx="0" cy="0"/>
        </a:xfrm>
      </p:grpSpPr>
      <p:pic>
        <p:nvPicPr>
          <p:cNvPr id="10"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a:fillRect/>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p:cNvCxnSpPr/>
          <p:nvPr userDrawn="1"/>
        </p:nvCxnSpPr>
        <p:spPr>
          <a:xfrm>
            <a:off x="-25478" y="980728"/>
            <a:ext cx="12242946" cy="0"/>
          </a:xfrm>
          <a:prstGeom prst="line">
            <a:avLst/>
          </a:prstGeom>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1" y="404665"/>
            <a:ext cx="6220703" cy="461665"/>
          </a:xfrm>
          <a:prstGeom prst="rect">
            <a:avLst/>
          </a:prstGeom>
          <a:noFill/>
        </p:spPr>
        <p:txBody>
          <a:bodyPr wrap="square" rtlCol="0">
            <a:spAutoFit/>
          </a:bodyPr>
          <a:lstStyle>
            <a:defPPr>
              <a:defRPr lang="zh-CN"/>
            </a:defPPr>
            <a:lvl1pPr>
              <a:defRPr sz="2400">
                <a:solidFill>
                  <a:schemeClr val="bg1">
                    <a:lumMod val="85000"/>
                  </a:schemeClr>
                </a:solidFill>
                <a:latin typeface="Helvetica Light" pitchFamily="50" charset="0"/>
              </a:defRPr>
            </a:lvl1pPr>
          </a:lstStyle>
          <a:p>
            <a:pPr lvl="0"/>
            <a:r>
              <a:rPr lang="en-US" altLang="zh-CN" sz="2400" dirty="0"/>
              <a:t>instructional strategies</a:t>
            </a:r>
            <a:endParaRPr lang="en-US" altLang="zh-CN" sz="2400" dirty="0"/>
          </a:p>
        </p:txBody>
      </p:sp>
      <p:grpSp>
        <p:nvGrpSpPr>
          <p:cNvPr id="60" name="组合 59"/>
          <p:cNvGrpSpPr/>
          <p:nvPr userDrawn="1"/>
        </p:nvGrpSpPr>
        <p:grpSpPr>
          <a:xfrm>
            <a:off x="6301954" y="-351838"/>
            <a:ext cx="1714296" cy="1394349"/>
            <a:chOff x="4726465" y="-711878"/>
            <a:chExt cx="1285722" cy="1394349"/>
          </a:xfrm>
        </p:grpSpPr>
        <p:grpSp>
          <p:nvGrpSpPr>
            <p:cNvPr id="61" name="组合 60"/>
            <p:cNvGrpSpPr/>
            <p:nvPr userDrawn="1"/>
          </p:nvGrpSpPr>
          <p:grpSpPr>
            <a:xfrm>
              <a:off x="4726465" y="-711878"/>
              <a:ext cx="1285722" cy="1394349"/>
              <a:chOff x="5322842" y="326129"/>
              <a:chExt cx="905342" cy="4464216"/>
            </a:xfrm>
          </p:grpSpPr>
          <p:sp>
            <p:nvSpPr>
              <p:cNvPr id="64" name="圆角矩形 63"/>
              <p:cNvSpPr/>
              <p:nvPr/>
            </p:nvSpPr>
            <p:spPr>
              <a:xfrm>
                <a:off x="5364088" y="422268"/>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5" name="圆角矩形 64"/>
              <p:cNvSpPr/>
              <p:nvPr/>
            </p:nvSpPr>
            <p:spPr>
              <a:xfrm>
                <a:off x="5322842" y="326129"/>
                <a:ext cx="864096" cy="4323744"/>
              </a:xfrm>
              <a:prstGeom prst="roundRect">
                <a:avLst/>
              </a:prstGeom>
              <a:solidFill>
                <a:srgbClr val="1E6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62" name="TextBox 61"/>
            <p:cNvSpPr txBox="1"/>
            <p:nvPr userDrawn="1"/>
          </p:nvSpPr>
          <p:spPr>
            <a:xfrm>
              <a:off x="4794471" y="56183"/>
              <a:ext cx="533716" cy="369332"/>
            </a:xfrm>
            <a:prstGeom prst="rect">
              <a:avLst/>
            </a:prstGeom>
            <a:noFill/>
          </p:spPr>
          <p:txBody>
            <a:bodyPr wrap="square" rtlCol="0">
              <a:spAutoFit/>
            </a:bodyPr>
            <a:lstStyle/>
            <a:p>
              <a:r>
                <a:rPr lang="en-US" altLang="zh-CN" sz="1800" b="1" dirty="0">
                  <a:solidFill>
                    <a:schemeClr val="bg1"/>
                  </a:solidFill>
                  <a:latin typeface="Gill Sans MT Condensed" panose="020B0506020104020203" pitchFamily="34" charset="0"/>
                  <a:ea typeface="Arial Unicode MS" pitchFamily="34" charset="-122"/>
                  <a:cs typeface="Arial Unicode MS" pitchFamily="34" charset="-122"/>
                </a:rPr>
                <a:t>02</a:t>
              </a:r>
              <a:endParaRPr lang="zh-CN" altLang="en-US" sz="1800" b="1" dirty="0">
                <a:solidFill>
                  <a:schemeClr val="bg1"/>
                </a:solidFill>
                <a:latin typeface="Gill Sans MT Condensed" panose="020B0506020104020203" pitchFamily="34" charset="0"/>
                <a:ea typeface="Arial Unicode MS" pitchFamily="34" charset="-122"/>
                <a:cs typeface="Arial Unicode MS" pitchFamily="34" charset="-122"/>
              </a:endParaRPr>
            </a:p>
          </p:txBody>
        </p:sp>
        <p:sp>
          <p:nvSpPr>
            <p:cNvPr id="63" name="TextBox 62"/>
            <p:cNvSpPr txBox="1"/>
            <p:nvPr userDrawn="1"/>
          </p:nvSpPr>
          <p:spPr>
            <a:xfrm>
              <a:off x="4779942" y="278230"/>
              <a:ext cx="1147290" cy="369332"/>
            </a:xfrm>
            <a:prstGeom prst="rect">
              <a:avLst/>
            </a:prstGeom>
            <a:noFill/>
          </p:spPr>
          <p:txBody>
            <a:bodyPr wrap="square" rtlCol="0">
              <a:spAutoFit/>
            </a:bodyPr>
            <a:lstStyle/>
            <a:p>
              <a:r>
                <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rPr>
                <a:t>教学策略</a:t>
              </a:r>
              <a:endPar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endParaRPr>
            </a:p>
          </p:txBody>
        </p:sp>
      </p:gr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up)">
                                      <p:cBhvr>
                                        <p:cTn id="7" dur="500"/>
                                        <p:tgtEl>
                                          <p:spTgt spid="60"/>
                                        </p:tgtEl>
                                      </p:cBhvr>
                                    </p:animEffect>
                                  </p:childTnLst>
                                </p:cTn>
                              </p:par>
                              <p:par>
                                <p:cTn id="8" presetID="16" presetClass="entr" presetSubtype="21"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par>
                                <p:cTn id="11" presetID="22" presetClass="entr" presetSubtype="4" fill="hold" grpId="0" nodeType="withEffect">
                                  <p:stCondLst>
                                    <p:cond delay="25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教学策略">
    <p:spTree>
      <p:nvGrpSpPr>
        <p:cNvPr id="1" name=""/>
        <p:cNvGrpSpPr/>
        <p:nvPr/>
      </p:nvGrpSpPr>
      <p:grpSpPr>
        <a:xfrm>
          <a:off x="0" y="0"/>
          <a:ext cx="0" cy="0"/>
          <a:chOff x="0" y="0"/>
          <a:chExt cx="0" cy="0"/>
        </a:xfrm>
      </p:grpSpPr>
      <p:pic>
        <p:nvPicPr>
          <p:cNvPr id="14"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a:fillRect/>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直接连接符 14"/>
          <p:cNvCxnSpPr/>
          <p:nvPr userDrawn="1"/>
        </p:nvCxnSpPr>
        <p:spPr>
          <a:xfrm>
            <a:off x="-25478" y="980728"/>
            <a:ext cx="12242946" cy="0"/>
          </a:xfrm>
          <a:prstGeom prst="line">
            <a:avLst/>
          </a:prstGeom>
        </p:spPr>
        <p:style>
          <a:lnRef idx="2">
            <a:schemeClr val="accent5"/>
          </a:lnRef>
          <a:fillRef idx="0">
            <a:schemeClr val="accent5"/>
          </a:fillRef>
          <a:effectRef idx="1">
            <a:schemeClr val="accent5"/>
          </a:effectRef>
          <a:fontRef idx="minor">
            <a:schemeClr val="tx1"/>
          </a:fontRef>
        </p:style>
      </p:cxnSp>
      <p:grpSp>
        <p:nvGrpSpPr>
          <p:cNvPr id="60" name="组合 59"/>
          <p:cNvGrpSpPr/>
          <p:nvPr userDrawn="1"/>
        </p:nvGrpSpPr>
        <p:grpSpPr>
          <a:xfrm>
            <a:off x="6301954" y="-351838"/>
            <a:ext cx="1714296" cy="1394349"/>
            <a:chOff x="4726465" y="-711878"/>
            <a:chExt cx="1285722" cy="1394349"/>
          </a:xfrm>
        </p:grpSpPr>
        <p:grpSp>
          <p:nvGrpSpPr>
            <p:cNvPr id="61" name="组合 60"/>
            <p:cNvGrpSpPr/>
            <p:nvPr userDrawn="1"/>
          </p:nvGrpSpPr>
          <p:grpSpPr>
            <a:xfrm>
              <a:off x="4726465" y="-711878"/>
              <a:ext cx="1285722" cy="1394349"/>
              <a:chOff x="5322842" y="326129"/>
              <a:chExt cx="905342" cy="4464216"/>
            </a:xfrm>
          </p:grpSpPr>
          <p:sp>
            <p:nvSpPr>
              <p:cNvPr id="64" name="圆角矩形 63"/>
              <p:cNvSpPr/>
              <p:nvPr/>
            </p:nvSpPr>
            <p:spPr>
              <a:xfrm>
                <a:off x="5364088" y="422268"/>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5" name="圆角矩形 64"/>
              <p:cNvSpPr/>
              <p:nvPr/>
            </p:nvSpPr>
            <p:spPr>
              <a:xfrm>
                <a:off x="5322842" y="326129"/>
                <a:ext cx="864096" cy="4323744"/>
              </a:xfrm>
              <a:prstGeom prst="roundRect">
                <a:avLst/>
              </a:prstGeom>
              <a:solidFill>
                <a:srgbClr val="1E6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62" name="TextBox 61"/>
            <p:cNvSpPr txBox="1"/>
            <p:nvPr userDrawn="1"/>
          </p:nvSpPr>
          <p:spPr>
            <a:xfrm>
              <a:off x="4794471" y="56183"/>
              <a:ext cx="533716" cy="369332"/>
            </a:xfrm>
            <a:prstGeom prst="rect">
              <a:avLst/>
            </a:prstGeom>
            <a:noFill/>
          </p:spPr>
          <p:txBody>
            <a:bodyPr wrap="square" rtlCol="0">
              <a:spAutoFit/>
            </a:bodyPr>
            <a:lstStyle/>
            <a:p>
              <a:r>
                <a:rPr lang="en-US" altLang="zh-CN" sz="1800" b="1" dirty="0">
                  <a:solidFill>
                    <a:schemeClr val="bg1"/>
                  </a:solidFill>
                  <a:latin typeface="Gill Sans MT Condensed" panose="020B0506020104020203" pitchFamily="34" charset="0"/>
                  <a:ea typeface="Arial Unicode MS" pitchFamily="34" charset="-122"/>
                  <a:cs typeface="Arial Unicode MS" pitchFamily="34" charset="-122"/>
                </a:rPr>
                <a:t>02</a:t>
              </a:r>
              <a:endParaRPr lang="zh-CN" altLang="en-US" sz="1800" b="1" dirty="0">
                <a:solidFill>
                  <a:schemeClr val="bg1"/>
                </a:solidFill>
                <a:latin typeface="Gill Sans MT Condensed" panose="020B0506020104020203" pitchFamily="34" charset="0"/>
                <a:ea typeface="Arial Unicode MS" pitchFamily="34" charset="-122"/>
                <a:cs typeface="Arial Unicode MS" pitchFamily="34" charset="-122"/>
              </a:endParaRPr>
            </a:p>
          </p:txBody>
        </p:sp>
        <p:sp>
          <p:nvSpPr>
            <p:cNvPr id="63" name="TextBox 62"/>
            <p:cNvSpPr txBox="1"/>
            <p:nvPr userDrawn="1"/>
          </p:nvSpPr>
          <p:spPr>
            <a:xfrm>
              <a:off x="4779942" y="278230"/>
              <a:ext cx="1147290" cy="369332"/>
            </a:xfrm>
            <a:prstGeom prst="rect">
              <a:avLst/>
            </a:prstGeom>
            <a:noFill/>
          </p:spPr>
          <p:txBody>
            <a:bodyPr wrap="square" rtlCol="0">
              <a:spAutoFit/>
            </a:bodyPr>
            <a:lstStyle/>
            <a:p>
              <a:r>
                <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rPr>
                <a:t>教学策略</a:t>
              </a:r>
              <a:endPar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endParaRPr>
            </a:p>
          </p:txBody>
        </p:sp>
      </p:grpSp>
      <p:sp>
        <p:nvSpPr>
          <p:cNvPr id="16" name="TextBox 15"/>
          <p:cNvSpPr txBox="1"/>
          <p:nvPr userDrawn="1"/>
        </p:nvSpPr>
        <p:spPr>
          <a:xfrm>
            <a:off x="-28691" y="404665"/>
            <a:ext cx="6220703" cy="461665"/>
          </a:xfrm>
          <a:prstGeom prst="rect">
            <a:avLst/>
          </a:prstGeom>
          <a:noFill/>
        </p:spPr>
        <p:txBody>
          <a:bodyPr wrap="square" rtlCol="0">
            <a:spAutoFit/>
          </a:bodyPr>
          <a:lstStyle>
            <a:defPPr>
              <a:defRPr lang="zh-CN"/>
            </a:defPPr>
            <a:lvl1pPr>
              <a:defRPr sz="2400">
                <a:solidFill>
                  <a:schemeClr val="bg1">
                    <a:lumMod val="85000"/>
                  </a:schemeClr>
                </a:solidFill>
                <a:latin typeface="Helvetica Light" pitchFamily="50" charset="0"/>
              </a:defRPr>
            </a:lvl1pPr>
          </a:lstStyle>
          <a:p>
            <a:pPr lvl="0"/>
            <a:r>
              <a:rPr lang="en-US" altLang="zh-CN" sz="2400" dirty="0"/>
              <a:t>instructional strategies</a:t>
            </a:r>
            <a:endParaRPr lang="en-US" altLang="zh-CN" sz="2400" dirty="0"/>
          </a:p>
        </p:txBody>
      </p:sp>
    </p:spTree>
  </p:cSld>
  <p:clrMapOvr>
    <a:masterClrMapping/>
  </p:clrMapOvr>
  <p:transition spd="slow">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教学过程">
    <p:spTree>
      <p:nvGrpSpPr>
        <p:cNvPr id="1" name=""/>
        <p:cNvGrpSpPr/>
        <p:nvPr/>
      </p:nvGrpSpPr>
      <p:grpSpPr>
        <a:xfrm>
          <a:off x="0" y="0"/>
          <a:ext cx="0" cy="0"/>
          <a:chOff x="0" y="0"/>
          <a:chExt cx="0" cy="0"/>
        </a:xfrm>
      </p:grpSpPr>
      <p:pic>
        <p:nvPicPr>
          <p:cNvPr id="13"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a:fillRect/>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接连接符 13"/>
          <p:cNvCxnSpPr/>
          <p:nvPr userDrawn="1"/>
        </p:nvCxnSpPr>
        <p:spPr>
          <a:xfrm>
            <a:off x="-25478" y="980728"/>
            <a:ext cx="12242946" cy="0"/>
          </a:xfrm>
          <a:prstGeom prst="line">
            <a:avLst/>
          </a:prstGeom>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1" y="404665"/>
            <a:ext cx="4972564" cy="461665"/>
          </a:xfrm>
          <a:prstGeom prst="rect">
            <a:avLst/>
          </a:prstGeom>
          <a:noFill/>
        </p:spPr>
        <p:txBody>
          <a:bodyPr wrap="square" rtlCol="0">
            <a:spAutoFit/>
          </a:bodyPr>
          <a:lstStyle>
            <a:defPPr>
              <a:defRPr lang="zh-CN"/>
            </a:defPPr>
            <a:lvl1pPr lvl="0">
              <a:defRPr sz="2400">
                <a:solidFill>
                  <a:schemeClr val="bg1">
                    <a:lumMod val="85000"/>
                  </a:schemeClr>
                </a:solidFill>
                <a:latin typeface="Helvetica Light" pitchFamily="50" charset="0"/>
              </a:defRPr>
            </a:lvl1pPr>
          </a:lstStyle>
          <a:p>
            <a:pPr lvl="0"/>
            <a:r>
              <a:rPr lang="en-US" altLang="zh-CN" sz="2400" dirty="0"/>
              <a:t>teaching process</a:t>
            </a:r>
            <a:endParaRPr lang="en-US" altLang="zh-CN" sz="2400" dirty="0"/>
          </a:p>
        </p:txBody>
      </p:sp>
      <p:grpSp>
        <p:nvGrpSpPr>
          <p:cNvPr id="48" name="组合 47"/>
          <p:cNvGrpSpPr/>
          <p:nvPr userDrawn="1"/>
        </p:nvGrpSpPr>
        <p:grpSpPr>
          <a:xfrm>
            <a:off x="8210957" y="-348031"/>
            <a:ext cx="1714191" cy="1393350"/>
            <a:chOff x="6158217" y="-708071"/>
            <a:chExt cx="1285643" cy="1393350"/>
          </a:xfrm>
        </p:grpSpPr>
        <p:grpSp>
          <p:nvGrpSpPr>
            <p:cNvPr id="49" name="组合 48"/>
            <p:cNvGrpSpPr/>
            <p:nvPr userDrawn="1"/>
          </p:nvGrpSpPr>
          <p:grpSpPr>
            <a:xfrm>
              <a:off x="6158217" y="-708071"/>
              <a:ext cx="1285643" cy="1393350"/>
              <a:chOff x="6475026" y="329329"/>
              <a:chExt cx="905286" cy="4461015"/>
            </a:xfrm>
          </p:grpSpPr>
          <p:sp>
            <p:nvSpPr>
              <p:cNvPr id="52" name="圆角矩形 51"/>
              <p:cNvSpPr/>
              <p:nvPr/>
            </p:nvSpPr>
            <p:spPr>
              <a:xfrm>
                <a:off x="6516216" y="422267"/>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3" name="圆角矩形 52"/>
              <p:cNvSpPr/>
              <p:nvPr/>
            </p:nvSpPr>
            <p:spPr>
              <a:xfrm>
                <a:off x="6475026" y="329329"/>
                <a:ext cx="864096" cy="4323744"/>
              </a:xfrm>
              <a:prstGeom prst="roundRect">
                <a:avLst/>
              </a:prstGeom>
              <a:solidFill>
                <a:srgbClr val="2A8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50" name="TextBox 49"/>
            <p:cNvSpPr txBox="1"/>
            <p:nvPr userDrawn="1"/>
          </p:nvSpPr>
          <p:spPr>
            <a:xfrm>
              <a:off x="6226223" y="56183"/>
              <a:ext cx="533716" cy="369332"/>
            </a:xfrm>
            <a:prstGeom prst="rect">
              <a:avLst/>
            </a:prstGeom>
            <a:noFill/>
          </p:spPr>
          <p:txBody>
            <a:bodyPr wrap="square" rtlCol="0">
              <a:spAutoFit/>
            </a:bodyPr>
            <a:lstStyle/>
            <a:p>
              <a:r>
                <a:rPr lang="en-US" altLang="zh-CN" sz="1800" b="1" dirty="0">
                  <a:solidFill>
                    <a:schemeClr val="bg1"/>
                  </a:solidFill>
                  <a:latin typeface="Gill Sans MT Condensed" panose="020B0506020104020203" pitchFamily="34" charset="0"/>
                  <a:ea typeface="Arial Unicode MS" pitchFamily="34" charset="-122"/>
                  <a:cs typeface="Arial Unicode MS" pitchFamily="34" charset="-122"/>
                </a:rPr>
                <a:t>03</a:t>
              </a:r>
              <a:endParaRPr lang="zh-CN" altLang="en-US" sz="1800" b="1" dirty="0">
                <a:solidFill>
                  <a:schemeClr val="bg1"/>
                </a:solidFill>
                <a:latin typeface="Gill Sans MT Condensed" panose="020B0506020104020203" pitchFamily="34" charset="0"/>
                <a:ea typeface="Arial Unicode MS" pitchFamily="34" charset="-122"/>
                <a:cs typeface="Arial Unicode MS" pitchFamily="34" charset="-122"/>
              </a:endParaRPr>
            </a:p>
          </p:txBody>
        </p:sp>
        <p:sp>
          <p:nvSpPr>
            <p:cNvPr id="51" name="TextBox 50"/>
            <p:cNvSpPr txBox="1"/>
            <p:nvPr userDrawn="1"/>
          </p:nvSpPr>
          <p:spPr>
            <a:xfrm>
              <a:off x="6209512" y="278230"/>
              <a:ext cx="1147290" cy="369332"/>
            </a:xfrm>
            <a:prstGeom prst="rect">
              <a:avLst/>
            </a:prstGeom>
            <a:noFill/>
          </p:spPr>
          <p:txBody>
            <a:bodyPr wrap="square" rtlCol="0">
              <a:spAutoFit/>
            </a:bodyPr>
            <a:lstStyle/>
            <a:p>
              <a:r>
                <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rPr>
                <a:t>教学过程</a:t>
              </a:r>
              <a:endPar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endParaRPr>
            </a:p>
          </p:txBody>
        </p:sp>
      </p:gr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up)">
                                      <p:cBhvr>
                                        <p:cTn id="7" dur="500"/>
                                        <p:tgtEl>
                                          <p:spTgt spid="48"/>
                                        </p:tgtEl>
                                      </p:cBhvr>
                                    </p:animEffect>
                                  </p:childTnLst>
                                </p:cTn>
                              </p:par>
                              <p:par>
                                <p:cTn id="8" presetID="16" presetClass="entr" presetSubtype="21"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par>
                                <p:cTn id="11" presetID="22" presetClass="entr" presetSubtype="4" fill="hold" grpId="0" nodeType="withEffect">
                                  <p:stCondLst>
                                    <p:cond delay="25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教学过程">
    <p:spTree>
      <p:nvGrpSpPr>
        <p:cNvPr id="1" name=""/>
        <p:cNvGrpSpPr/>
        <p:nvPr/>
      </p:nvGrpSpPr>
      <p:grpSpPr>
        <a:xfrm>
          <a:off x="0" y="0"/>
          <a:ext cx="0" cy="0"/>
          <a:chOff x="0" y="0"/>
          <a:chExt cx="0" cy="0"/>
        </a:xfrm>
      </p:grpSpPr>
      <p:pic>
        <p:nvPicPr>
          <p:cNvPr id="12"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a:fillRect/>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直接连接符 12"/>
          <p:cNvCxnSpPr/>
          <p:nvPr userDrawn="1"/>
        </p:nvCxnSpPr>
        <p:spPr>
          <a:xfrm>
            <a:off x="-25478" y="980728"/>
            <a:ext cx="12242946" cy="0"/>
          </a:xfrm>
          <a:prstGeom prst="line">
            <a:avLst/>
          </a:prstGeom>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1" y="404665"/>
            <a:ext cx="4972564" cy="461665"/>
          </a:xfrm>
          <a:prstGeom prst="rect">
            <a:avLst/>
          </a:prstGeom>
          <a:noFill/>
        </p:spPr>
        <p:txBody>
          <a:bodyPr wrap="square" rtlCol="0">
            <a:spAutoFit/>
          </a:bodyPr>
          <a:lstStyle>
            <a:defPPr>
              <a:defRPr lang="zh-CN"/>
            </a:defPPr>
            <a:lvl1pPr lvl="0">
              <a:defRPr sz="2400">
                <a:solidFill>
                  <a:schemeClr val="bg1">
                    <a:lumMod val="85000"/>
                  </a:schemeClr>
                </a:solidFill>
                <a:latin typeface="Helvetica Light" pitchFamily="50" charset="0"/>
              </a:defRPr>
            </a:lvl1pPr>
          </a:lstStyle>
          <a:p>
            <a:pPr lvl="0"/>
            <a:r>
              <a:rPr lang="en-US" altLang="zh-CN" sz="2400" dirty="0"/>
              <a:t>teaching process</a:t>
            </a:r>
            <a:endParaRPr lang="en-US" altLang="zh-CN" sz="2400" dirty="0"/>
          </a:p>
        </p:txBody>
      </p:sp>
      <p:grpSp>
        <p:nvGrpSpPr>
          <p:cNvPr id="48" name="组合 47"/>
          <p:cNvGrpSpPr/>
          <p:nvPr userDrawn="1"/>
        </p:nvGrpSpPr>
        <p:grpSpPr>
          <a:xfrm>
            <a:off x="8210957" y="-348031"/>
            <a:ext cx="1714191" cy="1393350"/>
            <a:chOff x="6158217" y="-708071"/>
            <a:chExt cx="1285643" cy="1393350"/>
          </a:xfrm>
        </p:grpSpPr>
        <p:grpSp>
          <p:nvGrpSpPr>
            <p:cNvPr id="49" name="组合 48"/>
            <p:cNvGrpSpPr/>
            <p:nvPr userDrawn="1"/>
          </p:nvGrpSpPr>
          <p:grpSpPr>
            <a:xfrm>
              <a:off x="6158217" y="-708071"/>
              <a:ext cx="1285643" cy="1393350"/>
              <a:chOff x="6475026" y="329329"/>
              <a:chExt cx="905286" cy="4461015"/>
            </a:xfrm>
          </p:grpSpPr>
          <p:sp>
            <p:nvSpPr>
              <p:cNvPr id="52" name="圆角矩形 51"/>
              <p:cNvSpPr/>
              <p:nvPr/>
            </p:nvSpPr>
            <p:spPr>
              <a:xfrm>
                <a:off x="6516216" y="422267"/>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3" name="圆角矩形 52"/>
              <p:cNvSpPr/>
              <p:nvPr/>
            </p:nvSpPr>
            <p:spPr>
              <a:xfrm>
                <a:off x="6475026" y="329329"/>
                <a:ext cx="864096" cy="4323744"/>
              </a:xfrm>
              <a:prstGeom prst="roundRect">
                <a:avLst/>
              </a:prstGeom>
              <a:solidFill>
                <a:srgbClr val="2A8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50" name="TextBox 49"/>
            <p:cNvSpPr txBox="1"/>
            <p:nvPr userDrawn="1"/>
          </p:nvSpPr>
          <p:spPr>
            <a:xfrm>
              <a:off x="6226223" y="56183"/>
              <a:ext cx="533716" cy="369332"/>
            </a:xfrm>
            <a:prstGeom prst="rect">
              <a:avLst/>
            </a:prstGeom>
            <a:noFill/>
          </p:spPr>
          <p:txBody>
            <a:bodyPr wrap="square" rtlCol="0">
              <a:spAutoFit/>
            </a:bodyPr>
            <a:lstStyle/>
            <a:p>
              <a:r>
                <a:rPr lang="en-US" altLang="zh-CN" sz="1800" b="1" dirty="0">
                  <a:solidFill>
                    <a:schemeClr val="bg1"/>
                  </a:solidFill>
                  <a:latin typeface="Gill Sans MT Condensed" panose="020B0506020104020203" pitchFamily="34" charset="0"/>
                  <a:ea typeface="Arial Unicode MS" pitchFamily="34" charset="-122"/>
                  <a:cs typeface="Arial Unicode MS" pitchFamily="34" charset="-122"/>
                </a:rPr>
                <a:t>03</a:t>
              </a:r>
              <a:endParaRPr lang="zh-CN" altLang="en-US" sz="1800" b="1" dirty="0">
                <a:solidFill>
                  <a:schemeClr val="bg1"/>
                </a:solidFill>
                <a:latin typeface="Gill Sans MT Condensed" panose="020B0506020104020203" pitchFamily="34" charset="0"/>
                <a:ea typeface="Arial Unicode MS" pitchFamily="34" charset="-122"/>
                <a:cs typeface="Arial Unicode MS" pitchFamily="34" charset="-122"/>
              </a:endParaRPr>
            </a:p>
          </p:txBody>
        </p:sp>
        <p:sp>
          <p:nvSpPr>
            <p:cNvPr id="51" name="TextBox 50"/>
            <p:cNvSpPr txBox="1"/>
            <p:nvPr userDrawn="1"/>
          </p:nvSpPr>
          <p:spPr>
            <a:xfrm>
              <a:off x="6209512" y="278230"/>
              <a:ext cx="1147290" cy="369332"/>
            </a:xfrm>
            <a:prstGeom prst="rect">
              <a:avLst/>
            </a:prstGeom>
            <a:noFill/>
          </p:spPr>
          <p:txBody>
            <a:bodyPr wrap="square" rtlCol="0">
              <a:spAutoFit/>
            </a:bodyPr>
            <a:lstStyle/>
            <a:p>
              <a:r>
                <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rPr>
                <a:t>教学过程</a:t>
              </a:r>
              <a:endPar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endParaRPr>
            </a:p>
          </p:txBody>
        </p:sp>
      </p:grpSp>
    </p:spTree>
  </p:cSld>
  <p:clrMapOvr>
    <a:masterClrMapping/>
  </p:clrMapOvr>
  <p:transition spd="slow">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教学效果">
    <p:spTree>
      <p:nvGrpSpPr>
        <p:cNvPr id="1" name=""/>
        <p:cNvGrpSpPr/>
        <p:nvPr/>
      </p:nvGrpSpPr>
      <p:grpSpPr>
        <a:xfrm>
          <a:off x="0" y="0"/>
          <a:ext cx="0" cy="0"/>
          <a:chOff x="0" y="0"/>
          <a:chExt cx="0" cy="0"/>
        </a:xfrm>
      </p:grpSpPr>
      <p:pic>
        <p:nvPicPr>
          <p:cNvPr id="10"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a:fillRect/>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p:cNvCxnSpPr/>
          <p:nvPr userDrawn="1"/>
        </p:nvCxnSpPr>
        <p:spPr>
          <a:xfrm>
            <a:off x="-25478" y="980728"/>
            <a:ext cx="12242946" cy="0"/>
          </a:xfrm>
          <a:prstGeom prst="line">
            <a:avLst/>
          </a:prstGeom>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0" y="404665"/>
            <a:ext cx="4108468" cy="461665"/>
          </a:xfrm>
          <a:prstGeom prst="rect">
            <a:avLst/>
          </a:prstGeom>
          <a:noFill/>
        </p:spPr>
        <p:txBody>
          <a:bodyPr wrap="square" rtlCol="0">
            <a:spAutoFit/>
          </a:bodyPr>
          <a:lstStyle>
            <a:defPPr>
              <a:defRPr lang="zh-CN"/>
            </a:defPPr>
            <a:lvl1pPr lvl="0">
              <a:defRPr sz="2400">
                <a:solidFill>
                  <a:schemeClr val="bg1">
                    <a:lumMod val="85000"/>
                  </a:schemeClr>
                </a:solidFill>
                <a:latin typeface="Helvetica Light" pitchFamily="50" charset="0"/>
              </a:defRPr>
            </a:lvl1pPr>
          </a:lstStyle>
          <a:p>
            <a:pPr lvl="0"/>
            <a:r>
              <a:rPr lang="en-US" altLang="zh-CN" sz="2400" dirty="0"/>
              <a:t>Teaching effect</a:t>
            </a:r>
            <a:endParaRPr lang="en-US" altLang="zh-CN" sz="2400" dirty="0"/>
          </a:p>
        </p:txBody>
      </p:sp>
      <p:grpSp>
        <p:nvGrpSpPr>
          <p:cNvPr id="54" name="组合 53"/>
          <p:cNvGrpSpPr/>
          <p:nvPr userDrawn="1"/>
        </p:nvGrpSpPr>
        <p:grpSpPr>
          <a:xfrm>
            <a:off x="10128745" y="-340367"/>
            <a:ext cx="1705296" cy="1393103"/>
            <a:chOff x="7596559" y="-700407"/>
            <a:chExt cx="1278972" cy="1393103"/>
          </a:xfrm>
        </p:grpSpPr>
        <p:grpSp>
          <p:nvGrpSpPr>
            <p:cNvPr id="55" name="组合 54"/>
            <p:cNvGrpSpPr/>
            <p:nvPr userDrawn="1"/>
          </p:nvGrpSpPr>
          <p:grpSpPr>
            <a:xfrm>
              <a:off x="7596559" y="-700407"/>
              <a:ext cx="1278972" cy="1393103"/>
              <a:chOff x="7631852" y="336928"/>
              <a:chExt cx="900588" cy="4460224"/>
            </a:xfrm>
          </p:grpSpPr>
          <p:sp>
            <p:nvSpPr>
              <p:cNvPr id="58" name="圆角矩形 57"/>
              <p:cNvSpPr/>
              <p:nvPr/>
            </p:nvSpPr>
            <p:spPr>
              <a:xfrm>
                <a:off x="7668344"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9" name="圆角矩形 58"/>
              <p:cNvSpPr/>
              <p:nvPr/>
            </p:nvSpPr>
            <p:spPr>
              <a:xfrm>
                <a:off x="7631852" y="336928"/>
                <a:ext cx="864096" cy="432374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56" name="TextBox 55"/>
            <p:cNvSpPr txBox="1"/>
            <p:nvPr userDrawn="1"/>
          </p:nvSpPr>
          <p:spPr>
            <a:xfrm>
              <a:off x="7692665" y="67741"/>
              <a:ext cx="533716" cy="369332"/>
            </a:xfrm>
            <a:prstGeom prst="rect">
              <a:avLst/>
            </a:prstGeom>
            <a:noFill/>
          </p:spPr>
          <p:txBody>
            <a:bodyPr wrap="square" rtlCol="0">
              <a:spAutoFit/>
            </a:bodyPr>
            <a:lstStyle/>
            <a:p>
              <a:r>
                <a:rPr lang="en-US" altLang="zh-CN" sz="1800" b="1" dirty="0">
                  <a:solidFill>
                    <a:schemeClr val="bg1"/>
                  </a:solidFill>
                  <a:latin typeface="Gill Sans MT Condensed" panose="020B0506020104020203" pitchFamily="34" charset="0"/>
                  <a:ea typeface="Arial Unicode MS" pitchFamily="34" charset="-122"/>
                  <a:cs typeface="Arial Unicode MS" pitchFamily="34" charset="-122"/>
                </a:rPr>
                <a:t>04</a:t>
              </a:r>
              <a:endParaRPr lang="zh-CN" altLang="en-US" sz="1800" b="1" dirty="0">
                <a:solidFill>
                  <a:schemeClr val="bg1"/>
                </a:solidFill>
                <a:latin typeface="Gill Sans MT Condensed" panose="020B0506020104020203" pitchFamily="34" charset="0"/>
                <a:ea typeface="Arial Unicode MS" pitchFamily="34" charset="-122"/>
                <a:cs typeface="Arial Unicode MS" pitchFamily="34" charset="-122"/>
              </a:endParaRPr>
            </a:p>
          </p:txBody>
        </p:sp>
        <p:sp>
          <p:nvSpPr>
            <p:cNvPr id="57" name="TextBox 56"/>
            <p:cNvSpPr txBox="1"/>
            <p:nvPr userDrawn="1"/>
          </p:nvSpPr>
          <p:spPr>
            <a:xfrm>
              <a:off x="7699082" y="278230"/>
              <a:ext cx="1147290" cy="369332"/>
            </a:xfrm>
            <a:prstGeom prst="rect">
              <a:avLst/>
            </a:prstGeom>
            <a:noFill/>
          </p:spPr>
          <p:txBody>
            <a:bodyPr wrap="square" rtlCol="0">
              <a:spAutoFit/>
            </a:bodyPr>
            <a:lstStyle/>
            <a:p>
              <a:r>
                <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rPr>
                <a:t>教学效果</a:t>
              </a:r>
              <a:endPar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endParaRPr>
            </a:p>
          </p:txBody>
        </p:sp>
      </p:gr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up)">
                                      <p:cBhvr>
                                        <p:cTn id="7" dur="500"/>
                                        <p:tgtEl>
                                          <p:spTgt spid="54"/>
                                        </p:tgtEl>
                                      </p:cBhvr>
                                    </p:animEffect>
                                  </p:childTnLst>
                                </p:cTn>
                              </p:par>
                              <p:par>
                                <p:cTn id="8" presetID="16" presetClass="entr" presetSubtype="21"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par>
                                <p:cTn id="11" presetID="22" presetClass="entr" presetSubtype="4" fill="hold" grpId="0" nodeType="withEffect">
                                  <p:stCondLst>
                                    <p:cond delay="25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32" name="TextBox 31" hidden="1"/>
          <p:cNvSpPr txBox="1"/>
          <p:nvPr userDrawn="1"/>
        </p:nvSpPr>
        <p:spPr>
          <a:xfrm>
            <a:off x="25138" y="-14371"/>
            <a:ext cx="2299838" cy="584775"/>
          </a:xfrm>
          <a:prstGeom prst="rect">
            <a:avLst/>
          </a:prstGeom>
          <a:noFill/>
        </p:spPr>
        <p:txBody>
          <a:bodyPr wrap="square" rtlCol="0">
            <a:spAutoFit/>
          </a:bodyPr>
          <a:lstStyle/>
          <a:p>
            <a:r>
              <a:rPr lang="en-US" altLang="zh-CN" sz="3200" dirty="0">
                <a:solidFill>
                  <a:srgbClr val="333333"/>
                </a:solidFill>
                <a:latin typeface="Gill Sans Ultra Bold" panose="020B0A02020104020203" pitchFamily="34" charset="0"/>
              </a:rPr>
              <a:t>LOGO</a:t>
            </a:r>
            <a:endParaRPr lang="zh-CN" altLang="en-US" sz="3200" dirty="0">
              <a:solidFill>
                <a:srgbClr val="333333"/>
              </a:solidFill>
              <a:latin typeface="Gill Sans Ultra Bold" panose="020B0A02020104020203" pitchFamily="34" charset="0"/>
            </a:endParaRPr>
          </a:p>
        </p:txBody>
      </p:sp>
      <p:grpSp>
        <p:nvGrpSpPr>
          <p:cNvPr id="59" name="组合 58"/>
          <p:cNvGrpSpPr/>
          <p:nvPr userDrawn="1"/>
        </p:nvGrpSpPr>
        <p:grpSpPr>
          <a:xfrm>
            <a:off x="4419649" y="-715238"/>
            <a:ext cx="1742672" cy="1397180"/>
            <a:chOff x="3314736" y="-715238"/>
            <a:chExt cx="1307004" cy="1397180"/>
          </a:xfrm>
        </p:grpSpPr>
        <p:grpSp>
          <p:nvGrpSpPr>
            <p:cNvPr id="34" name="组合 33"/>
            <p:cNvGrpSpPr/>
            <p:nvPr userDrawn="1"/>
          </p:nvGrpSpPr>
          <p:grpSpPr>
            <a:xfrm>
              <a:off x="3314736" y="-715238"/>
              <a:ext cx="1307004" cy="1397180"/>
              <a:chOff x="4227737" y="323875"/>
              <a:chExt cx="920327" cy="4473277"/>
            </a:xfrm>
          </p:grpSpPr>
          <p:sp>
            <p:nvSpPr>
              <p:cNvPr id="37" name="圆角矩形 36"/>
              <p:cNvSpPr/>
              <p:nvPr/>
            </p:nvSpPr>
            <p:spPr>
              <a:xfrm>
                <a:off x="4283968"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8" name="圆角矩形 37"/>
              <p:cNvSpPr/>
              <p:nvPr/>
            </p:nvSpPr>
            <p:spPr>
              <a:xfrm>
                <a:off x="4227737" y="323875"/>
                <a:ext cx="879048" cy="4323744"/>
              </a:xfrm>
              <a:prstGeom prst="roundRect">
                <a:avLst/>
              </a:prstGeom>
              <a:solidFill>
                <a:srgbClr val="43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35" name="TextBox 34"/>
            <p:cNvSpPr txBox="1"/>
            <p:nvPr userDrawn="1"/>
          </p:nvSpPr>
          <p:spPr>
            <a:xfrm>
              <a:off x="3372889" y="44624"/>
              <a:ext cx="533716" cy="369332"/>
            </a:xfrm>
            <a:prstGeom prst="rect">
              <a:avLst/>
            </a:prstGeom>
            <a:noFill/>
          </p:spPr>
          <p:txBody>
            <a:bodyPr wrap="square" rtlCol="0">
              <a:spAutoFit/>
            </a:bodyPr>
            <a:lstStyle/>
            <a:p>
              <a:r>
                <a:rPr lang="en-US" altLang="zh-CN" sz="1800" b="1" dirty="0">
                  <a:solidFill>
                    <a:schemeClr val="bg1"/>
                  </a:solidFill>
                  <a:latin typeface="Gill Sans MT Condensed" panose="020B0506020104020203" pitchFamily="34" charset="0"/>
                  <a:ea typeface="Arial Unicode MS" pitchFamily="34" charset="-122"/>
                  <a:cs typeface="Arial Unicode MS" pitchFamily="34" charset="-122"/>
                </a:rPr>
                <a:t>01</a:t>
              </a:r>
              <a:endParaRPr lang="zh-CN" altLang="en-US" sz="1800" b="1" dirty="0">
                <a:solidFill>
                  <a:schemeClr val="bg1"/>
                </a:solidFill>
                <a:latin typeface="Gill Sans MT Condensed" panose="020B0506020104020203" pitchFamily="34" charset="0"/>
                <a:ea typeface="Arial Unicode MS" pitchFamily="34" charset="-122"/>
                <a:cs typeface="Arial Unicode MS" pitchFamily="34" charset="-122"/>
              </a:endParaRPr>
            </a:p>
          </p:txBody>
        </p:sp>
        <p:sp>
          <p:nvSpPr>
            <p:cNvPr id="36" name="TextBox 35"/>
            <p:cNvSpPr txBox="1"/>
            <p:nvPr userDrawn="1"/>
          </p:nvSpPr>
          <p:spPr>
            <a:xfrm>
              <a:off x="3372889" y="278230"/>
              <a:ext cx="1147290" cy="369332"/>
            </a:xfrm>
            <a:prstGeom prst="rect">
              <a:avLst/>
            </a:prstGeom>
            <a:noFill/>
          </p:spPr>
          <p:txBody>
            <a:bodyPr wrap="square" rtlCol="0">
              <a:spAutoFit/>
            </a:bodyPr>
            <a:lstStyle/>
            <a:p>
              <a:r>
                <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rPr>
                <a:t>教学分析</a:t>
              </a:r>
              <a:endPar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endParaRPr>
            </a:p>
          </p:txBody>
        </p:sp>
      </p:grpSp>
      <p:grpSp>
        <p:nvGrpSpPr>
          <p:cNvPr id="61" name="组合 60"/>
          <p:cNvGrpSpPr/>
          <p:nvPr userDrawn="1"/>
        </p:nvGrpSpPr>
        <p:grpSpPr>
          <a:xfrm>
            <a:off x="8210957" y="-708071"/>
            <a:ext cx="1714191" cy="1393350"/>
            <a:chOff x="6158217" y="-708071"/>
            <a:chExt cx="1285643" cy="1393350"/>
          </a:xfrm>
        </p:grpSpPr>
        <p:grpSp>
          <p:nvGrpSpPr>
            <p:cNvPr id="40" name="组合 39"/>
            <p:cNvGrpSpPr/>
            <p:nvPr userDrawn="1"/>
          </p:nvGrpSpPr>
          <p:grpSpPr>
            <a:xfrm>
              <a:off x="6158217" y="-708071"/>
              <a:ext cx="1285643" cy="1393350"/>
              <a:chOff x="6475026" y="329329"/>
              <a:chExt cx="905286" cy="4461015"/>
            </a:xfrm>
          </p:grpSpPr>
          <p:sp>
            <p:nvSpPr>
              <p:cNvPr id="43" name="圆角矩形 42"/>
              <p:cNvSpPr/>
              <p:nvPr/>
            </p:nvSpPr>
            <p:spPr>
              <a:xfrm>
                <a:off x="6516216" y="422267"/>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4" name="圆角矩形 43"/>
              <p:cNvSpPr/>
              <p:nvPr/>
            </p:nvSpPr>
            <p:spPr>
              <a:xfrm>
                <a:off x="6475026" y="329329"/>
                <a:ext cx="864096" cy="4323744"/>
              </a:xfrm>
              <a:prstGeom prst="roundRect">
                <a:avLst/>
              </a:prstGeom>
              <a:solidFill>
                <a:srgbClr val="2A8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41" name="TextBox 40"/>
            <p:cNvSpPr txBox="1"/>
            <p:nvPr userDrawn="1"/>
          </p:nvSpPr>
          <p:spPr>
            <a:xfrm>
              <a:off x="6226223" y="56183"/>
              <a:ext cx="533716" cy="369332"/>
            </a:xfrm>
            <a:prstGeom prst="rect">
              <a:avLst/>
            </a:prstGeom>
            <a:noFill/>
          </p:spPr>
          <p:txBody>
            <a:bodyPr wrap="square" rtlCol="0">
              <a:spAutoFit/>
            </a:bodyPr>
            <a:lstStyle/>
            <a:p>
              <a:r>
                <a:rPr lang="en-US" altLang="zh-CN" sz="1800" b="1" dirty="0">
                  <a:solidFill>
                    <a:schemeClr val="bg1"/>
                  </a:solidFill>
                  <a:latin typeface="Gill Sans MT Condensed" panose="020B0506020104020203" pitchFamily="34" charset="0"/>
                  <a:ea typeface="Arial Unicode MS" pitchFamily="34" charset="-122"/>
                  <a:cs typeface="Arial Unicode MS" pitchFamily="34" charset="-122"/>
                </a:rPr>
                <a:t>03</a:t>
              </a:r>
              <a:endParaRPr lang="zh-CN" altLang="en-US" sz="1800" b="1" dirty="0">
                <a:solidFill>
                  <a:schemeClr val="bg1"/>
                </a:solidFill>
                <a:latin typeface="Gill Sans MT Condensed" panose="020B0506020104020203" pitchFamily="34" charset="0"/>
                <a:ea typeface="Arial Unicode MS" pitchFamily="34" charset="-122"/>
                <a:cs typeface="Arial Unicode MS" pitchFamily="34" charset="-122"/>
              </a:endParaRPr>
            </a:p>
          </p:txBody>
        </p:sp>
        <p:sp>
          <p:nvSpPr>
            <p:cNvPr id="42" name="TextBox 41"/>
            <p:cNvSpPr txBox="1"/>
            <p:nvPr userDrawn="1"/>
          </p:nvSpPr>
          <p:spPr>
            <a:xfrm>
              <a:off x="6209512" y="278230"/>
              <a:ext cx="1147290" cy="369332"/>
            </a:xfrm>
            <a:prstGeom prst="rect">
              <a:avLst/>
            </a:prstGeom>
            <a:noFill/>
          </p:spPr>
          <p:txBody>
            <a:bodyPr wrap="square" rtlCol="0">
              <a:spAutoFit/>
            </a:bodyPr>
            <a:lstStyle/>
            <a:p>
              <a:r>
                <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rPr>
                <a:t>教学过程</a:t>
              </a:r>
              <a:endPar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endParaRPr>
            </a:p>
          </p:txBody>
        </p:sp>
      </p:grpSp>
      <p:grpSp>
        <p:nvGrpSpPr>
          <p:cNvPr id="62" name="组合 61"/>
          <p:cNvGrpSpPr/>
          <p:nvPr userDrawn="1"/>
        </p:nvGrpSpPr>
        <p:grpSpPr>
          <a:xfrm>
            <a:off x="10128745" y="-700407"/>
            <a:ext cx="1705296" cy="1393103"/>
            <a:chOff x="7596559" y="-700407"/>
            <a:chExt cx="1278972" cy="1393103"/>
          </a:xfrm>
        </p:grpSpPr>
        <p:grpSp>
          <p:nvGrpSpPr>
            <p:cNvPr id="46" name="组合 45"/>
            <p:cNvGrpSpPr/>
            <p:nvPr userDrawn="1"/>
          </p:nvGrpSpPr>
          <p:grpSpPr>
            <a:xfrm>
              <a:off x="7596559" y="-700407"/>
              <a:ext cx="1278972" cy="1393103"/>
              <a:chOff x="7631852" y="336928"/>
              <a:chExt cx="900588" cy="4460224"/>
            </a:xfrm>
          </p:grpSpPr>
          <p:sp>
            <p:nvSpPr>
              <p:cNvPr id="49" name="圆角矩形 48"/>
              <p:cNvSpPr/>
              <p:nvPr/>
            </p:nvSpPr>
            <p:spPr>
              <a:xfrm>
                <a:off x="7668344"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0" name="圆角矩形 49"/>
              <p:cNvSpPr/>
              <p:nvPr/>
            </p:nvSpPr>
            <p:spPr>
              <a:xfrm>
                <a:off x="7631852" y="336928"/>
                <a:ext cx="864096" cy="432374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47" name="TextBox 46"/>
            <p:cNvSpPr txBox="1"/>
            <p:nvPr userDrawn="1"/>
          </p:nvSpPr>
          <p:spPr>
            <a:xfrm>
              <a:off x="7692665" y="67741"/>
              <a:ext cx="533716" cy="369332"/>
            </a:xfrm>
            <a:prstGeom prst="rect">
              <a:avLst/>
            </a:prstGeom>
            <a:noFill/>
          </p:spPr>
          <p:txBody>
            <a:bodyPr wrap="square" rtlCol="0">
              <a:spAutoFit/>
            </a:bodyPr>
            <a:lstStyle/>
            <a:p>
              <a:r>
                <a:rPr lang="en-US" altLang="zh-CN" sz="1800" b="1" dirty="0">
                  <a:solidFill>
                    <a:schemeClr val="bg1"/>
                  </a:solidFill>
                  <a:latin typeface="Gill Sans MT Condensed" panose="020B0506020104020203" pitchFamily="34" charset="0"/>
                  <a:ea typeface="Arial Unicode MS" pitchFamily="34" charset="-122"/>
                  <a:cs typeface="Arial Unicode MS" pitchFamily="34" charset="-122"/>
                </a:rPr>
                <a:t>04</a:t>
              </a:r>
              <a:endParaRPr lang="zh-CN" altLang="en-US" sz="1800" b="1" dirty="0">
                <a:solidFill>
                  <a:schemeClr val="bg1"/>
                </a:solidFill>
                <a:latin typeface="Gill Sans MT Condensed" panose="020B0506020104020203" pitchFamily="34" charset="0"/>
                <a:ea typeface="Arial Unicode MS" pitchFamily="34" charset="-122"/>
                <a:cs typeface="Arial Unicode MS" pitchFamily="34" charset="-122"/>
              </a:endParaRPr>
            </a:p>
          </p:txBody>
        </p:sp>
        <p:sp>
          <p:nvSpPr>
            <p:cNvPr id="48" name="TextBox 47"/>
            <p:cNvSpPr txBox="1"/>
            <p:nvPr userDrawn="1"/>
          </p:nvSpPr>
          <p:spPr>
            <a:xfrm>
              <a:off x="7699082" y="278230"/>
              <a:ext cx="1147290" cy="369332"/>
            </a:xfrm>
            <a:prstGeom prst="rect">
              <a:avLst/>
            </a:prstGeom>
            <a:noFill/>
          </p:spPr>
          <p:txBody>
            <a:bodyPr wrap="square" rtlCol="0">
              <a:spAutoFit/>
            </a:bodyPr>
            <a:lstStyle/>
            <a:p>
              <a:r>
                <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rPr>
                <a:t>教学效果</a:t>
              </a:r>
              <a:endPar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endParaRPr>
            </a:p>
          </p:txBody>
        </p:sp>
      </p:grpSp>
      <p:grpSp>
        <p:nvGrpSpPr>
          <p:cNvPr id="60" name="组合 59"/>
          <p:cNvGrpSpPr/>
          <p:nvPr userDrawn="1"/>
        </p:nvGrpSpPr>
        <p:grpSpPr>
          <a:xfrm>
            <a:off x="6301954" y="-711878"/>
            <a:ext cx="1714296" cy="1394349"/>
            <a:chOff x="4726465" y="-711878"/>
            <a:chExt cx="1285722" cy="1394349"/>
          </a:xfrm>
        </p:grpSpPr>
        <p:grpSp>
          <p:nvGrpSpPr>
            <p:cNvPr id="52" name="组合 51"/>
            <p:cNvGrpSpPr/>
            <p:nvPr userDrawn="1"/>
          </p:nvGrpSpPr>
          <p:grpSpPr>
            <a:xfrm>
              <a:off x="4726465" y="-711878"/>
              <a:ext cx="1285722" cy="1394349"/>
              <a:chOff x="5322842" y="326129"/>
              <a:chExt cx="905342" cy="4464216"/>
            </a:xfrm>
          </p:grpSpPr>
          <p:sp>
            <p:nvSpPr>
              <p:cNvPr id="55" name="圆角矩形 54"/>
              <p:cNvSpPr/>
              <p:nvPr/>
            </p:nvSpPr>
            <p:spPr>
              <a:xfrm>
                <a:off x="5364088" y="422268"/>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6" name="圆角矩形 55"/>
              <p:cNvSpPr/>
              <p:nvPr/>
            </p:nvSpPr>
            <p:spPr>
              <a:xfrm>
                <a:off x="5322842" y="326129"/>
                <a:ext cx="864096" cy="4323744"/>
              </a:xfrm>
              <a:prstGeom prst="roundRect">
                <a:avLst/>
              </a:prstGeom>
              <a:solidFill>
                <a:srgbClr val="1E6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53" name="TextBox 52"/>
            <p:cNvSpPr txBox="1"/>
            <p:nvPr userDrawn="1"/>
          </p:nvSpPr>
          <p:spPr>
            <a:xfrm>
              <a:off x="4794471" y="56183"/>
              <a:ext cx="533716" cy="369332"/>
            </a:xfrm>
            <a:prstGeom prst="rect">
              <a:avLst/>
            </a:prstGeom>
            <a:noFill/>
          </p:spPr>
          <p:txBody>
            <a:bodyPr wrap="square" rtlCol="0">
              <a:spAutoFit/>
            </a:bodyPr>
            <a:lstStyle/>
            <a:p>
              <a:r>
                <a:rPr lang="en-US" altLang="zh-CN" sz="1800" b="1" dirty="0">
                  <a:solidFill>
                    <a:schemeClr val="bg1"/>
                  </a:solidFill>
                  <a:latin typeface="Gill Sans MT Condensed" panose="020B0506020104020203" pitchFamily="34" charset="0"/>
                  <a:ea typeface="Arial Unicode MS" pitchFamily="34" charset="-122"/>
                  <a:cs typeface="Arial Unicode MS" pitchFamily="34" charset="-122"/>
                </a:rPr>
                <a:t>02</a:t>
              </a:r>
              <a:endParaRPr lang="zh-CN" altLang="en-US" sz="1800" b="1" dirty="0">
                <a:solidFill>
                  <a:schemeClr val="bg1"/>
                </a:solidFill>
                <a:latin typeface="Gill Sans MT Condensed" panose="020B0506020104020203" pitchFamily="34" charset="0"/>
                <a:ea typeface="Arial Unicode MS" pitchFamily="34" charset="-122"/>
                <a:cs typeface="Arial Unicode MS" pitchFamily="34" charset="-122"/>
              </a:endParaRPr>
            </a:p>
          </p:txBody>
        </p:sp>
        <p:sp>
          <p:nvSpPr>
            <p:cNvPr id="54" name="TextBox 53"/>
            <p:cNvSpPr txBox="1"/>
            <p:nvPr userDrawn="1"/>
          </p:nvSpPr>
          <p:spPr>
            <a:xfrm>
              <a:off x="4779942" y="278230"/>
              <a:ext cx="1147290" cy="369332"/>
            </a:xfrm>
            <a:prstGeom prst="rect">
              <a:avLst/>
            </a:prstGeom>
            <a:noFill/>
          </p:spPr>
          <p:txBody>
            <a:bodyPr wrap="square" rtlCol="0">
              <a:spAutoFit/>
            </a:bodyPr>
            <a:lstStyle/>
            <a:p>
              <a:r>
                <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rPr>
                <a:t>教学策略</a:t>
              </a:r>
              <a:endPar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endParaRP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slow">
    <p:random/>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3.xml"/><Relationship Id="rId2" Type="http://schemas.openxmlformats.org/officeDocument/2006/relationships/image" Target="../media/image7.png"/><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3.xml"/><Relationship Id="rId2" Type="http://schemas.openxmlformats.org/officeDocument/2006/relationships/image" Target="../media/image9.png"/><Relationship Id="rId1" Type="http://schemas.openxmlformats.org/officeDocument/2006/relationships/image" Target="../media/image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image" Target="../media/image1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3.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3.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3.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3.xml"/><Relationship Id="rId2" Type="http://schemas.openxmlformats.org/officeDocument/2006/relationships/image" Target="../media/image22.png"/><Relationship Id="rId1"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3.xml"/><Relationship Id="rId2" Type="http://schemas.openxmlformats.org/officeDocument/2006/relationships/image" Target="../media/image24.png"/><Relationship Id="rId1" Type="http://schemas.openxmlformats.org/officeDocument/2006/relationships/image" Target="../media/image23.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3.xml"/><Relationship Id="rId2" Type="http://schemas.openxmlformats.org/officeDocument/2006/relationships/image" Target="../media/image26.png"/><Relationship Id="rId1" Type="http://schemas.openxmlformats.org/officeDocument/2006/relationships/image" Target="../media/image2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3.xml"/><Relationship Id="rId2" Type="http://schemas.openxmlformats.org/officeDocument/2006/relationships/image" Target="../media/image28.png"/><Relationship Id="rId1" Type="http://schemas.openxmlformats.org/officeDocument/2006/relationships/image" Target="../media/image27.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3.xml"/><Relationship Id="rId2" Type="http://schemas.openxmlformats.org/officeDocument/2006/relationships/image" Target="../media/image30.png"/><Relationship Id="rId1"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xml"/><Relationship Id="rId1" Type="http://schemas.openxmlformats.org/officeDocument/2006/relationships/image" Target="../media/image31.pn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3.xml"/><Relationship Id="rId2" Type="http://schemas.openxmlformats.org/officeDocument/2006/relationships/image" Target="../media/image33.png"/><Relationship Id="rId1" Type="http://schemas.openxmlformats.org/officeDocument/2006/relationships/image" Target="../media/image32.pn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3.xml"/><Relationship Id="rId2" Type="http://schemas.openxmlformats.org/officeDocument/2006/relationships/image" Target="../media/image35.png"/><Relationship Id="rId1" Type="http://schemas.openxmlformats.org/officeDocument/2006/relationships/image" Target="../media/image34.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6" Type="http://schemas.openxmlformats.org/officeDocument/2006/relationships/notesSlide" Target="../notesSlides/notesSlide50.xml"/><Relationship Id="rId5" Type="http://schemas.openxmlformats.org/officeDocument/2006/relationships/slideLayout" Target="../slideLayouts/slideLayout3.xml"/><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3.xml"/><Relationship Id="rId2" Type="http://schemas.openxmlformats.org/officeDocument/2006/relationships/image" Target="../media/image41.png"/><Relationship Id="rId1" Type="http://schemas.openxmlformats.org/officeDocument/2006/relationships/image" Target="../media/image40.png"/></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3.xml"/><Relationship Id="rId2" Type="http://schemas.openxmlformats.org/officeDocument/2006/relationships/image" Target="../media/image43.png"/><Relationship Id="rId1" Type="http://schemas.openxmlformats.org/officeDocument/2006/relationships/image" Target="../media/image42.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xml"/><Relationship Id="rId1" Type="http://schemas.openxmlformats.org/officeDocument/2006/relationships/image" Target="../media/image44.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3.xml"/><Relationship Id="rId2" Type="http://schemas.openxmlformats.org/officeDocument/2006/relationships/image" Target="../media/image46.png"/><Relationship Id="rId1" Type="http://schemas.openxmlformats.org/officeDocument/2006/relationships/image" Target="../media/image45.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3.xml"/><Relationship Id="rId1" Type="http://schemas.openxmlformats.org/officeDocument/2006/relationships/image" Target="../media/image47.png"/></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58.xml"/><Relationship Id="rId3" Type="http://schemas.openxmlformats.org/officeDocument/2006/relationships/slideLayout" Target="../slideLayouts/slideLayout3.xml"/><Relationship Id="rId2" Type="http://schemas.openxmlformats.org/officeDocument/2006/relationships/image" Target="../media/image49.png"/><Relationship Id="rId1" Type="http://schemas.openxmlformats.org/officeDocument/2006/relationships/image" Target="../media/image48.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59.xml"/><Relationship Id="rId3" Type="http://schemas.openxmlformats.org/officeDocument/2006/relationships/slideLayout" Target="../slideLayouts/slideLayout3.xml"/><Relationship Id="rId2" Type="http://schemas.openxmlformats.org/officeDocument/2006/relationships/image" Target="../media/image51.png"/><Relationship Id="rId1" Type="http://schemas.openxmlformats.org/officeDocument/2006/relationships/image" Target="../media/image50.png"/></Relationships>
</file>

<file path=ppt/slides/_rels/slide66.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3.xml"/><Relationship Id="rId2" Type="http://schemas.openxmlformats.org/officeDocument/2006/relationships/image" Target="../media/image53.png"/><Relationship Id="rId1" Type="http://schemas.openxmlformats.org/officeDocument/2006/relationships/image" Target="../media/image52.png"/></Relationships>
</file>

<file path=ppt/slides/_rels/slide67.xml.rels><?xml version="1.0" encoding="UTF-8" standalone="yes"?>
<Relationships xmlns="http://schemas.openxmlformats.org/package/2006/relationships"><Relationship Id="rId4" Type="http://schemas.openxmlformats.org/officeDocument/2006/relationships/notesSlide" Target="../notesSlides/notesSlide61.xml"/><Relationship Id="rId3" Type="http://schemas.openxmlformats.org/officeDocument/2006/relationships/slideLayout" Target="../slideLayouts/slideLayout3.xml"/><Relationship Id="rId2" Type="http://schemas.openxmlformats.org/officeDocument/2006/relationships/image" Target="../media/image55.png"/><Relationship Id="rId1" Type="http://schemas.openxmlformats.org/officeDocument/2006/relationships/image" Target="../media/image54.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3.xml"/><Relationship Id="rId1" Type="http://schemas.openxmlformats.org/officeDocument/2006/relationships/image" Target="../media/image56.png"/></Relationships>
</file>

<file path=ppt/slides/_rels/slide69.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3.xml"/><Relationship Id="rId2" Type="http://schemas.openxmlformats.org/officeDocument/2006/relationships/image" Target="../media/image58.png"/><Relationship Id="rId1" Type="http://schemas.openxmlformats.org/officeDocument/2006/relationships/image" Target="../media/image5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1">
            <a:clrChange>
              <a:clrFrom>
                <a:srgbClr val="FFFDFF"/>
              </a:clrFrom>
              <a:clrTo>
                <a:srgbClr val="FFFDFF">
                  <a:alpha val="0"/>
                </a:srgbClr>
              </a:clrTo>
            </a:clrChange>
          </a:blip>
          <a:stretch>
            <a:fillRect/>
          </a:stretch>
        </p:blipFill>
        <p:spPr>
          <a:xfrm>
            <a:off x="0" y="-31693"/>
            <a:ext cx="12192001" cy="6870567"/>
          </a:xfrm>
          <a:prstGeom prst="rect">
            <a:avLst/>
          </a:prstGeom>
        </p:spPr>
      </p:pic>
      <p:cxnSp>
        <p:nvCxnSpPr>
          <p:cNvPr id="24" name="直接连接符 23"/>
          <p:cNvCxnSpPr/>
          <p:nvPr/>
        </p:nvCxnSpPr>
        <p:spPr>
          <a:xfrm>
            <a:off x="2149057" y="3429000"/>
            <a:ext cx="7342288" cy="0"/>
          </a:xfrm>
          <a:prstGeom prst="line">
            <a:avLst/>
          </a:prstGeom>
          <a:ln w="25400">
            <a:solidFill>
              <a:schemeClr val="bg1"/>
            </a:solidFill>
          </a:ln>
          <a:effectLst>
            <a:outerShdw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Freeform 284"/>
          <p:cNvSpPr>
            <a:spLocks noEditPoints="1"/>
          </p:cNvSpPr>
          <p:nvPr/>
        </p:nvSpPr>
        <p:spPr bwMode="auto">
          <a:xfrm>
            <a:off x="8933349" y="4285049"/>
            <a:ext cx="1914405" cy="1419137"/>
          </a:xfrm>
          <a:custGeom>
            <a:avLst/>
            <a:gdLst>
              <a:gd name="T0" fmla="*/ 1 w 85"/>
              <a:gd name="T1" fmla="*/ 0 h 63"/>
              <a:gd name="T2" fmla="*/ 0 w 85"/>
              <a:gd name="T3" fmla="*/ 62 h 63"/>
              <a:gd name="T4" fmla="*/ 16 w 85"/>
              <a:gd name="T5" fmla="*/ 63 h 63"/>
              <a:gd name="T6" fmla="*/ 18 w 85"/>
              <a:gd name="T7" fmla="*/ 1 h 63"/>
              <a:gd name="T8" fmla="*/ 2 w 85"/>
              <a:gd name="T9" fmla="*/ 5 h 63"/>
              <a:gd name="T10" fmla="*/ 14 w 85"/>
              <a:gd name="T11" fmla="*/ 4 h 63"/>
              <a:gd name="T12" fmla="*/ 16 w 85"/>
              <a:gd name="T13" fmla="*/ 28 h 63"/>
              <a:gd name="T14" fmla="*/ 3 w 85"/>
              <a:gd name="T15" fmla="*/ 29 h 63"/>
              <a:gd name="T16" fmla="*/ 2 w 85"/>
              <a:gd name="T17" fmla="*/ 5 h 63"/>
              <a:gd name="T18" fmla="*/ 2 w 85"/>
              <a:gd name="T19" fmla="*/ 56 h 63"/>
              <a:gd name="T20" fmla="*/ 2 w 85"/>
              <a:gd name="T21" fmla="*/ 55 h 63"/>
              <a:gd name="T22" fmla="*/ 16 w 85"/>
              <a:gd name="T23" fmla="*/ 56 h 63"/>
              <a:gd name="T24" fmla="*/ 16 w 85"/>
              <a:gd name="T25" fmla="*/ 52 h 63"/>
              <a:gd name="T26" fmla="*/ 2 w 85"/>
              <a:gd name="T27" fmla="*/ 52 h 63"/>
              <a:gd name="T28" fmla="*/ 16 w 85"/>
              <a:gd name="T29" fmla="*/ 51 h 63"/>
              <a:gd name="T30" fmla="*/ 16 w 85"/>
              <a:gd name="T31" fmla="*/ 52 h 63"/>
              <a:gd name="T32" fmla="*/ 21 w 85"/>
              <a:gd name="T33" fmla="*/ 0 h 63"/>
              <a:gd name="T34" fmla="*/ 19 w 85"/>
              <a:gd name="T35" fmla="*/ 62 h 63"/>
              <a:gd name="T36" fmla="*/ 36 w 85"/>
              <a:gd name="T37" fmla="*/ 63 h 63"/>
              <a:gd name="T38" fmla="*/ 38 w 85"/>
              <a:gd name="T39" fmla="*/ 1 h 63"/>
              <a:gd name="T40" fmla="*/ 22 w 85"/>
              <a:gd name="T41" fmla="*/ 5 h 63"/>
              <a:gd name="T42" fmla="*/ 34 w 85"/>
              <a:gd name="T43" fmla="*/ 4 h 63"/>
              <a:gd name="T44" fmla="*/ 35 w 85"/>
              <a:gd name="T45" fmla="*/ 28 h 63"/>
              <a:gd name="T46" fmla="*/ 23 w 85"/>
              <a:gd name="T47" fmla="*/ 29 h 63"/>
              <a:gd name="T48" fmla="*/ 22 w 85"/>
              <a:gd name="T49" fmla="*/ 5 h 63"/>
              <a:gd name="T50" fmla="*/ 22 w 85"/>
              <a:gd name="T51" fmla="*/ 56 h 63"/>
              <a:gd name="T52" fmla="*/ 22 w 85"/>
              <a:gd name="T53" fmla="*/ 55 h 63"/>
              <a:gd name="T54" fmla="*/ 36 w 85"/>
              <a:gd name="T55" fmla="*/ 56 h 63"/>
              <a:gd name="T56" fmla="*/ 35 w 85"/>
              <a:gd name="T57" fmla="*/ 52 h 63"/>
              <a:gd name="T58" fmla="*/ 21 w 85"/>
              <a:gd name="T59" fmla="*/ 52 h 63"/>
              <a:gd name="T60" fmla="*/ 35 w 85"/>
              <a:gd name="T61" fmla="*/ 51 h 63"/>
              <a:gd name="T62" fmla="*/ 35 w 85"/>
              <a:gd name="T63" fmla="*/ 52 h 63"/>
              <a:gd name="T64" fmla="*/ 53 w 85"/>
              <a:gd name="T65" fmla="*/ 1 h 63"/>
              <a:gd name="T66" fmla="*/ 38 w 85"/>
              <a:gd name="T67" fmla="*/ 9 h 63"/>
              <a:gd name="T68" fmla="*/ 69 w 85"/>
              <a:gd name="T69" fmla="*/ 62 h 63"/>
              <a:gd name="T70" fmla="*/ 84 w 85"/>
              <a:gd name="T71" fmla="*/ 55 h 63"/>
              <a:gd name="T72" fmla="*/ 64 w 85"/>
              <a:gd name="T73" fmla="*/ 27 h 63"/>
              <a:gd name="T74" fmla="*/ 53 w 85"/>
              <a:gd name="T75" fmla="*/ 32 h 63"/>
              <a:gd name="T76" fmla="*/ 42 w 85"/>
              <a:gd name="T77" fmla="*/ 11 h 63"/>
              <a:gd name="T78" fmla="*/ 53 w 85"/>
              <a:gd name="T79" fmla="*/ 6 h 63"/>
              <a:gd name="T80" fmla="*/ 64 w 85"/>
              <a:gd name="T81" fmla="*/ 27 h 63"/>
              <a:gd name="T82" fmla="*/ 66 w 85"/>
              <a:gd name="T83" fmla="*/ 52 h 63"/>
              <a:gd name="T84" fmla="*/ 78 w 85"/>
              <a:gd name="T85" fmla="*/ 46 h 63"/>
              <a:gd name="T86" fmla="*/ 66 w 85"/>
              <a:gd name="T87" fmla="*/ 53 h 63"/>
              <a:gd name="T88" fmla="*/ 80 w 85"/>
              <a:gd name="T89" fmla="*/ 49 h 63"/>
              <a:gd name="T90" fmla="*/ 68 w 85"/>
              <a:gd name="T91" fmla="*/ 56 h 63"/>
              <a:gd name="T92" fmla="*/ 79 w 85"/>
              <a:gd name="T93" fmla="*/ 49 h 63"/>
              <a:gd name="T94" fmla="*/ 80 w 85"/>
              <a:gd name="T95" fmla="*/ 4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5" h="63">
                <a:moveTo>
                  <a:pt x="16" y="0"/>
                </a:moveTo>
                <a:cubicBezTo>
                  <a:pt x="1" y="0"/>
                  <a:pt x="1" y="0"/>
                  <a:pt x="1" y="0"/>
                </a:cubicBezTo>
                <a:cubicBezTo>
                  <a:pt x="1" y="0"/>
                  <a:pt x="0" y="1"/>
                  <a:pt x="0" y="1"/>
                </a:cubicBezTo>
                <a:cubicBezTo>
                  <a:pt x="0" y="62"/>
                  <a:pt x="0" y="62"/>
                  <a:pt x="0" y="62"/>
                </a:cubicBezTo>
                <a:cubicBezTo>
                  <a:pt x="0" y="62"/>
                  <a:pt x="1" y="63"/>
                  <a:pt x="1" y="63"/>
                </a:cubicBezTo>
                <a:cubicBezTo>
                  <a:pt x="16" y="63"/>
                  <a:pt x="16" y="63"/>
                  <a:pt x="16" y="63"/>
                </a:cubicBezTo>
                <a:cubicBezTo>
                  <a:pt x="17" y="63"/>
                  <a:pt x="18" y="62"/>
                  <a:pt x="18" y="62"/>
                </a:cubicBezTo>
                <a:cubicBezTo>
                  <a:pt x="18" y="1"/>
                  <a:pt x="18" y="1"/>
                  <a:pt x="18" y="1"/>
                </a:cubicBezTo>
                <a:cubicBezTo>
                  <a:pt x="18" y="1"/>
                  <a:pt x="17" y="0"/>
                  <a:pt x="16" y="0"/>
                </a:cubicBezTo>
                <a:close/>
                <a:moveTo>
                  <a:pt x="2" y="5"/>
                </a:moveTo>
                <a:cubicBezTo>
                  <a:pt x="2" y="4"/>
                  <a:pt x="3" y="4"/>
                  <a:pt x="3" y="4"/>
                </a:cubicBezTo>
                <a:cubicBezTo>
                  <a:pt x="14" y="4"/>
                  <a:pt x="14" y="4"/>
                  <a:pt x="14" y="4"/>
                </a:cubicBezTo>
                <a:cubicBezTo>
                  <a:pt x="15" y="4"/>
                  <a:pt x="16" y="4"/>
                  <a:pt x="16" y="5"/>
                </a:cubicBezTo>
                <a:cubicBezTo>
                  <a:pt x="16" y="28"/>
                  <a:pt x="16" y="28"/>
                  <a:pt x="16" y="28"/>
                </a:cubicBezTo>
                <a:cubicBezTo>
                  <a:pt x="16" y="28"/>
                  <a:pt x="15" y="29"/>
                  <a:pt x="14" y="29"/>
                </a:cubicBezTo>
                <a:cubicBezTo>
                  <a:pt x="3" y="29"/>
                  <a:pt x="3" y="29"/>
                  <a:pt x="3" y="29"/>
                </a:cubicBezTo>
                <a:cubicBezTo>
                  <a:pt x="3" y="29"/>
                  <a:pt x="2" y="28"/>
                  <a:pt x="2" y="28"/>
                </a:cubicBezTo>
                <a:lnTo>
                  <a:pt x="2" y="5"/>
                </a:lnTo>
                <a:close/>
                <a:moveTo>
                  <a:pt x="16" y="56"/>
                </a:moveTo>
                <a:cubicBezTo>
                  <a:pt x="2" y="56"/>
                  <a:pt x="2" y="56"/>
                  <a:pt x="2" y="56"/>
                </a:cubicBezTo>
                <a:cubicBezTo>
                  <a:pt x="2" y="56"/>
                  <a:pt x="2" y="56"/>
                  <a:pt x="2" y="56"/>
                </a:cubicBezTo>
                <a:cubicBezTo>
                  <a:pt x="2" y="55"/>
                  <a:pt x="2" y="55"/>
                  <a:pt x="2" y="55"/>
                </a:cubicBezTo>
                <a:cubicBezTo>
                  <a:pt x="16" y="55"/>
                  <a:pt x="16" y="55"/>
                  <a:pt x="16" y="55"/>
                </a:cubicBezTo>
                <a:cubicBezTo>
                  <a:pt x="16" y="55"/>
                  <a:pt x="16" y="55"/>
                  <a:pt x="16" y="56"/>
                </a:cubicBezTo>
                <a:cubicBezTo>
                  <a:pt x="16" y="56"/>
                  <a:pt x="16" y="56"/>
                  <a:pt x="16" y="56"/>
                </a:cubicBezTo>
                <a:close/>
                <a:moveTo>
                  <a:pt x="16" y="52"/>
                </a:moveTo>
                <a:cubicBezTo>
                  <a:pt x="2" y="52"/>
                  <a:pt x="2" y="52"/>
                  <a:pt x="2" y="52"/>
                </a:cubicBezTo>
                <a:cubicBezTo>
                  <a:pt x="2" y="52"/>
                  <a:pt x="2" y="52"/>
                  <a:pt x="2" y="52"/>
                </a:cubicBezTo>
                <a:cubicBezTo>
                  <a:pt x="2" y="52"/>
                  <a:pt x="2" y="51"/>
                  <a:pt x="2" y="51"/>
                </a:cubicBezTo>
                <a:cubicBezTo>
                  <a:pt x="16" y="51"/>
                  <a:pt x="16" y="51"/>
                  <a:pt x="16" y="51"/>
                </a:cubicBezTo>
                <a:cubicBezTo>
                  <a:pt x="16" y="51"/>
                  <a:pt x="16" y="52"/>
                  <a:pt x="16" y="52"/>
                </a:cubicBezTo>
                <a:cubicBezTo>
                  <a:pt x="16" y="52"/>
                  <a:pt x="16" y="52"/>
                  <a:pt x="16" y="52"/>
                </a:cubicBezTo>
                <a:close/>
                <a:moveTo>
                  <a:pt x="36" y="0"/>
                </a:moveTo>
                <a:cubicBezTo>
                  <a:pt x="21" y="0"/>
                  <a:pt x="21" y="0"/>
                  <a:pt x="21" y="0"/>
                </a:cubicBezTo>
                <a:cubicBezTo>
                  <a:pt x="20" y="0"/>
                  <a:pt x="19" y="1"/>
                  <a:pt x="19" y="1"/>
                </a:cubicBezTo>
                <a:cubicBezTo>
                  <a:pt x="19" y="62"/>
                  <a:pt x="19" y="62"/>
                  <a:pt x="19" y="62"/>
                </a:cubicBezTo>
                <a:cubicBezTo>
                  <a:pt x="19" y="62"/>
                  <a:pt x="20" y="63"/>
                  <a:pt x="21" y="63"/>
                </a:cubicBezTo>
                <a:cubicBezTo>
                  <a:pt x="36" y="63"/>
                  <a:pt x="36" y="63"/>
                  <a:pt x="36" y="63"/>
                </a:cubicBezTo>
                <a:cubicBezTo>
                  <a:pt x="37" y="63"/>
                  <a:pt x="38" y="62"/>
                  <a:pt x="38" y="62"/>
                </a:cubicBezTo>
                <a:cubicBezTo>
                  <a:pt x="38" y="1"/>
                  <a:pt x="38" y="1"/>
                  <a:pt x="38" y="1"/>
                </a:cubicBezTo>
                <a:cubicBezTo>
                  <a:pt x="38" y="1"/>
                  <a:pt x="37" y="0"/>
                  <a:pt x="36" y="0"/>
                </a:cubicBezTo>
                <a:close/>
                <a:moveTo>
                  <a:pt x="22" y="5"/>
                </a:moveTo>
                <a:cubicBezTo>
                  <a:pt x="22" y="4"/>
                  <a:pt x="22" y="4"/>
                  <a:pt x="23" y="4"/>
                </a:cubicBezTo>
                <a:cubicBezTo>
                  <a:pt x="34" y="4"/>
                  <a:pt x="34" y="4"/>
                  <a:pt x="34" y="4"/>
                </a:cubicBezTo>
                <a:cubicBezTo>
                  <a:pt x="35" y="4"/>
                  <a:pt x="35" y="4"/>
                  <a:pt x="35" y="5"/>
                </a:cubicBezTo>
                <a:cubicBezTo>
                  <a:pt x="35" y="28"/>
                  <a:pt x="35" y="28"/>
                  <a:pt x="35" y="28"/>
                </a:cubicBezTo>
                <a:cubicBezTo>
                  <a:pt x="35" y="28"/>
                  <a:pt x="35" y="29"/>
                  <a:pt x="34" y="29"/>
                </a:cubicBezTo>
                <a:cubicBezTo>
                  <a:pt x="23" y="29"/>
                  <a:pt x="23" y="29"/>
                  <a:pt x="23" y="29"/>
                </a:cubicBezTo>
                <a:cubicBezTo>
                  <a:pt x="22" y="29"/>
                  <a:pt x="22" y="28"/>
                  <a:pt x="22" y="28"/>
                </a:cubicBezTo>
                <a:lnTo>
                  <a:pt x="22" y="5"/>
                </a:lnTo>
                <a:close/>
                <a:moveTo>
                  <a:pt x="35" y="56"/>
                </a:moveTo>
                <a:cubicBezTo>
                  <a:pt x="22" y="56"/>
                  <a:pt x="22" y="56"/>
                  <a:pt x="22" y="56"/>
                </a:cubicBezTo>
                <a:cubicBezTo>
                  <a:pt x="22" y="56"/>
                  <a:pt x="21" y="56"/>
                  <a:pt x="21" y="56"/>
                </a:cubicBezTo>
                <a:cubicBezTo>
                  <a:pt x="21" y="55"/>
                  <a:pt x="22" y="55"/>
                  <a:pt x="22" y="55"/>
                </a:cubicBezTo>
                <a:cubicBezTo>
                  <a:pt x="35" y="55"/>
                  <a:pt x="35" y="55"/>
                  <a:pt x="35" y="55"/>
                </a:cubicBezTo>
                <a:cubicBezTo>
                  <a:pt x="35" y="55"/>
                  <a:pt x="36" y="55"/>
                  <a:pt x="36" y="56"/>
                </a:cubicBezTo>
                <a:cubicBezTo>
                  <a:pt x="36" y="56"/>
                  <a:pt x="35" y="56"/>
                  <a:pt x="35" y="56"/>
                </a:cubicBezTo>
                <a:close/>
                <a:moveTo>
                  <a:pt x="35" y="52"/>
                </a:moveTo>
                <a:cubicBezTo>
                  <a:pt x="22" y="52"/>
                  <a:pt x="22" y="52"/>
                  <a:pt x="22" y="52"/>
                </a:cubicBezTo>
                <a:cubicBezTo>
                  <a:pt x="22" y="52"/>
                  <a:pt x="21" y="52"/>
                  <a:pt x="21" y="52"/>
                </a:cubicBezTo>
                <a:cubicBezTo>
                  <a:pt x="21" y="52"/>
                  <a:pt x="22" y="51"/>
                  <a:pt x="22" y="51"/>
                </a:cubicBezTo>
                <a:cubicBezTo>
                  <a:pt x="35" y="51"/>
                  <a:pt x="35" y="51"/>
                  <a:pt x="35" y="51"/>
                </a:cubicBezTo>
                <a:cubicBezTo>
                  <a:pt x="35" y="51"/>
                  <a:pt x="36" y="52"/>
                  <a:pt x="36" y="52"/>
                </a:cubicBezTo>
                <a:cubicBezTo>
                  <a:pt x="36" y="52"/>
                  <a:pt x="35" y="52"/>
                  <a:pt x="35" y="52"/>
                </a:cubicBezTo>
                <a:close/>
                <a:moveTo>
                  <a:pt x="85" y="53"/>
                </a:moveTo>
                <a:cubicBezTo>
                  <a:pt x="53" y="1"/>
                  <a:pt x="53" y="1"/>
                  <a:pt x="53" y="1"/>
                </a:cubicBezTo>
                <a:cubicBezTo>
                  <a:pt x="53" y="1"/>
                  <a:pt x="52" y="1"/>
                  <a:pt x="51" y="1"/>
                </a:cubicBezTo>
                <a:cubicBezTo>
                  <a:pt x="38" y="9"/>
                  <a:pt x="38" y="9"/>
                  <a:pt x="38" y="9"/>
                </a:cubicBezTo>
                <a:cubicBezTo>
                  <a:pt x="38" y="10"/>
                  <a:pt x="37" y="10"/>
                  <a:pt x="38" y="11"/>
                </a:cubicBezTo>
                <a:cubicBezTo>
                  <a:pt x="69" y="62"/>
                  <a:pt x="69" y="62"/>
                  <a:pt x="69" y="62"/>
                </a:cubicBezTo>
                <a:cubicBezTo>
                  <a:pt x="70" y="63"/>
                  <a:pt x="70" y="63"/>
                  <a:pt x="71" y="62"/>
                </a:cubicBezTo>
                <a:cubicBezTo>
                  <a:pt x="84" y="55"/>
                  <a:pt x="84" y="55"/>
                  <a:pt x="84" y="55"/>
                </a:cubicBezTo>
                <a:cubicBezTo>
                  <a:pt x="85" y="54"/>
                  <a:pt x="85" y="53"/>
                  <a:pt x="85" y="53"/>
                </a:cubicBezTo>
                <a:close/>
                <a:moveTo>
                  <a:pt x="64" y="27"/>
                </a:moveTo>
                <a:cubicBezTo>
                  <a:pt x="55" y="32"/>
                  <a:pt x="55" y="32"/>
                  <a:pt x="55" y="32"/>
                </a:cubicBezTo>
                <a:cubicBezTo>
                  <a:pt x="54" y="33"/>
                  <a:pt x="54" y="33"/>
                  <a:pt x="53" y="32"/>
                </a:cubicBezTo>
                <a:cubicBezTo>
                  <a:pt x="42" y="13"/>
                  <a:pt x="42" y="13"/>
                  <a:pt x="42" y="13"/>
                </a:cubicBezTo>
                <a:cubicBezTo>
                  <a:pt x="41" y="12"/>
                  <a:pt x="41" y="11"/>
                  <a:pt x="42" y="11"/>
                </a:cubicBezTo>
                <a:cubicBezTo>
                  <a:pt x="51" y="5"/>
                  <a:pt x="51" y="5"/>
                  <a:pt x="51" y="5"/>
                </a:cubicBezTo>
                <a:cubicBezTo>
                  <a:pt x="52" y="5"/>
                  <a:pt x="53" y="5"/>
                  <a:pt x="53" y="6"/>
                </a:cubicBezTo>
                <a:cubicBezTo>
                  <a:pt x="65" y="25"/>
                  <a:pt x="65" y="25"/>
                  <a:pt x="65" y="25"/>
                </a:cubicBezTo>
                <a:cubicBezTo>
                  <a:pt x="65" y="26"/>
                  <a:pt x="65" y="26"/>
                  <a:pt x="64" y="27"/>
                </a:cubicBezTo>
                <a:close/>
                <a:moveTo>
                  <a:pt x="66" y="53"/>
                </a:moveTo>
                <a:cubicBezTo>
                  <a:pt x="66" y="53"/>
                  <a:pt x="66" y="53"/>
                  <a:pt x="66" y="52"/>
                </a:cubicBezTo>
                <a:cubicBezTo>
                  <a:pt x="77" y="45"/>
                  <a:pt x="77" y="45"/>
                  <a:pt x="77" y="45"/>
                </a:cubicBezTo>
                <a:cubicBezTo>
                  <a:pt x="78" y="45"/>
                  <a:pt x="78" y="45"/>
                  <a:pt x="78" y="46"/>
                </a:cubicBezTo>
                <a:cubicBezTo>
                  <a:pt x="78" y="46"/>
                  <a:pt x="78" y="46"/>
                  <a:pt x="78" y="46"/>
                </a:cubicBezTo>
                <a:cubicBezTo>
                  <a:pt x="66" y="53"/>
                  <a:pt x="66" y="53"/>
                  <a:pt x="66" y="53"/>
                </a:cubicBezTo>
                <a:cubicBezTo>
                  <a:pt x="66" y="53"/>
                  <a:pt x="66" y="53"/>
                  <a:pt x="66" y="53"/>
                </a:cubicBezTo>
                <a:close/>
                <a:moveTo>
                  <a:pt x="80" y="49"/>
                </a:moveTo>
                <a:cubicBezTo>
                  <a:pt x="68" y="56"/>
                  <a:pt x="68" y="56"/>
                  <a:pt x="68" y="56"/>
                </a:cubicBezTo>
                <a:cubicBezTo>
                  <a:pt x="68" y="56"/>
                  <a:pt x="68" y="56"/>
                  <a:pt x="68" y="56"/>
                </a:cubicBezTo>
                <a:cubicBezTo>
                  <a:pt x="68" y="56"/>
                  <a:pt x="68" y="56"/>
                  <a:pt x="68" y="56"/>
                </a:cubicBezTo>
                <a:cubicBezTo>
                  <a:pt x="79" y="49"/>
                  <a:pt x="79" y="49"/>
                  <a:pt x="79" y="49"/>
                </a:cubicBezTo>
                <a:cubicBezTo>
                  <a:pt x="80" y="48"/>
                  <a:pt x="80" y="49"/>
                  <a:pt x="80" y="49"/>
                </a:cubicBezTo>
                <a:cubicBezTo>
                  <a:pt x="80" y="49"/>
                  <a:pt x="80" y="49"/>
                  <a:pt x="80" y="49"/>
                </a:cubicBezTo>
                <a:close/>
              </a:path>
            </a:pathLst>
          </a:custGeom>
          <a:solidFill>
            <a:schemeClr val="accent2">
              <a:lumMod val="50000"/>
            </a:schemeClr>
          </a:solidFill>
          <a:ln>
            <a:noFill/>
          </a:ln>
        </p:spPr>
        <p:txBody>
          <a:bodyPr vert="horz" wrap="square" lIns="91440" tIns="45720" rIns="91440" bIns="45720" numCol="1" anchor="t" anchorCtr="0" compatLnSpc="1"/>
          <a:lstStyle/>
          <a:p>
            <a:endParaRPr lang="zh-CN" altLang="en-US" dirty="0"/>
          </a:p>
        </p:txBody>
      </p:sp>
      <p:grpSp>
        <p:nvGrpSpPr>
          <p:cNvPr id="74" name="组合 73"/>
          <p:cNvGrpSpPr/>
          <p:nvPr/>
        </p:nvGrpSpPr>
        <p:grpSpPr>
          <a:xfrm>
            <a:off x="-17094" y="-399144"/>
            <a:ext cx="863598" cy="7656288"/>
            <a:chOff x="-11273" y="-594773"/>
            <a:chExt cx="719786" cy="7462505"/>
          </a:xfrm>
        </p:grpSpPr>
        <p:sp>
          <p:nvSpPr>
            <p:cNvPr id="75" name="等腰三角形 74"/>
            <p:cNvSpPr/>
            <p:nvPr/>
          </p:nvSpPr>
          <p:spPr>
            <a:xfrm rot="5400000">
              <a:off x="-68856" y="2776017"/>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6" name="等腰三角形 75"/>
            <p:cNvSpPr/>
            <p:nvPr/>
          </p:nvSpPr>
          <p:spPr>
            <a:xfrm rot="5400000">
              <a:off x="-68856" y="195805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7" name="等腰三角形 76"/>
            <p:cNvSpPr/>
            <p:nvPr/>
          </p:nvSpPr>
          <p:spPr>
            <a:xfrm rot="5400000">
              <a:off x="-68856" y="1114606"/>
              <a:ext cx="834952" cy="7197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8" name="等腰三角形 77"/>
            <p:cNvSpPr/>
            <p:nvPr/>
          </p:nvSpPr>
          <p:spPr>
            <a:xfrm rot="5400000">
              <a:off x="-68856" y="296639"/>
              <a:ext cx="834952" cy="7197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9" name="等腰三角形 78"/>
            <p:cNvSpPr/>
            <p:nvPr/>
          </p:nvSpPr>
          <p:spPr>
            <a:xfrm rot="5400000">
              <a:off x="-68856" y="3610969"/>
              <a:ext cx="834952" cy="71978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0" name="等腰三角形 79"/>
            <p:cNvSpPr/>
            <p:nvPr/>
          </p:nvSpPr>
          <p:spPr>
            <a:xfrm rot="5400000">
              <a:off x="-68856" y="4443673"/>
              <a:ext cx="834952" cy="719786"/>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1" name="等腰三角形 80"/>
            <p:cNvSpPr/>
            <p:nvPr/>
          </p:nvSpPr>
          <p:spPr>
            <a:xfrm rot="5400000">
              <a:off x="-68856" y="5264883"/>
              <a:ext cx="834952" cy="71978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2" name="等腰三角形 81"/>
            <p:cNvSpPr/>
            <p:nvPr/>
          </p:nvSpPr>
          <p:spPr>
            <a:xfrm rot="5400000">
              <a:off x="-68856" y="6090363"/>
              <a:ext cx="834952" cy="71978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3" name="等腰三角形 82"/>
            <p:cNvSpPr/>
            <p:nvPr/>
          </p:nvSpPr>
          <p:spPr>
            <a:xfrm rot="5400000">
              <a:off x="-68856" y="-53719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95" name="TextBox 1"/>
          <p:cNvSpPr txBox="1"/>
          <p:nvPr/>
        </p:nvSpPr>
        <p:spPr>
          <a:xfrm>
            <a:off x="2149057" y="2472030"/>
            <a:ext cx="4339650" cy="923330"/>
          </a:xfrm>
          <a:prstGeom prst="rect">
            <a:avLst/>
          </a:prstGeom>
          <a:noFill/>
        </p:spPr>
        <p:txBody>
          <a:bodyPr wrap="none" rtlCol="0">
            <a:spAutoFit/>
          </a:bodyPr>
          <a:lstStyle/>
          <a:p>
            <a:r>
              <a:rPr lang="zh-CN" altLang="en-US" sz="54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程序流程控制</a:t>
            </a:r>
            <a:endParaRPr lang="zh-CN" altLang="en-US" sz="54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73"/>
                                        </p:tgtEl>
                                        <p:attrNameLst>
                                          <p:attrName>style.visibility</p:attrName>
                                        </p:attrNameLst>
                                      </p:cBhvr>
                                      <p:to>
                                        <p:strVal val="visible"/>
                                      </p:to>
                                    </p:set>
                                    <p:animEffect transition="in" filter="fade">
                                      <p:cBhvr>
                                        <p:cTn id="11" dur="500"/>
                                        <p:tgtEl>
                                          <p:spTgt spid="73"/>
                                        </p:tgtEl>
                                      </p:cBhvr>
                                    </p:animEffect>
                                    <p:anim calcmode="lin" valueType="num">
                                      <p:cBhvr>
                                        <p:cTn id="12" dur="500" fill="hold"/>
                                        <p:tgtEl>
                                          <p:spTgt spid="73"/>
                                        </p:tgtEl>
                                        <p:attrNameLst>
                                          <p:attrName>ppt_x</p:attrName>
                                        </p:attrNameLst>
                                      </p:cBhvr>
                                      <p:tavLst>
                                        <p:tav tm="0">
                                          <p:val>
                                            <p:strVal val="#ppt_x"/>
                                          </p:val>
                                        </p:tav>
                                        <p:tav tm="100000">
                                          <p:val>
                                            <p:strVal val="#ppt_x"/>
                                          </p:val>
                                        </p:tav>
                                      </p:tavLst>
                                    </p:anim>
                                    <p:anim calcmode="lin" valueType="num">
                                      <p:cBhvr>
                                        <p:cTn id="13" dur="500" fill="hold"/>
                                        <p:tgtEl>
                                          <p:spTgt spid="73"/>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95"/>
                                        </p:tgtEl>
                                        <p:attrNameLst>
                                          <p:attrName>style.visibility</p:attrName>
                                        </p:attrNameLst>
                                      </p:cBhvr>
                                      <p:to>
                                        <p:strVal val="visible"/>
                                      </p:to>
                                    </p:set>
                                    <p:anim calcmode="lin" valueType="num">
                                      <p:cBhvr>
                                        <p:cTn id="17" dur="800" fill="hold"/>
                                        <p:tgtEl>
                                          <p:spTgt spid="95"/>
                                        </p:tgtEl>
                                        <p:attrNameLst>
                                          <p:attrName>ppt_x</p:attrName>
                                        </p:attrNameLst>
                                      </p:cBhvr>
                                      <p:tavLst>
                                        <p:tav tm="0">
                                          <p:val>
                                            <p:strVal val="#ppt_x"/>
                                          </p:val>
                                        </p:tav>
                                        <p:tav tm="50000">
                                          <p:val>
                                            <p:strVal val="#ppt_x+.1"/>
                                          </p:val>
                                        </p:tav>
                                        <p:tav tm="100000">
                                          <p:val>
                                            <p:strVal val="#ppt_x"/>
                                          </p:val>
                                        </p:tav>
                                      </p:tavLst>
                                    </p:anim>
                                    <p:anim calcmode="lin" valueType="num">
                                      <p:cBhvr>
                                        <p:cTn id="18" dur="800" fill="hold"/>
                                        <p:tgtEl>
                                          <p:spTgt spid="95"/>
                                        </p:tgtEl>
                                        <p:attrNameLst>
                                          <p:attrName>ppt_y</p:attrName>
                                        </p:attrNameLst>
                                      </p:cBhvr>
                                      <p:tavLst>
                                        <p:tav tm="0">
                                          <p:val>
                                            <p:strVal val="#ppt_y"/>
                                          </p:val>
                                        </p:tav>
                                        <p:tav tm="100000">
                                          <p:val>
                                            <p:strVal val="#ppt_y"/>
                                          </p:val>
                                        </p:tav>
                                      </p:tavLst>
                                    </p:anim>
                                    <p:anim calcmode="lin" valueType="num">
                                      <p:cBhvr>
                                        <p:cTn id="19" dur="800" fill="hold"/>
                                        <p:tgtEl>
                                          <p:spTgt spid="95"/>
                                        </p:tgtEl>
                                        <p:attrNameLst>
                                          <p:attrName>ppt_h</p:attrName>
                                        </p:attrNameLst>
                                      </p:cBhvr>
                                      <p:tavLst>
                                        <p:tav tm="0">
                                          <p:val>
                                            <p:strVal val="#ppt_h/10"/>
                                          </p:val>
                                        </p:tav>
                                        <p:tav tm="50000">
                                          <p:val>
                                            <p:strVal val="#ppt_h+.01"/>
                                          </p:val>
                                        </p:tav>
                                        <p:tav tm="100000">
                                          <p:val>
                                            <p:strVal val="#ppt_h"/>
                                          </p:val>
                                        </p:tav>
                                      </p:tavLst>
                                    </p:anim>
                                    <p:anim calcmode="lin" valueType="num">
                                      <p:cBhvr>
                                        <p:cTn id="20" dur="800" fill="hold"/>
                                        <p:tgtEl>
                                          <p:spTgt spid="95"/>
                                        </p:tgtEl>
                                        <p:attrNameLst>
                                          <p:attrName>ppt_w</p:attrName>
                                        </p:attrNameLst>
                                      </p:cBhvr>
                                      <p:tavLst>
                                        <p:tav tm="0">
                                          <p:val>
                                            <p:strVal val="#ppt_w/10"/>
                                          </p:val>
                                        </p:tav>
                                        <p:tav tm="50000">
                                          <p:val>
                                            <p:strVal val="#ppt_w+.01"/>
                                          </p:val>
                                        </p:tav>
                                        <p:tav tm="100000">
                                          <p:val>
                                            <p:strVal val="#ppt_w"/>
                                          </p:val>
                                        </p:tav>
                                      </p:tavLst>
                                    </p:anim>
                                    <p:animEffect transition="in" filter="fade">
                                      <p:cBhvr>
                                        <p:cTn id="21" dur="800" tmFilter="0,0; .5, 1; 1, 1"/>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95"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选择结构</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7215" y="747721"/>
            <a:ext cx="11237570" cy="498855"/>
          </a:xfrm>
          <a:prstGeom prst="rect">
            <a:avLst/>
          </a:prstGeom>
        </p:spPr>
        <p:txBody>
          <a:bodyPr wrap="square">
            <a:spAutoFit/>
          </a:bodyPr>
          <a:lstStyle/>
          <a:p>
            <a:pPr>
              <a:lnSpc>
                <a:spcPts val="3400"/>
              </a:lnSpc>
              <a:spcAft>
                <a:spcPts val="1200"/>
              </a:spcAft>
            </a:pPr>
            <a:r>
              <a:rPr lang="zh-CN" altLang="en-US" sz="2400" b="1" dirty="0">
                <a:latin typeface="+mn-ea"/>
              </a:rPr>
              <a:t>问题</a:t>
            </a:r>
            <a:r>
              <a:rPr lang="zh-CN" altLang="en-US" sz="2400" dirty="0">
                <a:latin typeface="+mn-ea"/>
              </a:rPr>
              <a:t>：</a:t>
            </a:r>
            <a:r>
              <a:rPr lang="zh-CN" altLang="zh-CN" sz="2400" dirty="0"/>
              <a:t>输入三角形三条边的边长，计算三角形的面积。</a:t>
            </a:r>
            <a:endParaRPr lang="en-US" altLang="zh-CN" sz="2400" dirty="0"/>
          </a:p>
        </p:txBody>
      </p:sp>
      <p:sp>
        <p:nvSpPr>
          <p:cNvPr id="2" name="矩形 1"/>
          <p:cNvSpPr/>
          <p:nvPr/>
        </p:nvSpPr>
        <p:spPr>
          <a:xfrm>
            <a:off x="530360" y="1474137"/>
            <a:ext cx="8421756" cy="390972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2400" dirty="0">
                <a:solidFill>
                  <a:srgbClr val="FF9900"/>
                </a:solidFill>
                <a:latin typeface="Consolas" panose="020B0609020204030204" pitchFamily="49" charset="0"/>
              </a:rPr>
              <a:t>import</a:t>
            </a:r>
            <a:r>
              <a:rPr lang="zh-CN" altLang="en-US" sz="2400" dirty="0">
                <a:latin typeface="Consolas" panose="020B0609020204030204" pitchFamily="49" charset="0"/>
              </a:rPr>
              <a:t> math</a:t>
            </a:r>
            <a:endParaRPr lang="zh-CN" altLang="en-US" sz="2400" dirty="0">
              <a:latin typeface="Consolas" panose="020B0609020204030204" pitchFamily="49" charset="0"/>
            </a:endParaRPr>
          </a:p>
          <a:p>
            <a:pPr>
              <a:lnSpc>
                <a:spcPct val="150000"/>
              </a:lnSpc>
            </a:pPr>
            <a:r>
              <a:rPr lang="zh-CN" altLang="en-US" sz="2400" dirty="0">
                <a:latin typeface="Consolas" panose="020B0609020204030204" pitchFamily="49" charset="0"/>
              </a:rPr>
              <a:t>a = </a:t>
            </a:r>
            <a:r>
              <a:rPr lang="zh-CN" altLang="en-US" sz="2400" dirty="0">
                <a:solidFill>
                  <a:srgbClr val="7030A0"/>
                </a:solidFill>
                <a:latin typeface="Consolas" panose="020B0609020204030204" pitchFamily="49" charset="0"/>
              </a:rPr>
              <a:t>float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input</a:t>
            </a:r>
            <a:r>
              <a:rPr lang="zh-CN" altLang="en-US" sz="2400" dirty="0">
                <a:latin typeface="Consolas" panose="020B0609020204030204" pitchFamily="49" charset="0"/>
              </a:rPr>
              <a:t>(</a:t>
            </a:r>
            <a:r>
              <a:rPr lang="zh-CN" altLang="en-US" sz="2400" dirty="0">
                <a:solidFill>
                  <a:srgbClr val="00B050"/>
                </a:solidFill>
                <a:latin typeface="Consolas" panose="020B0609020204030204" pitchFamily="49" charset="0"/>
              </a:rPr>
              <a:t>"请输入三角形的边长a："</a:t>
            </a:r>
            <a:r>
              <a:rPr lang="zh-CN" altLang="en-US" sz="2400" dirty="0">
                <a:latin typeface="Consolas" panose="020B0609020204030204" pitchFamily="49" charset="0"/>
              </a:rPr>
              <a:t>))</a:t>
            </a:r>
            <a:endParaRPr lang="zh-CN" altLang="en-US" sz="2400" dirty="0">
              <a:latin typeface="Consolas" panose="020B0609020204030204" pitchFamily="49" charset="0"/>
            </a:endParaRPr>
          </a:p>
          <a:p>
            <a:pPr>
              <a:lnSpc>
                <a:spcPct val="150000"/>
              </a:lnSpc>
            </a:pPr>
            <a:r>
              <a:rPr lang="zh-CN" altLang="en-US" sz="2400" dirty="0">
                <a:latin typeface="Consolas" panose="020B0609020204030204" pitchFamily="49" charset="0"/>
              </a:rPr>
              <a:t>b = </a:t>
            </a:r>
            <a:r>
              <a:rPr lang="zh-CN" altLang="en-US" sz="2400" dirty="0">
                <a:solidFill>
                  <a:srgbClr val="7030A0"/>
                </a:solidFill>
                <a:latin typeface="Consolas" panose="020B0609020204030204" pitchFamily="49" charset="0"/>
              </a:rPr>
              <a:t>float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input</a:t>
            </a:r>
            <a:r>
              <a:rPr lang="zh-CN" altLang="en-US" sz="2400" dirty="0">
                <a:latin typeface="Consolas" panose="020B0609020204030204" pitchFamily="49" charset="0"/>
              </a:rPr>
              <a:t>(</a:t>
            </a:r>
            <a:r>
              <a:rPr lang="zh-CN" altLang="en-US" sz="2400" dirty="0">
                <a:solidFill>
                  <a:srgbClr val="00B050"/>
                </a:solidFill>
                <a:latin typeface="Consolas" panose="020B0609020204030204" pitchFamily="49" charset="0"/>
              </a:rPr>
              <a:t>"请输入三角形的边长b："</a:t>
            </a:r>
            <a:r>
              <a:rPr lang="zh-CN" altLang="en-US" sz="2400" dirty="0">
                <a:latin typeface="Consolas" panose="020B0609020204030204" pitchFamily="49" charset="0"/>
              </a:rPr>
              <a:t>))</a:t>
            </a:r>
            <a:endParaRPr lang="zh-CN" altLang="en-US" sz="2400" dirty="0">
              <a:latin typeface="Consolas" panose="020B0609020204030204" pitchFamily="49" charset="0"/>
            </a:endParaRPr>
          </a:p>
          <a:p>
            <a:pPr>
              <a:lnSpc>
                <a:spcPct val="150000"/>
              </a:lnSpc>
            </a:pPr>
            <a:r>
              <a:rPr lang="zh-CN" altLang="en-US" sz="2400" dirty="0">
                <a:latin typeface="Consolas" panose="020B0609020204030204" pitchFamily="49" charset="0"/>
              </a:rPr>
              <a:t>c = </a:t>
            </a:r>
            <a:r>
              <a:rPr lang="zh-CN" altLang="en-US" sz="2400" dirty="0">
                <a:solidFill>
                  <a:srgbClr val="7030A0"/>
                </a:solidFill>
                <a:latin typeface="Consolas" panose="020B0609020204030204" pitchFamily="49" charset="0"/>
              </a:rPr>
              <a:t>float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input</a:t>
            </a:r>
            <a:r>
              <a:rPr lang="zh-CN" altLang="en-US" sz="2400" dirty="0">
                <a:latin typeface="Consolas" panose="020B0609020204030204" pitchFamily="49" charset="0"/>
              </a:rPr>
              <a:t>(</a:t>
            </a:r>
            <a:r>
              <a:rPr lang="zh-CN" altLang="en-US" sz="2400" dirty="0">
                <a:solidFill>
                  <a:srgbClr val="00B050"/>
                </a:solidFill>
                <a:latin typeface="Consolas" panose="020B0609020204030204" pitchFamily="49" charset="0"/>
              </a:rPr>
              <a:t>"请输入三角形的边长c："</a:t>
            </a:r>
            <a:r>
              <a:rPr lang="zh-CN" altLang="en-US" sz="2400" dirty="0">
                <a:latin typeface="Consolas" panose="020B0609020204030204" pitchFamily="49" charset="0"/>
              </a:rPr>
              <a:t>))</a:t>
            </a:r>
            <a:endParaRPr lang="zh-CN" altLang="en-US" sz="2400" dirty="0">
              <a:latin typeface="Consolas" panose="020B0609020204030204" pitchFamily="49" charset="0"/>
            </a:endParaRPr>
          </a:p>
          <a:p>
            <a:pPr>
              <a:lnSpc>
                <a:spcPct val="150000"/>
              </a:lnSpc>
            </a:pPr>
            <a:r>
              <a:rPr lang="zh-CN" altLang="en-US" sz="2400" dirty="0">
                <a:latin typeface="Consolas" panose="020B0609020204030204" pitchFamily="49" charset="0"/>
              </a:rPr>
              <a:t>h = (a+b+c)/2</a:t>
            </a:r>
            <a:endParaRPr lang="zh-CN" altLang="en-US" sz="2400" dirty="0">
              <a:latin typeface="Consolas" panose="020B0609020204030204" pitchFamily="49" charset="0"/>
            </a:endParaRPr>
          </a:p>
          <a:p>
            <a:pPr>
              <a:lnSpc>
                <a:spcPct val="150000"/>
              </a:lnSpc>
            </a:pPr>
            <a:r>
              <a:rPr lang="zh-CN" altLang="en-US" sz="2400" dirty="0">
                <a:latin typeface="Consolas" panose="020B0609020204030204" pitchFamily="49" charset="0"/>
              </a:rPr>
              <a:t>area = math.sqrt(h*(h-a)*(h-b)*(h-c))</a:t>
            </a:r>
            <a:endParaRPr lang="zh-CN" altLang="en-US" sz="2400" dirty="0">
              <a:latin typeface="Consolas" panose="020B0609020204030204" pitchFamily="49" charset="0"/>
            </a:endParaRPr>
          </a:p>
          <a:p>
            <a:pPr>
              <a:lnSpc>
                <a:spcPct val="150000"/>
              </a:lnSpc>
            </a:pPr>
            <a:r>
              <a:rPr lang="zh-CN" altLang="en-US" sz="2400" dirty="0">
                <a:latin typeface="Consolas" panose="020B0609020204030204" pitchFamily="49" charset="0"/>
              </a:rPr>
              <a:t>print(</a:t>
            </a:r>
            <a:r>
              <a:rPr lang="zh-CN" altLang="en-US" sz="2400" dirty="0">
                <a:solidFill>
                  <a:srgbClr val="00B050"/>
                </a:solidFill>
                <a:latin typeface="Consolas" panose="020B0609020204030204" pitchFamily="49" charset="0"/>
              </a:rPr>
              <a:t>"三角形的面积为：{:.2f}".</a:t>
            </a:r>
            <a:r>
              <a:rPr lang="zh-CN" altLang="en-US" sz="2400" dirty="0">
                <a:latin typeface="Consolas" panose="020B0609020204030204" pitchFamily="49" charset="0"/>
              </a:rPr>
              <a:t>format(area))</a:t>
            </a:r>
            <a:endParaRPr lang="zh-CN" altLang="en-US" sz="2400" dirty="0">
              <a:latin typeface="Consolas" panose="020B0609020204030204" pitchFamily="49" charset="0"/>
            </a:endParaRPr>
          </a:p>
        </p:txBody>
      </p:sp>
      <p:pic>
        <p:nvPicPr>
          <p:cNvPr id="5" name="图片 4"/>
          <p:cNvPicPr>
            <a:picLocks noChangeAspect="1"/>
          </p:cNvPicPr>
          <p:nvPr/>
        </p:nvPicPr>
        <p:blipFill rotWithShape="1">
          <a:blip r:embed="rId1"/>
          <a:srcRect t="2548"/>
          <a:stretch>
            <a:fillRect/>
          </a:stretch>
        </p:blipFill>
        <p:spPr>
          <a:xfrm>
            <a:off x="2727876" y="4290630"/>
            <a:ext cx="9209019" cy="2481430"/>
          </a:xfrm>
          <a:prstGeom prst="rect">
            <a:avLst/>
          </a:prstGeom>
          <a:ln>
            <a:solidFill>
              <a:schemeClr val="tx1"/>
            </a:solidFill>
          </a:ln>
          <a:effectLst>
            <a:outerShdw blurRad="50800" dist="38100" dir="2700000" algn="tl" rotWithShape="0">
              <a:prstClr val="black">
                <a:alpha val="40000"/>
              </a:prstClr>
            </a:outerShdw>
          </a:effectLst>
        </p:spPr>
      </p:pic>
      <p:sp>
        <p:nvSpPr>
          <p:cNvPr id="10" name="标注: 线形 9"/>
          <p:cNvSpPr/>
          <p:nvPr/>
        </p:nvSpPr>
        <p:spPr>
          <a:xfrm>
            <a:off x="7825289" y="3001416"/>
            <a:ext cx="4191119" cy="1061653"/>
          </a:xfrm>
          <a:prstGeom prst="borderCallout1">
            <a:avLst>
              <a:gd name="adj1" fmla="val 48708"/>
              <a:gd name="adj2" fmla="val 224"/>
              <a:gd name="adj3" fmla="val 159310"/>
              <a:gd name="adj4" fmla="val -30589"/>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dirty="0">
                <a:latin typeface="+mn-ea"/>
              </a:rPr>
              <a:t>运行后程序报错，原因是输入的数据无法构成一个三角形，输入有误！</a:t>
            </a:r>
            <a:endParaRPr lang="zh-CN" altLang="en-US" dirty="0"/>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选择结构</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7215" y="747721"/>
            <a:ext cx="11237570" cy="498855"/>
          </a:xfrm>
          <a:prstGeom prst="rect">
            <a:avLst/>
          </a:prstGeom>
        </p:spPr>
        <p:txBody>
          <a:bodyPr wrap="square">
            <a:spAutoFit/>
          </a:bodyPr>
          <a:lstStyle/>
          <a:p>
            <a:pPr>
              <a:lnSpc>
                <a:spcPts val="3400"/>
              </a:lnSpc>
              <a:spcAft>
                <a:spcPts val="1200"/>
              </a:spcAft>
            </a:pPr>
            <a:r>
              <a:rPr lang="zh-CN" altLang="en-US" sz="2400" b="1" dirty="0">
                <a:latin typeface="+mn-ea"/>
              </a:rPr>
              <a:t>问题</a:t>
            </a:r>
            <a:r>
              <a:rPr lang="zh-CN" altLang="en-US" sz="2400" dirty="0">
                <a:latin typeface="+mn-ea"/>
              </a:rPr>
              <a:t>：</a:t>
            </a:r>
            <a:r>
              <a:rPr lang="zh-CN" altLang="zh-CN" sz="2400" dirty="0"/>
              <a:t>输入三角形三条边的边长，计算三角形的面积。</a:t>
            </a:r>
            <a:endParaRPr lang="en-US" altLang="zh-CN" sz="2400" dirty="0"/>
          </a:p>
        </p:txBody>
      </p:sp>
      <p:sp>
        <p:nvSpPr>
          <p:cNvPr id="2" name="矩形 1"/>
          <p:cNvSpPr/>
          <p:nvPr/>
        </p:nvSpPr>
        <p:spPr>
          <a:xfrm>
            <a:off x="530360" y="1474138"/>
            <a:ext cx="5900257" cy="373621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2000" dirty="0">
                <a:solidFill>
                  <a:srgbClr val="FFC000"/>
                </a:solidFill>
                <a:latin typeface="Consolas" panose="020B0609020204030204" pitchFamily="49" charset="0"/>
              </a:rPr>
              <a:t>import</a:t>
            </a:r>
            <a:r>
              <a:rPr lang="zh-CN" altLang="en-US" sz="2000" dirty="0">
                <a:latin typeface="Consolas" panose="020B0609020204030204" pitchFamily="49" charset="0"/>
              </a:rPr>
              <a:t> math</a:t>
            </a:r>
            <a:endParaRPr lang="zh-CN" altLang="en-US" sz="2000" dirty="0">
              <a:latin typeface="Consolas" panose="020B0609020204030204" pitchFamily="49" charset="0"/>
            </a:endParaRPr>
          </a:p>
          <a:p>
            <a:pPr>
              <a:lnSpc>
                <a:spcPct val="150000"/>
              </a:lnSpc>
            </a:pPr>
            <a:r>
              <a:rPr lang="zh-CN" altLang="en-US" sz="2000" dirty="0">
                <a:latin typeface="Consolas" panose="020B0609020204030204" pitchFamily="49" charset="0"/>
              </a:rPr>
              <a:t>a = </a:t>
            </a:r>
            <a:r>
              <a:rPr lang="zh-CN" altLang="en-US" sz="2000" dirty="0">
                <a:solidFill>
                  <a:srgbClr val="7030A0"/>
                </a:solidFill>
                <a:latin typeface="Consolas" panose="020B0609020204030204" pitchFamily="49" charset="0"/>
              </a:rPr>
              <a:t>float</a:t>
            </a:r>
            <a:r>
              <a:rPr lang="zh-CN" altLang="en-US" sz="2000" dirty="0">
                <a:latin typeface="Consolas" panose="020B0609020204030204" pitchFamily="49" charset="0"/>
              </a:rPr>
              <a:t>(</a:t>
            </a:r>
            <a:r>
              <a:rPr lang="zh-CN" altLang="en-US" sz="2000" dirty="0">
                <a:solidFill>
                  <a:srgbClr val="7030A0"/>
                </a:solidFill>
                <a:latin typeface="Consolas" panose="020B0609020204030204" pitchFamily="49" charset="0"/>
              </a:rPr>
              <a:t>input</a:t>
            </a:r>
            <a:r>
              <a:rPr lang="zh-CN" altLang="en-US" sz="2000" dirty="0">
                <a:latin typeface="Consolas" panose="020B0609020204030204" pitchFamily="49" charset="0"/>
              </a:rPr>
              <a:t>(</a:t>
            </a:r>
            <a:r>
              <a:rPr lang="zh-CN" altLang="en-US" sz="2000" dirty="0">
                <a:solidFill>
                  <a:srgbClr val="00B050"/>
                </a:solidFill>
                <a:latin typeface="Consolas" panose="020B0609020204030204" pitchFamily="49" charset="0"/>
              </a:rPr>
              <a:t>"请输入三角形的边长a："</a:t>
            </a:r>
            <a:r>
              <a:rPr lang="zh-CN" altLang="en-US" sz="2000" dirty="0">
                <a:latin typeface="Consolas" panose="020B0609020204030204" pitchFamily="49" charset="0"/>
              </a:rPr>
              <a:t>))</a:t>
            </a:r>
            <a:endParaRPr lang="zh-CN" altLang="en-US" sz="2000" dirty="0">
              <a:latin typeface="Consolas" panose="020B0609020204030204" pitchFamily="49" charset="0"/>
            </a:endParaRPr>
          </a:p>
          <a:p>
            <a:pPr>
              <a:lnSpc>
                <a:spcPct val="150000"/>
              </a:lnSpc>
            </a:pPr>
            <a:r>
              <a:rPr lang="zh-CN" altLang="en-US" sz="2000" dirty="0">
                <a:latin typeface="Consolas" panose="020B0609020204030204" pitchFamily="49" charset="0"/>
              </a:rPr>
              <a:t>b = </a:t>
            </a:r>
            <a:r>
              <a:rPr lang="zh-CN" altLang="en-US" sz="2000" dirty="0">
                <a:solidFill>
                  <a:srgbClr val="7030A0"/>
                </a:solidFill>
                <a:latin typeface="Consolas" panose="020B0609020204030204" pitchFamily="49" charset="0"/>
              </a:rPr>
              <a:t>float</a:t>
            </a:r>
            <a:r>
              <a:rPr lang="zh-CN" altLang="en-US" sz="2000" dirty="0">
                <a:latin typeface="Consolas" panose="020B0609020204030204" pitchFamily="49" charset="0"/>
              </a:rPr>
              <a:t>(</a:t>
            </a:r>
            <a:r>
              <a:rPr lang="zh-CN" altLang="en-US" sz="2000" dirty="0">
                <a:solidFill>
                  <a:srgbClr val="7030A0"/>
                </a:solidFill>
                <a:latin typeface="Consolas" panose="020B0609020204030204" pitchFamily="49" charset="0"/>
              </a:rPr>
              <a:t>input</a:t>
            </a:r>
            <a:r>
              <a:rPr lang="zh-CN" altLang="en-US" sz="2000" dirty="0">
                <a:latin typeface="Consolas" panose="020B0609020204030204" pitchFamily="49" charset="0"/>
              </a:rPr>
              <a:t>(</a:t>
            </a:r>
            <a:r>
              <a:rPr lang="zh-CN" altLang="en-US" sz="2000" dirty="0">
                <a:solidFill>
                  <a:srgbClr val="00B050"/>
                </a:solidFill>
                <a:latin typeface="Consolas" panose="020B0609020204030204" pitchFamily="49" charset="0"/>
              </a:rPr>
              <a:t>"请输入三角形的边长b："</a:t>
            </a:r>
            <a:r>
              <a:rPr lang="zh-CN" altLang="en-US" sz="2000" dirty="0">
                <a:latin typeface="Consolas" panose="020B0609020204030204" pitchFamily="49" charset="0"/>
              </a:rPr>
              <a:t>))</a:t>
            </a:r>
            <a:endParaRPr lang="zh-CN" altLang="en-US" sz="2000" dirty="0">
              <a:latin typeface="Consolas" panose="020B0609020204030204" pitchFamily="49" charset="0"/>
            </a:endParaRPr>
          </a:p>
          <a:p>
            <a:pPr>
              <a:lnSpc>
                <a:spcPct val="150000"/>
              </a:lnSpc>
            </a:pPr>
            <a:r>
              <a:rPr lang="zh-CN" altLang="en-US" sz="2000" dirty="0">
                <a:latin typeface="Consolas" panose="020B0609020204030204" pitchFamily="49" charset="0"/>
              </a:rPr>
              <a:t>c = </a:t>
            </a:r>
            <a:r>
              <a:rPr lang="zh-CN" altLang="en-US" sz="2000" dirty="0">
                <a:solidFill>
                  <a:srgbClr val="7030A0"/>
                </a:solidFill>
                <a:latin typeface="Consolas" panose="020B0609020204030204" pitchFamily="49" charset="0"/>
              </a:rPr>
              <a:t>float</a:t>
            </a:r>
            <a:r>
              <a:rPr lang="zh-CN" altLang="en-US" sz="2000" dirty="0">
                <a:latin typeface="Consolas" panose="020B0609020204030204" pitchFamily="49" charset="0"/>
              </a:rPr>
              <a:t>(</a:t>
            </a:r>
            <a:r>
              <a:rPr lang="zh-CN" altLang="en-US" sz="2000" dirty="0">
                <a:solidFill>
                  <a:srgbClr val="7030A0"/>
                </a:solidFill>
                <a:latin typeface="Consolas" panose="020B0609020204030204" pitchFamily="49" charset="0"/>
              </a:rPr>
              <a:t>input</a:t>
            </a:r>
            <a:r>
              <a:rPr lang="zh-CN" altLang="en-US" sz="2000" dirty="0">
                <a:latin typeface="Consolas" panose="020B0609020204030204" pitchFamily="49" charset="0"/>
              </a:rPr>
              <a:t>(</a:t>
            </a:r>
            <a:r>
              <a:rPr lang="zh-CN" altLang="en-US" sz="2000" dirty="0">
                <a:solidFill>
                  <a:srgbClr val="00B050"/>
                </a:solidFill>
                <a:latin typeface="Consolas" panose="020B0609020204030204" pitchFamily="49" charset="0"/>
              </a:rPr>
              <a:t>"请输入三角形的边长c："</a:t>
            </a:r>
            <a:r>
              <a:rPr lang="zh-CN" altLang="en-US" sz="2000" dirty="0">
                <a:latin typeface="Consolas" panose="020B0609020204030204" pitchFamily="49" charset="0"/>
              </a:rPr>
              <a:t>))</a:t>
            </a:r>
            <a:endParaRPr lang="zh-CN" altLang="en-US" sz="2000" dirty="0">
              <a:latin typeface="Consolas" panose="020B0609020204030204" pitchFamily="49" charset="0"/>
            </a:endParaRPr>
          </a:p>
          <a:p>
            <a:pPr>
              <a:lnSpc>
                <a:spcPct val="150000"/>
              </a:lnSpc>
            </a:pPr>
            <a:r>
              <a:rPr lang="zh-CN" altLang="en-US" sz="2000" dirty="0">
                <a:latin typeface="Consolas" panose="020B0609020204030204" pitchFamily="49" charset="0"/>
              </a:rPr>
              <a:t>h = (a+b+c)/2</a:t>
            </a:r>
            <a:endParaRPr lang="zh-CN" altLang="en-US" sz="2000" dirty="0">
              <a:latin typeface="Consolas" panose="020B0609020204030204" pitchFamily="49" charset="0"/>
            </a:endParaRPr>
          </a:p>
          <a:p>
            <a:pPr>
              <a:lnSpc>
                <a:spcPct val="150000"/>
              </a:lnSpc>
            </a:pPr>
            <a:r>
              <a:rPr lang="zh-CN" altLang="en-US" sz="2000" dirty="0">
                <a:latin typeface="Consolas" panose="020B0609020204030204" pitchFamily="49" charset="0"/>
              </a:rPr>
              <a:t>area = math.sqrt(h*(h-a)*(h-b)*(h-c))</a:t>
            </a:r>
            <a:endParaRPr lang="zh-CN" altLang="en-US" sz="2000" dirty="0">
              <a:latin typeface="Consolas" panose="020B0609020204030204" pitchFamily="49" charset="0"/>
            </a:endParaRPr>
          </a:p>
          <a:p>
            <a:pPr>
              <a:lnSpc>
                <a:spcPct val="150000"/>
              </a:lnSpc>
            </a:pPr>
            <a:r>
              <a:rPr lang="zh-CN" altLang="en-US" sz="2000" dirty="0">
                <a:latin typeface="Consolas" panose="020B0609020204030204" pitchFamily="49" charset="0"/>
              </a:rPr>
              <a:t>print(</a:t>
            </a:r>
            <a:r>
              <a:rPr lang="zh-CN" altLang="en-US" sz="2000" dirty="0">
                <a:solidFill>
                  <a:srgbClr val="00B050"/>
                </a:solidFill>
                <a:latin typeface="Consolas" panose="020B0609020204030204" pitchFamily="49" charset="0"/>
              </a:rPr>
              <a:t>"三角形的面积为：{:.2f}".</a:t>
            </a:r>
            <a:r>
              <a:rPr lang="zh-CN" altLang="en-US" sz="2000" dirty="0">
                <a:latin typeface="Consolas" panose="020B0609020204030204" pitchFamily="49" charset="0"/>
              </a:rPr>
              <a:t>format(area))</a:t>
            </a:r>
            <a:endParaRPr lang="zh-CN" altLang="en-US" sz="2000" dirty="0">
              <a:latin typeface="Consolas" panose="020B0609020204030204" pitchFamily="49" charset="0"/>
            </a:endParaRPr>
          </a:p>
        </p:txBody>
      </p:sp>
      <p:sp>
        <p:nvSpPr>
          <p:cNvPr id="6" name="矩形 5"/>
          <p:cNvSpPr/>
          <p:nvPr/>
        </p:nvSpPr>
        <p:spPr>
          <a:xfrm>
            <a:off x="6844747" y="1792189"/>
            <a:ext cx="4744279" cy="2797048"/>
          </a:xfrm>
          <a:prstGeom prst="rect">
            <a:avLst/>
          </a:prstGeom>
        </p:spPr>
        <p:txBody>
          <a:bodyPr wrap="square">
            <a:spAutoFit/>
          </a:bodyPr>
          <a:lstStyle/>
          <a:p>
            <a:pPr>
              <a:lnSpc>
                <a:spcPct val="150000"/>
              </a:lnSpc>
            </a:pPr>
            <a:r>
              <a:rPr lang="zh-CN" altLang="zh-CN" sz="2400" dirty="0">
                <a:latin typeface="+mn-ea"/>
                <a:cs typeface="Times New Roman" panose="02020603050405020304" pitchFamily="18" charset="0"/>
              </a:rPr>
              <a:t>程序就必须根据不同的情况做出不同的处理，程序出现了</a:t>
            </a:r>
            <a:r>
              <a:rPr lang="zh-CN" altLang="zh-CN" sz="2400" dirty="0">
                <a:solidFill>
                  <a:srgbClr val="FF0000"/>
                </a:solidFill>
                <a:latin typeface="+mn-ea"/>
                <a:cs typeface="Times New Roman" panose="02020603050405020304" pitchFamily="18" charset="0"/>
              </a:rPr>
              <a:t>分支</a:t>
            </a:r>
            <a:r>
              <a:rPr lang="zh-CN" altLang="zh-CN" sz="2400" dirty="0">
                <a:latin typeface="+mn-ea"/>
                <a:cs typeface="Times New Roman" panose="02020603050405020304" pitchFamily="18" charset="0"/>
              </a:rPr>
              <a:t>，</a:t>
            </a:r>
            <a:r>
              <a:rPr lang="zh-CN" altLang="en-US" sz="2400" dirty="0">
                <a:solidFill>
                  <a:srgbClr val="FF0000"/>
                </a:solidFill>
                <a:latin typeface="+mn-ea"/>
                <a:cs typeface="Times New Roman" panose="02020603050405020304" pitchFamily="18" charset="0"/>
              </a:rPr>
              <a:t>如果</a:t>
            </a:r>
            <a:r>
              <a:rPr lang="zh-CN" altLang="zh-CN" sz="2400" dirty="0">
                <a:latin typeface="+mn-ea"/>
                <a:cs typeface="Times New Roman" panose="02020603050405020304" pitchFamily="18" charset="0"/>
              </a:rPr>
              <a:t>输入的三角形三边边长为合法数据时，程序才会求面积值，</a:t>
            </a:r>
            <a:r>
              <a:rPr lang="zh-CN" altLang="zh-CN" sz="2400" dirty="0">
                <a:solidFill>
                  <a:srgbClr val="FF0000"/>
                </a:solidFill>
                <a:latin typeface="+mn-ea"/>
                <a:cs typeface="Times New Roman" panose="02020603050405020304" pitchFamily="18" charset="0"/>
              </a:rPr>
              <a:t>否则</a:t>
            </a:r>
            <a:r>
              <a:rPr lang="zh-CN" altLang="zh-CN" sz="2400" dirty="0">
                <a:latin typeface="+mn-ea"/>
                <a:cs typeface="Times New Roman" panose="02020603050405020304" pitchFamily="18" charset="0"/>
              </a:rPr>
              <a:t>应该告诉用户“数据有误”</a:t>
            </a:r>
            <a:endParaRPr lang="zh-CN" altLang="en-US" sz="2400" dirty="0">
              <a:latin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选择结构</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7215" y="747721"/>
            <a:ext cx="11237570" cy="498855"/>
          </a:xfrm>
          <a:prstGeom prst="rect">
            <a:avLst/>
          </a:prstGeom>
        </p:spPr>
        <p:txBody>
          <a:bodyPr wrap="square">
            <a:spAutoFit/>
          </a:bodyPr>
          <a:lstStyle/>
          <a:p>
            <a:pPr>
              <a:lnSpc>
                <a:spcPts val="3400"/>
              </a:lnSpc>
              <a:spcAft>
                <a:spcPts val="1200"/>
              </a:spcAft>
            </a:pPr>
            <a:r>
              <a:rPr lang="zh-CN" altLang="en-US" sz="2400" b="1" dirty="0">
                <a:latin typeface="+mn-ea"/>
              </a:rPr>
              <a:t>单分支结构：</a:t>
            </a:r>
            <a:r>
              <a:rPr lang="en-US" altLang="zh-CN" sz="2400" b="1" dirty="0">
                <a:latin typeface="+mn-ea"/>
              </a:rPr>
              <a:t>if </a:t>
            </a:r>
            <a:r>
              <a:rPr lang="zh-CN" altLang="en-US" sz="2400" b="1" dirty="0">
                <a:latin typeface="+mn-ea"/>
              </a:rPr>
              <a:t>语句</a:t>
            </a:r>
            <a:endParaRPr lang="en-US" altLang="zh-CN" sz="2400" dirty="0"/>
          </a:p>
        </p:txBody>
      </p:sp>
      <p:sp>
        <p:nvSpPr>
          <p:cNvPr id="2" name="矩形 1"/>
          <p:cNvSpPr/>
          <p:nvPr/>
        </p:nvSpPr>
        <p:spPr>
          <a:xfrm>
            <a:off x="530360" y="1474138"/>
            <a:ext cx="3405536" cy="140660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en-US" altLang="zh-CN" sz="2800" dirty="0">
                <a:latin typeface="Consolas" panose="020B0609020204030204" pitchFamily="49" charset="0"/>
              </a:rPr>
              <a:t>if  </a:t>
            </a:r>
            <a:r>
              <a:rPr lang="zh-CN" altLang="zh-CN" sz="2800" dirty="0">
                <a:latin typeface="Consolas" panose="020B0609020204030204" pitchFamily="49" charset="0"/>
              </a:rPr>
              <a:t>条件表达式</a:t>
            </a:r>
            <a:r>
              <a:rPr lang="en-US" altLang="zh-CN" sz="3200" b="1" dirty="0">
                <a:solidFill>
                  <a:srgbClr val="FF0000"/>
                </a:solidFill>
                <a:latin typeface="Consolas" panose="020B0609020204030204" pitchFamily="49" charset="0"/>
              </a:rPr>
              <a:t>:</a:t>
            </a:r>
            <a:endParaRPr lang="zh-CN" altLang="zh-CN" sz="2800" b="1" dirty="0">
              <a:solidFill>
                <a:srgbClr val="FF0000"/>
              </a:solidFill>
              <a:latin typeface="Consolas" panose="020B0609020204030204" pitchFamily="49" charset="0"/>
            </a:endParaRPr>
          </a:p>
          <a:p>
            <a:pPr>
              <a:lnSpc>
                <a:spcPct val="150000"/>
              </a:lnSpc>
            </a:pPr>
            <a:r>
              <a:rPr lang="en-US" altLang="zh-CN" sz="2800" dirty="0">
                <a:latin typeface="Consolas" panose="020B0609020204030204" pitchFamily="49" charset="0"/>
              </a:rPr>
              <a:t>	</a:t>
            </a:r>
            <a:r>
              <a:rPr lang="zh-CN" altLang="zh-CN" sz="2800" dirty="0">
                <a:latin typeface="Consolas" panose="020B0609020204030204" pitchFamily="49" charset="0"/>
              </a:rPr>
              <a:t>语句块</a:t>
            </a:r>
            <a:endParaRPr lang="zh-CN" altLang="zh-CN" sz="2800" dirty="0">
              <a:latin typeface="Consolas" panose="020B0609020204030204" pitchFamily="49" charset="0"/>
            </a:endParaRPr>
          </a:p>
        </p:txBody>
      </p:sp>
      <p:sp>
        <p:nvSpPr>
          <p:cNvPr id="10" name="标注: 线形 9"/>
          <p:cNvSpPr/>
          <p:nvPr/>
        </p:nvSpPr>
        <p:spPr>
          <a:xfrm>
            <a:off x="5393320" y="1474138"/>
            <a:ext cx="5122143" cy="1061653"/>
          </a:xfrm>
          <a:prstGeom prst="borderCallout1">
            <a:avLst>
              <a:gd name="adj1" fmla="val 48708"/>
              <a:gd name="adj2" fmla="val 224"/>
              <a:gd name="adj3" fmla="val 51648"/>
              <a:gd name="adj4" fmla="val -37854"/>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zh-CN" sz="2400" dirty="0">
                <a:latin typeface="+mn-ea"/>
              </a:rPr>
              <a:t>条件表达式后面的</a:t>
            </a:r>
            <a:r>
              <a:rPr lang="zh-CN" altLang="zh-CN" sz="2400" dirty="0">
                <a:solidFill>
                  <a:srgbClr val="FF0000"/>
                </a:solidFill>
                <a:latin typeface="+mn-ea"/>
              </a:rPr>
              <a:t>“</a:t>
            </a:r>
            <a:r>
              <a:rPr lang="en-US" altLang="zh-CN" sz="2400" dirty="0">
                <a:solidFill>
                  <a:srgbClr val="FF0000"/>
                </a:solidFill>
                <a:latin typeface="+mn-ea"/>
              </a:rPr>
              <a:t>:</a:t>
            </a:r>
            <a:r>
              <a:rPr lang="zh-CN" altLang="zh-CN" sz="2400" dirty="0">
                <a:solidFill>
                  <a:srgbClr val="FF0000"/>
                </a:solidFill>
                <a:latin typeface="+mn-ea"/>
              </a:rPr>
              <a:t>”</a:t>
            </a:r>
            <a:r>
              <a:rPr lang="zh-CN" altLang="zh-CN" sz="2400" dirty="0">
                <a:latin typeface="+mn-ea"/>
              </a:rPr>
              <a:t>不可缺少</a:t>
            </a:r>
            <a:r>
              <a:rPr lang="zh-CN" altLang="en-US" sz="2400" dirty="0">
                <a:latin typeface="+mn-ea"/>
              </a:rPr>
              <a:t>。</a:t>
            </a:r>
            <a:endParaRPr lang="zh-CN" altLang="zh-CN" sz="2400" dirty="0">
              <a:latin typeface="+mn-ea"/>
            </a:endParaRPr>
          </a:p>
        </p:txBody>
      </p:sp>
      <p:sp>
        <p:nvSpPr>
          <p:cNvPr id="11" name="标注: 线形 10"/>
          <p:cNvSpPr/>
          <p:nvPr/>
        </p:nvSpPr>
        <p:spPr>
          <a:xfrm>
            <a:off x="2106781" y="4322209"/>
            <a:ext cx="6132758" cy="1690965"/>
          </a:xfrm>
          <a:prstGeom prst="borderCallout1">
            <a:avLst>
              <a:gd name="adj1" fmla="val 49884"/>
              <a:gd name="adj2" fmla="val -262"/>
              <a:gd name="adj3" fmla="val -103047"/>
              <a:gd name="adj4" fmla="val -14295"/>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spcAft>
                <a:spcPts val="1200"/>
              </a:spcAft>
            </a:pPr>
            <a:r>
              <a:rPr lang="zh-CN" altLang="zh-CN" sz="2400" dirty="0">
                <a:latin typeface="+mn-ea"/>
              </a:rPr>
              <a:t>在写“语句块”的时候，务必注意代码</a:t>
            </a:r>
            <a:r>
              <a:rPr lang="zh-CN" altLang="zh-CN" sz="2400" dirty="0">
                <a:solidFill>
                  <a:srgbClr val="FF0000"/>
                </a:solidFill>
                <a:latin typeface="+mn-ea"/>
              </a:rPr>
              <a:t>缩进</a:t>
            </a:r>
            <a:r>
              <a:rPr lang="zh-CN" altLang="zh-CN" sz="2400" dirty="0">
                <a:latin typeface="+mn-ea"/>
              </a:rPr>
              <a:t>，且同一个代码块必须保证相同的缩进量。</a:t>
            </a:r>
            <a:endParaRPr lang="zh-CN" altLang="zh-CN" sz="2400" dirty="0">
              <a:latin typeface="+mn-ea"/>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选择结构</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7215" y="747721"/>
            <a:ext cx="11237570" cy="498855"/>
          </a:xfrm>
          <a:prstGeom prst="rect">
            <a:avLst/>
          </a:prstGeom>
        </p:spPr>
        <p:txBody>
          <a:bodyPr wrap="square">
            <a:spAutoFit/>
          </a:bodyPr>
          <a:lstStyle/>
          <a:p>
            <a:pPr>
              <a:lnSpc>
                <a:spcPts val="3400"/>
              </a:lnSpc>
              <a:spcAft>
                <a:spcPts val="1200"/>
              </a:spcAft>
            </a:pPr>
            <a:r>
              <a:rPr lang="zh-CN" altLang="en-US" sz="2400" b="1" dirty="0">
                <a:latin typeface="+mn-ea"/>
              </a:rPr>
              <a:t>单分支结构：</a:t>
            </a:r>
            <a:r>
              <a:rPr lang="en-US" altLang="zh-CN" sz="2400" b="1" dirty="0">
                <a:latin typeface="+mn-ea"/>
              </a:rPr>
              <a:t>if </a:t>
            </a:r>
            <a:r>
              <a:rPr lang="zh-CN" altLang="en-US" sz="2400" b="1" dirty="0">
                <a:latin typeface="+mn-ea"/>
              </a:rPr>
              <a:t>语句</a:t>
            </a:r>
            <a:endParaRPr lang="en-US" altLang="zh-CN" sz="2400" dirty="0"/>
          </a:p>
        </p:txBody>
      </p:sp>
      <p:sp>
        <p:nvSpPr>
          <p:cNvPr id="2" name="矩形 1"/>
          <p:cNvSpPr/>
          <p:nvPr/>
        </p:nvSpPr>
        <p:spPr>
          <a:xfrm>
            <a:off x="6434203" y="578040"/>
            <a:ext cx="3405536" cy="140660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en-US" altLang="zh-CN" sz="2800" dirty="0">
                <a:latin typeface="Consolas" panose="020B0609020204030204" pitchFamily="49" charset="0"/>
              </a:rPr>
              <a:t>if  </a:t>
            </a:r>
            <a:r>
              <a:rPr lang="zh-CN" altLang="zh-CN" sz="2800" dirty="0">
                <a:latin typeface="Consolas" panose="020B0609020204030204" pitchFamily="49" charset="0"/>
              </a:rPr>
              <a:t>条件表达式</a:t>
            </a:r>
            <a:r>
              <a:rPr lang="en-US" altLang="zh-CN" sz="3200" b="1" dirty="0">
                <a:solidFill>
                  <a:srgbClr val="FF0000"/>
                </a:solidFill>
                <a:latin typeface="Consolas" panose="020B0609020204030204" pitchFamily="49" charset="0"/>
              </a:rPr>
              <a:t>:</a:t>
            </a:r>
            <a:endParaRPr lang="zh-CN" altLang="zh-CN" sz="2800" b="1" dirty="0">
              <a:solidFill>
                <a:srgbClr val="FF0000"/>
              </a:solidFill>
              <a:latin typeface="Consolas" panose="020B0609020204030204" pitchFamily="49" charset="0"/>
            </a:endParaRPr>
          </a:p>
          <a:p>
            <a:pPr>
              <a:lnSpc>
                <a:spcPct val="150000"/>
              </a:lnSpc>
            </a:pPr>
            <a:r>
              <a:rPr lang="en-US" altLang="zh-CN" sz="2800" dirty="0">
                <a:latin typeface="Consolas" panose="020B0609020204030204" pitchFamily="49" charset="0"/>
              </a:rPr>
              <a:t>	</a:t>
            </a:r>
            <a:r>
              <a:rPr lang="zh-CN" altLang="zh-CN" sz="2800" dirty="0">
                <a:latin typeface="Consolas" panose="020B0609020204030204" pitchFamily="49" charset="0"/>
              </a:rPr>
              <a:t>语句块</a:t>
            </a:r>
            <a:endParaRPr lang="zh-CN" altLang="zh-CN" sz="2800" dirty="0">
              <a:latin typeface="Consolas" panose="020B0609020204030204" pitchFamily="49" charset="0"/>
            </a:endParaRPr>
          </a:p>
        </p:txBody>
      </p:sp>
      <p:sp>
        <p:nvSpPr>
          <p:cNvPr id="6" name="矩形 5"/>
          <p:cNvSpPr/>
          <p:nvPr/>
        </p:nvSpPr>
        <p:spPr>
          <a:xfrm>
            <a:off x="313219" y="2446309"/>
            <a:ext cx="11565562" cy="3104824"/>
          </a:xfrm>
          <a:prstGeom prst="rect">
            <a:avLst/>
          </a:prstGeom>
        </p:spPr>
        <p:txBody>
          <a:bodyPr wrap="square">
            <a:spAutoFit/>
          </a:bodyPr>
          <a:lstStyle/>
          <a:p>
            <a:pPr marL="342900" indent="-342900">
              <a:lnSpc>
                <a:spcPct val="150000"/>
              </a:lnSpc>
              <a:spcAft>
                <a:spcPts val="1200"/>
              </a:spcAft>
              <a:buFont typeface="Arial" panose="020B0604020202020204" pitchFamily="34" charset="0"/>
              <a:buChar char="•"/>
            </a:pPr>
            <a:r>
              <a:rPr lang="zh-CN" altLang="zh-CN" sz="2400" dirty="0">
                <a:latin typeface="+mn-ea"/>
              </a:rPr>
              <a:t>当条件表达式成立，结果为</a:t>
            </a:r>
            <a:r>
              <a:rPr lang="en-US" altLang="zh-CN" sz="2400" dirty="0">
                <a:latin typeface="+mn-ea"/>
              </a:rPr>
              <a:t>True</a:t>
            </a:r>
            <a:r>
              <a:rPr lang="zh-CN" altLang="zh-CN" sz="2400" dirty="0">
                <a:latin typeface="+mn-ea"/>
              </a:rPr>
              <a:t>的时候，语句块将被执行</a:t>
            </a:r>
            <a:r>
              <a:rPr lang="zh-CN" altLang="en-US" sz="2400" dirty="0">
                <a:latin typeface="+mn-ea"/>
              </a:rPr>
              <a:t>。</a:t>
            </a:r>
            <a:endParaRPr lang="en-US" altLang="zh-CN" sz="2400" dirty="0">
              <a:latin typeface="+mn-ea"/>
            </a:endParaRPr>
          </a:p>
          <a:p>
            <a:pPr marL="342900" indent="-342900">
              <a:lnSpc>
                <a:spcPct val="150000"/>
              </a:lnSpc>
              <a:spcAft>
                <a:spcPts val="1200"/>
              </a:spcAft>
              <a:buFont typeface="Arial" panose="020B0604020202020204" pitchFamily="34" charset="0"/>
              <a:buChar char="•"/>
            </a:pPr>
            <a:r>
              <a:rPr lang="zh-CN" altLang="zh-CN" sz="2400" dirty="0">
                <a:latin typeface="+mn-ea"/>
              </a:rPr>
              <a:t>如果条件表达式不成立，语句块不会被执行，程序会继续执行后面的语句（如果有）。</a:t>
            </a:r>
            <a:endParaRPr lang="en-US" altLang="zh-CN" sz="2400" dirty="0">
              <a:latin typeface="+mn-ea"/>
            </a:endParaRPr>
          </a:p>
          <a:p>
            <a:pPr marL="342900" indent="-342900">
              <a:lnSpc>
                <a:spcPct val="150000"/>
              </a:lnSpc>
              <a:spcAft>
                <a:spcPts val="1200"/>
              </a:spcAft>
              <a:buFont typeface="Arial" panose="020B0604020202020204" pitchFamily="34" charset="0"/>
              <a:buChar char="•"/>
            </a:pPr>
            <a:r>
              <a:rPr lang="zh-CN" altLang="zh-CN" sz="2400" dirty="0">
                <a:latin typeface="+mn-ea"/>
              </a:rPr>
              <a:t>在这里，语句块有可能被执行，也有可能不被执行，是否执行依赖于</a:t>
            </a:r>
            <a:r>
              <a:rPr lang="zh-CN" altLang="zh-CN" sz="2400" dirty="0">
                <a:solidFill>
                  <a:srgbClr val="FF0000"/>
                </a:solidFill>
                <a:latin typeface="+mn-ea"/>
              </a:rPr>
              <a:t>条件表达式</a:t>
            </a:r>
            <a:r>
              <a:rPr lang="zh-CN" altLang="zh-CN" sz="2400" dirty="0">
                <a:latin typeface="+mn-ea"/>
              </a:rPr>
              <a:t>的判断结果。</a:t>
            </a:r>
            <a:endParaRPr lang="zh-CN" altLang="zh-CN" sz="2400" dirty="0">
              <a:latin typeface="+mn-ea"/>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选择结构</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7215" y="747721"/>
            <a:ext cx="11237570" cy="1090491"/>
          </a:xfrm>
          <a:prstGeom prst="rect">
            <a:avLst/>
          </a:prstGeom>
        </p:spPr>
        <p:txBody>
          <a:bodyPr wrap="square">
            <a:spAutoFit/>
          </a:bodyPr>
          <a:lstStyle/>
          <a:p>
            <a:pPr>
              <a:lnSpc>
                <a:spcPts val="3400"/>
              </a:lnSpc>
              <a:spcAft>
                <a:spcPts val="1200"/>
              </a:spcAft>
            </a:pPr>
            <a:r>
              <a:rPr lang="zh-CN" altLang="en-US" sz="2400" b="1" dirty="0">
                <a:latin typeface="+mn-ea"/>
              </a:rPr>
              <a:t>单分支结构：</a:t>
            </a:r>
            <a:r>
              <a:rPr lang="en-US" altLang="zh-CN" sz="2400" b="1" dirty="0">
                <a:latin typeface="+mn-ea"/>
              </a:rPr>
              <a:t>if </a:t>
            </a:r>
            <a:r>
              <a:rPr lang="zh-CN" altLang="en-US" sz="2400" b="1" dirty="0">
                <a:latin typeface="+mn-ea"/>
              </a:rPr>
              <a:t>语句</a:t>
            </a:r>
            <a:endParaRPr lang="en-US" altLang="zh-CN" sz="2400" b="1" dirty="0">
              <a:latin typeface="+mn-ea"/>
            </a:endParaRPr>
          </a:p>
          <a:p>
            <a:pPr>
              <a:lnSpc>
                <a:spcPts val="3400"/>
              </a:lnSpc>
              <a:spcAft>
                <a:spcPts val="1200"/>
              </a:spcAft>
            </a:pPr>
            <a:r>
              <a:rPr lang="zh-CN" altLang="en-US" sz="2400" b="1" dirty="0">
                <a:latin typeface="+mn-ea"/>
              </a:rPr>
              <a:t>问题：</a:t>
            </a:r>
            <a:r>
              <a:rPr lang="zh-CN" altLang="zh-CN" sz="2400" dirty="0">
                <a:latin typeface="+mn-ea"/>
              </a:rPr>
              <a:t>用户从键盘输入两个任意整数</a:t>
            </a:r>
            <a:r>
              <a:rPr lang="en-US" altLang="zh-CN" sz="2400" dirty="0">
                <a:latin typeface="+mn-ea"/>
              </a:rPr>
              <a:t>a</a:t>
            </a:r>
            <a:r>
              <a:rPr lang="zh-CN" altLang="zh-CN" sz="2400" dirty="0">
                <a:latin typeface="+mn-ea"/>
              </a:rPr>
              <a:t>和</a:t>
            </a:r>
            <a:r>
              <a:rPr lang="en-US" altLang="zh-CN" sz="2400" dirty="0">
                <a:latin typeface="+mn-ea"/>
              </a:rPr>
              <a:t>b</a:t>
            </a:r>
            <a:r>
              <a:rPr lang="zh-CN" altLang="zh-CN" sz="2400" dirty="0">
                <a:latin typeface="+mn-ea"/>
              </a:rPr>
              <a:t>，比较</a:t>
            </a:r>
            <a:r>
              <a:rPr lang="en-US" altLang="zh-CN" sz="2400" dirty="0">
                <a:latin typeface="+mn-ea"/>
              </a:rPr>
              <a:t>a</a:t>
            </a:r>
            <a:r>
              <a:rPr lang="zh-CN" altLang="zh-CN" sz="2400" dirty="0">
                <a:latin typeface="+mn-ea"/>
              </a:rPr>
              <a:t>和</a:t>
            </a:r>
            <a:r>
              <a:rPr lang="en-US" altLang="zh-CN" sz="2400" dirty="0">
                <a:latin typeface="+mn-ea"/>
              </a:rPr>
              <a:t>b</a:t>
            </a:r>
            <a:r>
              <a:rPr lang="zh-CN" altLang="zh-CN" sz="2400" dirty="0">
                <a:latin typeface="+mn-ea"/>
              </a:rPr>
              <a:t>的大小，保证</a:t>
            </a:r>
            <a:r>
              <a:rPr lang="en-US" altLang="zh-CN" sz="2400" dirty="0">
                <a:latin typeface="+mn-ea"/>
              </a:rPr>
              <a:t>a</a:t>
            </a:r>
            <a:r>
              <a:rPr lang="zh-CN" altLang="zh-CN" sz="2400" dirty="0">
                <a:latin typeface="+mn-ea"/>
              </a:rPr>
              <a:t>大于</a:t>
            </a:r>
            <a:r>
              <a:rPr lang="en-US" altLang="zh-CN" sz="2400" dirty="0">
                <a:latin typeface="+mn-ea"/>
              </a:rPr>
              <a:t>b</a:t>
            </a:r>
            <a:r>
              <a:rPr lang="zh-CN" altLang="zh-CN" sz="2400" dirty="0">
                <a:latin typeface="+mn-ea"/>
              </a:rPr>
              <a:t>。</a:t>
            </a:r>
            <a:endParaRPr lang="en-US" altLang="zh-CN" sz="2400" dirty="0">
              <a:latin typeface="+mn-ea"/>
            </a:endParaRPr>
          </a:p>
        </p:txBody>
      </p:sp>
      <p:sp>
        <p:nvSpPr>
          <p:cNvPr id="5" name="矩形 4"/>
          <p:cNvSpPr/>
          <p:nvPr/>
        </p:nvSpPr>
        <p:spPr>
          <a:xfrm>
            <a:off x="530360" y="2124454"/>
            <a:ext cx="8849094" cy="335572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2400" dirty="0">
                <a:latin typeface="Consolas" panose="020B0609020204030204" pitchFamily="49" charset="0"/>
              </a:rPr>
              <a:t>a = </a:t>
            </a:r>
            <a:r>
              <a:rPr lang="zh-CN" altLang="en-US" sz="2400" dirty="0">
                <a:solidFill>
                  <a:srgbClr val="7030A0"/>
                </a:solidFill>
                <a:latin typeface="Consolas" panose="020B0609020204030204" pitchFamily="49" charset="0"/>
              </a:rPr>
              <a:t>int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input</a:t>
            </a:r>
            <a:r>
              <a:rPr lang="zh-CN" altLang="en-US" sz="2400" dirty="0">
                <a:latin typeface="Consolas" panose="020B0609020204030204" pitchFamily="49" charset="0"/>
              </a:rPr>
              <a:t>(</a:t>
            </a:r>
            <a:r>
              <a:rPr lang="zh-CN" altLang="en-US" sz="2400" dirty="0">
                <a:solidFill>
                  <a:srgbClr val="00B050"/>
                </a:solidFill>
                <a:latin typeface="Consolas" panose="020B0609020204030204" pitchFamily="49" charset="0"/>
              </a:rPr>
              <a:t>"请输入整数a："</a:t>
            </a:r>
            <a:r>
              <a:rPr lang="zh-CN" altLang="en-US" sz="2400" dirty="0">
                <a:latin typeface="Consolas" panose="020B0609020204030204" pitchFamily="49" charset="0"/>
              </a:rPr>
              <a:t>))</a:t>
            </a:r>
            <a:endParaRPr lang="zh-CN" altLang="en-US" sz="2400" dirty="0">
              <a:latin typeface="Consolas" panose="020B0609020204030204" pitchFamily="49" charset="0"/>
            </a:endParaRPr>
          </a:p>
          <a:p>
            <a:pPr>
              <a:lnSpc>
                <a:spcPct val="150000"/>
              </a:lnSpc>
            </a:pPr>
            <a:r>
              <a:rPr lang="zh-CN" altLang="en-US" sz="2400" dirty="0">
                <a:latin typeface="Consolas" panose="020B0609020204030204" pitchFamily="49" charset="0"/>
              </a:rPr>
              <a:t>b = </a:t>
            </a:r>
            <a:r>
              <a:rPr lang="zh-CN" altLang="en-US" sz="2400" dirty="0">
                <a:solidFill>
                  <a:srgbClr val="7030A0"/>
                </a:solidFill>
                <a:latin typeface="Consolas" panose="020B0609020204030204" pitchFamily="49" charset="0"/>
              </a:rPr>
              <a:t>int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input</a:t>
            </a:r>
            <a:r>
              <a:rPr lang="zh-CN" altLang="en-US" sz="2400" dirty="0">
                <a:latin typeface="Consolas" panose="020B0609020204030204" pitchFamily="49" charset="0"/>
              </a:rPr>
              <a:t>(</a:t>
            </a:r>
            <a:r>
              <a:rPr lang="zh-CN" altLang="en-US" sz="2400" dirty="0">
                <a:solidFill>
                  <a:srgbClr val="00B050"/>
                </a:solidFill>
                <a:latin typeface="Consolas" panose="020B0609020204030204" pitchFamily="49" charset="0"/>
              </a:rPr>
              <a:t>"请输入整数b："</a:t>
            </a:r>
            <a:r>
              <a:rPr lang="zh-CN" altLang="en-US" sz="2400" dirty="0">
                <a:latin typeface="Consolas" panose="020B0609020204030204" pitchFamily="49" charset="0"/>
              </a:rPr>
              <a:t>))</a:t>
            </a:r>
            <a:endParaRPr lang="zh-CN" altLang="en-US" sz="2400" dirty="0">
              <a:latin typeface="Consolas" panose="020B0609020204030204" pitchFamily="49" charset="0"/>
            </a:endParaRPr>
          </a:p>
          <a:p>
            <a:pPr>
              <a:lnSpc>
                <a:spcPct val="150000"/>
              </a:lnSpc>
            </a:pP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a:t>
            </a:r>
            <a:r>
              <a:rPr lang="zh-CN" altLang="en-US" sz="2400" dirty="0">
                <a:solidFill>
                  <a:srgbClr val="00B050"/>
                </a:solidFill>
                <a:latin typeface="Consolas" panose="020B0609020204030204" pitchFamily="49" charset="0"/>
              </a:rPr>
              <a:t>"输入值 a={},b={}"</a:t>
            </a:r>
            <a:r>
              <a:rPr lang="zh-CN" altLang="en-US" sz="2400" dirty="0">
                <a:latin typeface="Consolas" panose="020B0609020204030204" pitchFamily="49" charset="0"/>
              </a:rPr>
              <a:t>.format(a, b))</a:t>
            </a:r>
            <a:endParaRPr lang="zh-CN" altLang="en-US" sz="2400" dirty="0">
              <a:latin typeface="Consolas" panose="020B0609020204030204" pitchFamily="49" charset="0"/>
            </a:endParaRPr>
          </a:p>
          <a:p>
            <a:pPr>
              <a:lnSpc>
                <a:spcPct val="150000"/>
              </a:lnSpc>
            </a:pPr>
            <a:r>
              <a:rPr lang="zh-CN" altLang="en-US" sz="2400" dirty="0">
                <a:solidFill>
                  <a:srgbClr val="FF9900"/>
                </a:solidFill>
                <a:latin typeface="Consolas" panose="020B0609020204030204" pitchFamily="49" charset="0"/>
              </a:rPr>
              <a:t>if</a:t>
            </a:r>
            <a:r>
              <a:rPr lang="zh-CN" altLang="en-US" sz="2400" dirty="0">
                <a:latin typeface="Consolas" panose="020B0609020204030204" pitchFamily="49" charset="0"/>
              </a:rPr>
              <a:t> a &lt; b:</a:t>
            </a:r>
            <a:endParaRPr lang="zh-CN" altLang="en-US" sz="2400" dirty="0">
              <a:latin typeface="Consolas" panose="020B0609020204030204" pitchFamily="49" charset="0"/>
            </a:endParaRPr>
          </a:p>
          <a:p>
            <a:pPr>
              <a:lnSpc>
                <a:spcPct val="150000"/>
              </a:lnSpc>
            </a:pPr>
            <a:r>
              <a:rPr lang="zh-CN" altLang="en-US" sz="2400" dirty="0">
                <a:latin typeface="Consolas" panose="020B0609020204030204" pitchFamily="49" charset="0"/>
              </a:rPr>
              <a:t>    a, b = b, a</a:t>
            </a:r>
            <a:endParaRPr lang="zh-CN" altLang="en-US" sz="2400" dirty="0">
              <a:latin typeface="Consolas" panose="020B0609020204030204" pitchFamily="49" charset="0"/>
            </a:endParaRPr>
          </a:p>
          <a:p>
            <a:pPr>
              <a:lnSpc>
                <a:spcPct val="150000"/>
              </a:lnSpc>
            </a:pP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a:t>
            </a:r>
            <a:r>
              <a:rPr lang="zh-CN" altLang="en-US" sz="2400" dirty="0">
                <a:solidFill>
                  <a:srgbClr val="00B050"/>
                </a:solidFill>
                <a:latin typeface="Consolas" panose="020B0609020204030204" pitchFamily="49" charset="0"/>
              </a:rPr>
              <a:t>"比较后的值 a={},b={}"</a:t>
            </a:r>
            <a:r>
              <a:rPr lang="zh-CN" altLang="en-US" sz="2400" dirty="0">
                <a:latin typeface="Consolas" panose="020B0609020204030204" pitchFamily="49" charset="0"/>
              </a:rPr>
              <a:t>.format(a, b))</a:t>
            </a:r>
            <a:endParaRPr lang="zh-CN" altLang="en-US" sz="2400" dirty="0">
              <a:latin typeface="Consolas" panose="020B0609020204030204" pitchFamily="49" charset="0"/>
            </a:endParaRPr>
          </a:p>
        </p:txBody>
      </p:sp>
      <p:sp>
        <p:nvSpPr>
          <p:cNvPr id="7" name="矩形 6"/>
          <p:cNvSpPr/>
          <p:nvPr/>
        </p:nvSpPr>
        <p:spPr>
          <a:xfrm>
            <a:off x="599933" y="3896139"/>
            <a:ext cx="3027849" cy="1013791"/>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8" name="文本框 7"/>
          <p:cNvSpPr txBox="1"/>
          <p:nvPr/>
        </p:nvSpPr>
        <p:spPr>
          <a:xfrm>
            <a:off x="3881572" y="4174435"/>
            <a:ext cx="5769324" cy="400110"/>
          </a:xfrm>
          <a:prstGeom prst="rect">
            <a:avLst/>
          </a:prstGeom>
          <a:solidFill>
            <a:schemeClr val="bg1"/>
          </a:solidFill>
          <a:ln>
            <a:solidFill>
              <a:srgbClr val="FF0000"/>
            </a:solidFill>
          </a:ln>
        </p:spPr>
        <p:txBody>
          <a:bodyPr wrap="square" rtlCol="0">
            <a:spAutoFit/>
          </a:bodyPr>
          <a:lstStyle/>
          <a:p>
            <a:r>
              <a:rPr lang="zh-CN" altLang="en-US" sz="2000" dirty="0">
                <a:solidFill>
                  <a:srgbClr val="FF0000"/>
                </a:solidFill>
                <a:latin typeface="+mn-ea"/>
              </a:rPr>
              <a:t>如果</a:t>
            </a:r>
            <a:r>
              <a:rPr lang="en-US" altLang="zh-CN" sz="2000" dirty="0">
                <a:solidFill>
                  <a:srgbClr val="FF0000"/>
                </a:solidFill>
                <a:latin typeface="+mn-ea"/>
              </a:rPr>
              <a:t>a</a:t>
            </a:r>
            <a:r>
              <a:rPr lang="zh-CN" altLang="en-US" sz="2000" dirty="0">
                <a:solidFill>
                  <a:srgbClr val="FF0000"/>
                </a:solidFill>
                <a:latin typeface="+mn-ea"/>
              </a:rPr>
              <a:t>小于</a:t>
            </a:r>
            <a:r>
              <a:rPr lang="en-US" altLang="zh-CN" sz="2000" dirty="0">
                <a:solidFill>
                  <a:srgbClr val="FF0000"/>
                </a:solidFill>
                <a:latin typeface="+mn-ea"/>
              </a:rPr>
              <a:t>b</a:t>
            </a:r>
            <a:r>
              <a:rPr lang="zh-CN" altLang="en-US" sz="2000" dirty="0">
                <a:solidFill>
                  <a:srgbClr val="FF0000"/>
                </a:solidFill>
                <a:latin typeface="+mn-ea"/>
              </a:rPr>
              <a:t>，就交换</a:t>
            </a:r>
            <a:r>
              <a:rPr lang="en-US" altLang="zh-CN" sz="2000" dirty="0">
                <a:solidFill>
                  <a:srgbClr val="FF0000"/>
                </a:solidFill>
                <a:latin typeface="+mn-ea"/>
              </a:rPr>
              <a:t>a</a:t>
            </a:r>
            <a:r>
              <a:rPr lang="zh-CN" altLang="en-US" sz="2000" dirty="0">
                <a:solidFill>
                  <a:srgbClr val="FF0000"/>
                </a:solidFill>
                <a:latin typeface="+mn-ea"/>
              </a:rPr>
              <a:t>和</a:t>
            </a:r>
            <a:r>
              <a:rPr lang="en-US" altLang="zh-CN" sz="2000" dirty="0">
                <a:solidFill>
                  <a:srgbClr val="FF0000"/>
                </a:solidFill>
                <a:latin typeface="+mn-ea"/>
              </a:rPr>
              <a:t>b</a:t>
            </a:r>
            <a:r>
              <a:rPr lang="zh-CN" altLang="en-US" sz="2000" dirty="0">
                <a:solidFill>
                  <a:srgbClr val="FF0000"/>
                </a:solidFill>
                <a:latin typeface="+mn-ea"/>
              </a:rPr>
              <a:t>的值，从而保证</a:t>
            </a:r>
            <a:r>
              <a:rPr lang="en-US" altLang="zh-CN" sz="2000" dirty="0">
                <a:solidFill>
                  <a:srgbClr val="FF0000"/>
                </a:solidFill>
                <a:latin typeface="+mn-ea"/>
              </a:rPr>
              <a:t>a</a:t>
            </a:r>
            <a:r>
              <a:rPr lang="zh-CN" altLang="en-US" sz="2000" dirty="0">
                <a:solidFill>
                  <a:srgbClr val="FF0000"/>
                </a:solidFill>
                <a:latin typeface="+mn-ea"/>
              </a:rPr>
              <a:t>大于</a:t>
            </a:r>
            <a:r>
              <a:rPr lang="en-US" altLang="zh-CN" sz="2000" dirty="0">
                <a:solidFill>
                  <a:srgbClr val="FF0000"/>
                </a:solidFill>
                <a:latin typeface="+mn-ea"/>
              </a:rPr>
              <a:t>b</a:t>
            </a:r>
            <a:endParaRPr lang="zh-CN" altLang="en-US" sz="2000" dirty="0">
              <a:solidFill>
                <a:srgbClr val="FF0000"/>
              </a:solidFill>
              <a:latin typeface="+mn-ea"/>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选择结构</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7215" y="747721"/>
            <a:ext cx="11237570" cy="492571"/>
          </a:xfrm>
          <a:prstGeom prst="rect">
            <a:avLst/>
          </a:prstGeom>
        </p:spPr>
        <p:txBody>
          <a:bodyPr wrap="square">
            <a:spAutoFit/>
          </a:bodyPr>
          <a:lstStyle/>
          <a:p>
            <a:pPr>
              <a:lnSpc>
                <a:spcPts val="3400"/>
              </a:lnSpc>
              <a:spcAft>
                <a:spcPts val="1200"/>
              </a:spcAft>
            </a:pPr>
            <a:r>
              <a:rPr lang="zh-CN" altLang="en-US" sz="2400" b="1" dirty="0">
                <a:latin typeface="+mn-ea"/>
              </a:rPr>
              <a:t>双分支结构：</a:t>
            </a:r>
            <a:r>
              <a:rPr lang="en-US" altLang="zh-CN" sz="2400" b="1" dirty="0">
                <a:latin typeface="+mn-ea"/>
              </a:rPr>
              <a:t>if……else </a:t>
            </a:r>
            <a:r>
              <a:rPr lang="zh-CN" altLang="en-US" sz="2400" b="1" dirty="0">
                <a:latin typeface="+mn-ea"/>
              </a:rPr>
              <a:t>语句</a:t>
            </a:r>
            <a:endParaRPr lang="en-US" altLang="zh-CN" sz="2400" dirty="0">
              <a:latin typeface="+mn-ea"/>
            </a:endParaRPr>
          </a:p>
        </p:txBody>
      </p:sp>
      <p:sp>
        <p:nvSpPr>
          <p:cNvPr id="5" name="矩形 4"/>
          <p:cNvSpPr/>
          <p:nvPr/>
        </p:nvSpPr>
        <p:spPr>
          <a:xfrm>
            <a:off x="477215" y="2114515"/>
            <a:ext cx="2912028" cy="233538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en-US" altLang="zh-CN" sz="2400" dirty="0">
                <a:latin typeface="+mn-ea"/>
              </a:rPr>
              <a:t>if  </a:t>
            </a:r>
            <a:r>
              <a:rPr lang="zh-CN" altLang="zh-CN" sz="2400" dirty="0">
                <a:latin typeface="+mn-ea"/>
              </a:rPr>
              <a:t>条件表达式</a:t>
            </a:r>
            <a:r>
              <a:rPr lang="en-US" altLang="zh-CN" sz="2400" dirty="0">
                <a:latin typeface="+mn-ea"/>
              </a:rPr>
              <a:t> </a:t>
            </a:r>
            <a:r>
              <a:rPr lang="en-US" altLang="zh-CN" sz="2400" b="1" dirty="0">
                <a:solidFill>
                  <a:srgbClr val="FF0000"/>
                </a:solidFill>
                <a:latin typeface="+mn-ea"/>
              </a:rPr>
              <a:t>:</a:t>
            </a:r>
            <a:endParaRPr lang="zh-CN" altLang="zh-CN" sz="2000" b="1" dirty="0">
              <a:solidFill>
                <a:srgbClr val="FF0000"/>
              </a:solidFill>
              <a:latin typeface="+mn-ea"/>
            </a:endParaRPr>
          </a:p>
          <a:p>
            <a:pPr>
              <a:lnSpc>
                <a:spcPct val="150000"/>
              </a:lnSpc>
            </a:pPr>
            <a:r>
              <a:rPr lang="en-US" altLang="zh-CN" sz="2400" dirty="0">
                <a:latin typeface="+mn-ea"/>
              </a:rPr>
              <a:t>	</a:t>
            </a:r>
            <a:r>
              <a:rPr lang="zh-CN" altLang="zh-CN" sz="2400" dirty="0">
                <a:latin typeface="+mn-ea"/>
              </a:rPr>
              <a:t>语句块</a:t>
            </a:r>
            <a:r>
              <a:rPr lang="en-US" altLang="zh-CN" sz="2400" dirty="0">
                <a:latin typeface="+mn-ea"/>
              </a:rPr>
              <a:t>1</a:t>
            </a:r>
            <a:endParaRPr lang="zh-CN" altLang="zh-CN" sz="2400" dirty="0">
              <a:latin typeface="+mn-ea"/>
            </a:endParaRPr>
          </a:p>
          <a:p>
            <a:pPr>
              <a:lnSpc>
                <a:spcPct val="150000"/>
              </a:lnSpc>
            </a:pPr>
            <a:r>
              <a:rPr lang="en-US" altLang="zh-CN" sz="2400" dirty="0">
                <a:latin typeface="+mn-ea"/>
              </a:rPr>
              <a:t>else </a:t>
            </a:r>
            <a:r>
              <a:rPr lang="en-US" altLang="zh-CN" sz="2800" b="1" dirty="0">
                <a:solidFill>
                  <a:srgbClr val="FF0000"/>
                </a:solidFill>
                <a:latin typeface="+mn-ea"/>
              </a:rPr>
              <a:t>:</a:t>
            </a:r>
            <a:endParaRPr lang="zh-CN" altLang="zh-CN" sz="2400" b="1" dirty="0">
              <a:solidFill>
                <a:srgbClr val="FF0000"/>
              </a:solidFill>
              <a:latin typeface="+mn-ea"/>
            </a:endParaRPr>
          </a:p>
          <a:p>
            <a:pPr>
              <a:lnSpc>
                <a:spcPct val="150000"/>
              </a:lnSpc>
            </a:pPr>
            <a:r>
              <a:rPr lang="en-US" altLang="zh-CN" sz="2400" dirty="0">
                <a:latin typeface="+mn-ea"/>
              </a:rPr>
              <a:t>	</a:t>
            </a:r>
            <a:r>
              <a:rPr lang="zh-CN" altLang="zh-CN" sz="2400" dirty="0">
                <a:latin typeface="+mn-ea"/>
              </a:rPr>
              <a:t>语句块</a:t>
            </a:r>
            <a:r>
              <a:rPr lang="en-US" altLang="zh-CN" sz="2400" dirty="0">
                <a:latin typeface="+mn-ea"/>
              </a:rPr>
              <a:t>2</a:t>
            </a:r>
            <a:endParaRPr lang="zh-CN" altLang="zh-CN" sz="2400" dirty="0">
              <a:latin typeface="+mn-ea"/>
            </a:endParaRPr>
          </a:p>
        </p:txBody>
      </p:sp>
      <p:grpSp>
        <p:nvGrpSpPr>
          <p:cNvPr id="12" name="组合 11"/>
          <p:cNvGrpSpPr/>
          <p:nvPr/>
        </p:nvGrpSpPr>
        <p:grpSpPr>
          <a:xfrm>
            <a:off x="1739348" y="1961156"/>
            <a:ext cx="8806069" cy="1666627"/>
            <a:chOff x="1739348" y="1961156"/>
            <a:chExt cx="8806069" cy="1666627"/>
          </a:xfrm>
        </p:grpSpPr>
        <p:sp>
          <p:nvSpPr>
            <p:cNvPr id="11" name="标注: 线形 10"/>
            <p:cNvSpPr/>
            <p:nvPr/>
          </p:nvSpPr>
          <p:spPr>
            <a:xfrm>
              <a:off x="4717459" y="1961156"/>
              <a:ext cx="5827958" cy="1061653"/>
            </a:xfrm>
            <a:prstGeom prst="borderCallout1">
              <a:avLst>
                <a:gd name="adj1" fmla="val 48708"/>
                <a:gd name="adj2" fmla="val 224"/>
                <a:gd name="adj3" fmla="val 50712"/>
                <a:gd name="adj4" fmla="val -33249"/>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zh-CN" sz="2400" dirty="0">
                  <a:latin typeface="+mn-ea"/>
                </a:rPr>
                <a:t>条件表达式</a:t>
              </a:r>
              <a:r>
                <a:rPr lang="zh-CN" altLang="en-US" sz="2400" dirty="0">
                  <a:latin typeface="+mn-ea"/>
                </a:rPr>
                <a:t>和</a:t>
              </a:r>
              <a:r>
                <a:rPr lang="en-US" altLang="zh-CN" sz="2400" dirty="0">
                  <a:latin typeface="+mn-ea"/>
                </a:rPr>
                <a:t>else</a:t>
              </a:r>
              <a:r>
                <a:rPr lang="zh-CN" altLang="zh-CN" sz="2400" dirty="0">
                  <a:latin typeface="+mn-ea"/>
                </a:rPr>
                <a:t>后面的</a:t>
              </a:r>
              <a:r>
                <a:rPr lang="zh-CN" altLang="zh-CN" sz="2400" dirty="0">
                  <a:solidFill>
                    <a:srgbClr val="FF0000"/>
                  </a:solidFill>
                  <a:latin typeface="+mn-ea"/>
                </a:rPr>
                <a:t>“</a:t>
              </a:r>
              <a:r>
                <a:rPr lang="en-US" altLang="zh-CN" sz="3200" b="1" dirty="0">
                  <a:solidFill>
                    <a:srgbClr val="FF0000"/>
                  </a:solidFill>
                  <a:latin typeface="+mn-ea"/>
                </a:rPr>
                <a:t>:</a:t>
              </a:r>
              <a:r>
                <a:rPr lang="zh-CN" altLang="zh-CN" sz="2400" dirty="0">
                  <a:solidFill>
                    <a:srgbClr val="FF0000"/>
                  </a:solidFill>
                  <a:latin typeface="+mn-ea"/>
                </a:rPr>
                <a:t>”</a:t>
              </a:r>
              <a:r>
                <a:rPr lang="zh-CN" altLang="zh-CN" sz="2400" dirty="0">
                  <a:latin typeface="+mn-ea"/>
                </a:rPr>
                <a:t>不可缺少</a:t>
              </a:r>
              <a:r>
                <a:rPr lang="zh-CN" altLang="en-US" sz="2400" dirty="0">
                  <a:latin typeface="+mn-ea"/>
                </a:rPr>
                <a:t>。</a:t>
              </a:r>
              <a:endParaRPr lang="zh-CN" altLang="zh-CN" sz="2400" dirty="0">
                <a:latin typeface="+mn-ea"/>
              </a:endParaRPr>
            </a:p>
          </p:txBody>
        </p:sp>
        <p:cxnSp>
          <p:nvCxnSpPr>
            <p:cNvPr id="6" name="直接连接符 5"/>
            <p:cNvCxnSpPr>
              <a:endCxn id="11" idx="2"/>
            </p:cNvCxnSpPr>
            <p:nvPr/>
          </p:nvCxnSpPr>
          <p:spPr>
            <a:xfrm flipV="1">
              <a:off x="1739348" y="2491983"/>
              <a:ext cx="2978111" cy="1135800"/>
            </a:xfrm>
            <a:prstGeom prst="line">
              <a:avLst/>
            </a:prstGeom>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选择结构</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7215" y="747721"/>
            <a:ext cx="11237570" cy="492571"/>
          </a:xfrm>
          <a:prstGeom prst="rect">
            <a:avLst/>
          </a:prstGeom>
        </p:spPr>
        <p:txBody>
          <a:bodyPr wrap="square">
            <a:spAutoFit/>
          </a:bodyPr>
          <a:lstStyle/>
          <a:p>
            <a:pPr>
              <a:lnSpc>
                <a:spcPts val="3400"/>
              </a:lnSpc>
              <a:spcAft>
                <a:spcPts val="1200"/>
              </a:spcAft>
            </a:pPr>
            <a:r>
              <a:rPr lang="zh-CN" altLang="en-US" sz="2400" b="1" dirty="0">
                <a:latin typeface="+mn-ea"/>
              </a:rPr>
              <a:t>双分支结构：</a:t>
            </a:r>
            <a:r>
              <a:rPr lang="en-US" altLang="zh-CN" sz="2400" b="1" dirty="0">
                <a:latin typeface="+mn-ea"/>
              </a:rPr>
              <a:t>if……else </a:t>
            </a:r>
            <a:r>
              <a:rPr lang="zh-CN" altLang="en-US" sz="2400" b="1" dirty="0">
                <a:latin typeface="+mn-ea"/>
              </a:rPr>
              <a:t>语句</a:t>
            </a:r>
            <a:endParaRPr lang="en-US" altLang="zh-CN" sz="2400" dirty="0">
              <a:latin typeface="+mn-ea"/>
            </a:endParaRPr>
          </a:p>
        </p:txBody>
      </p:sp>
      <p:sp>
        <p:nvSpPr>
          <p:cNvPr id="5" name="矩形 4"/>
          <p:cNvSpPr/>
          <p:nvPr/>
        </p:nvSpPr>
        <p:spPr>
          <a:xfrm>
            <a:off x="477215" y="2114515"/>
            <a:ext cx="2912028" cy="233538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en-US" altLang="zh-CN" sz="2400" dirty="0">
                <a:latin typeface="+mn-ea"/>
              </a:rPr>
              <a:t>if  </a:t>
            </a:r>
            <a:r>
              <a:rPr lang="zh-CN" altLang="zh-CN" sz="2400" dirty="0">
                <a:latin typeface="+mn-ea"/>
              </a:rPr>
              <a:t>条件表达式</a:t>
            </a:r>
            <a:r>
              <a:rPr lang="en-US" altLang="zh-CN" sz="2400" dirty="0">
                <a:latin typeface="+mn-ea"/>
              </a:rPr>
              <a:t> </a:t>
            </a:r>
            <a:r>
              <a:rPr lang="en-US" altLang="zh-CN" sz="2400" b="1" dirty="0">
                <a:solidFill>
                  <a:srgbClr val="FF0000"/>
                </a:solidFill>
                <a:latin typeface="+mn-ea"/>
              </a:rPr>
              <a:t>:</a:t>
            </a:r>
            <a:endParaRPr lang="zh-CN" altLang="zh-CN" sz="2000" b="1" dirty="0">
              <a:solidFill>
                <a:srgbClr val="FF0000"/>
              </a:solidFill>
              <a:latin typeface="+mn-ea"/>
            </a:endParaRPr>
          </a:p>
          <a:p>
            <a:pPr>
              <a:lnSpc>
                <a:spcPct val="150000"/>
              </a:lnSpc>
            </a:pPr>
            <a:r>
              <a:rPr lang="en-US" altLang="zh-CN" sz="2400" dirty="0">
                <a:latin typeface="+mn-ea"/>
              </a:rPr>
              <a:t>	</a:t>
            </a:r>
            <a:r>
              <a:rPr lang="zh-CN" altLang="zh-CN" sz="2400" dirty="0">
                <a:latin typeface="+mn-ea"/>
              </a:rPr>
              <a:t>语句块</a:t>
            </a:r>
            <a:r>
              <a:rPr lang="en-US" altLang="zh-CN" sz="2400" dirty="0">
                <a:latin typeface="+mn-ea"/>
              </a:rPr>
              <a:t>1</a:t>
            </a:r>
            <a:endParaRPr lang="zh-CN" altLang="zh-CN" sz="2400" dirty="0">
              <a:latin typeface="+mn-ea"/>
            </a:endParaRPr>
          </a:p>
          <a:p>
            <a:pPr>
              <a:lnSpc>
                <a:spcPct val="150000"/>
              </a:lnSpc>
            </a:pPr>
            <a:r>
              <a:rPr lang="en-US" altLang="zh-CN" sz="2400" dirty="0">
                <a:latin typeface="+mn-ea"/>
              </a:rPr>
              <a:t>else </a:t>
            </a:r>
            <a:r>
              <a:rPr lang="en-US" altLang="zh-CN" sz="2800" b="1" dirty="0">
                <a:solidFill>
                  <a:srgbClr val="FF0000"/>
                </a:solidFill>
                <a:latin typeface="+mn-ea"/>
              </a:rPr>
              <a:t>:</a:t>
            </a:r>
            <a:endParaRPr lang="zh-CN" altLang="zh-CN" sz="2400" b="1" dirty="0">
              <a:solidFill>
                <a:srgbClr val="FF0000"/>
              </a:solidFill>
              <a:latin typeface="+mn-ea"/>
            </a:endParaRPr>
          </a:p>
          <a:p>
            <a:pPr>
              <a:lnSpc>
                <a:spcPct val="150000"/>
              </a:lnSpc>
            </a:pPr>
            <a:r>
              <a:rPr lang="en-US" altLang="zh-CN" sz="2400" dirty="0">
                <a:latin typeface="+mn-ea"/>
              </a:rPr>
              <a:t>	</a:t>
            </a:r>
            <a:r>
              <a:rPr lang="zh-CN" altLang="zh-CN" sz="2400" dirty="0">
                <a:latin typeface="+mn-ea"/>
              </a:rPr>
              <a:t>语句块</a:t>
            </a:r>
            <a:r>
              <a:rPr lang="en-US" altLang="zh-CN" sz="2400" dirty="0">
                <a:latin typeface="+mn-ea"/>
              </a:rPr>
              <a:t>2</a:t>
            </a:r>
            <a:endParaRPr lang="zh-CN" altLang="zh-CN" sz="2400" dirty="0">
              <a:latin typeface="+mn-ea"/>
            </a:endParaRPr>
          </a:p>
        </p:txBody>
      </p:sp>
      <p:grpSp>
        <p:nvGrpSpPr>
          <p:cNvPr id="10" name="组合 9"/>
          <p:cNvGrpSpPr/>
          <p:nvPr/>
        </p:nvGrpSpPr>
        <p:grpSpPr>
          <a:xfrm>
            <a:off x="2628900" y="2898173"/>
            <a:ext cx="6028083" cy="1256385"/>
            <a:chOff x="2628900" y="2898173"/>
            <a:chExt cx="6028083" cy="1256385"/>
          </a:xfrm>
        </p:grpSpPr>
        <p:sp>
          <p:nvSpPr>
            <p:cNvPr id="11" name="标注: 线形 10"/>
            <p:cNvSpPr/>
            <p:nvPr/>
          </p:nvSpPr>
          <p:spPr>
            <a:xfrm>
              <a:off x="4846668" y="2898173"/>
              <a:ext cx="3810315" cy="1061653"/>
            </a:xfrm>
            <a:prstGeom prst="borderCallout1">
              <a:avLst>
                <a:gd name="adj1" fmla="val 48708"/>
                <a:gd name="adj2" fmla="val 224"/>
                <a:gd name="adj3" fmla="val 7647"/>
                <a:gd name="adj4" fmla="val -5826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dirty="0">
                  <a:latin typeface="+mn-ea"/>
                </a:rPr>
                <a:t>语句块注意</a:t>
              </a:r>
              <a:r>
                <a:rPr lang="zh-CN" altLang="en-US" sz="2400" dirty="0">
                  <a:solidFill>
                    <a:srgbClr val="FF0000"/>
                  </a:solidFill>
                  <a:latin typeface="+mn-ea"/>
                </a:rPr>
                <a:t>缩进</a:t>
              </a:r>
              <a:endParaRPr lang="zh-CN" altLang="zh-CN" sz="2400" dirty="0">
                <a:latin typeface="+mn-ea"/>
              </a:endParaRPr>
            </a:p>
          </p:txBody>
        </p:sp>
        <p:cxnSp>
          <p:nvCxnSpPr>
            <p:cNvPr id="6" name="直接连接符 5"/>
            <p:cNvCxnSpPr>
              <a:endCxn id="11" idx="2"/>
            </p:cNvCxnSpPr>
            <p:nvPr/>
          </p:nvCxnSpPr>
          <p:spPr>
            <a:xfrm flipV="1">
              <a:off x="2628900" y="3429000"/>
              <a:ext cx="2217768" cy="725558"/>
            </a:xfrm>
            <a:prstGeom prst="line">
              <a:avLst/>
            </a:prstGeom>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选择结构</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7215" y="747721"/>
            <a:ext cx="11237570" cy="492571"/>
          </a:xfrm>
          <a:prstGeom prst="rect">
            <a:avLst/>
          </a:prstGeom>
        </p:spPr>
        <p:txBody>
          <a:bodyPr wrap="square">
            <a:spAutoFit/>
          </a:bodyPr>
          <a:lstStyle/>
          <a:p>
            <a:pPr>
              <a:lnSpc>
                <a:spcPts val="3400"/>
              </a:lnSpc>
              <a:spcAft>
                <a:spcPts val="1200"/>
              </a:spcAft>
            </a:pPr>
            <a:r>
              <a:rPr lang="zh-CN" altLang="en-US" sz="2400" b="1" dirty="0">
                <a:latin typeface="+mn-ea"/>
              </a:rPr>
              <a:t>双分支结构：</a:t>
            </a:r>
            <a:r>
              <a:rPr lang="en-US" altLang="zh-CN" sz="2400" b="1" dirty="0">
                <a:latin typeface="+mn-ea"/>
              </a:rPr>
              <a:t>if……else </a:t>
            </a:r>
            <a:r>
              <a:rPr lang="zh-CN" altLang="en-US" sz="2400" b="1" dirty="0">
                <a:latin typeface="+mn-ea"/>
              </a:rPr>
              <a:t>语句</a:t>
            </a:r>
            <a:endParaRPr lang="en-US" altLang="zh-CN" sz="2400" dirty="0">
              <a:latin typeface="+mn-ea"/>
            </a:endParaRPr>
          </a:p>
        </p:txBody>
      </p:sp>
      <p:sp>
        <p:nvSpPr>
          <p:cNvPr id="5" name="矩形 4"/>
          <p:cNvSpPr/>
          <p:nvPr/>
        </p:nvSpPr>
        <p:spPr>
          <a:xfrm>
            <a:off x="477215" y="2114515"/>
            <a:ext cx="2912028" cy="233538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en-US" altLang="zh-CN" sz="2400" dirty="0">
                <a:latin typeface="+mn-ea"/>
              </a:rPr>
              <a:t>if  </a:t>
            </a:r>
            <a:r>
              <a:rPr lang="zh-CN" altLang="zh-CN" sz="2400" dirty="0">
                <a:latin typeface="+mn-ea"/>
              </a:rPr>
              <a:t>条件表达式</a:t>
            </a:r>
            <a:r>
              <a:rPr lang="en-US" altLang="zh-CN" sz="2400" dirty="0">
                <a:latin typeface="+mn-ea"/>
              </a:rPr>
              <a:t> </a:t>
            </a:r>
            <a:r>
              <a:rPr lang="en-US" altLang="zh-CN" sz="2400" b="1" dirty="0">
                <a:solidFill>
                  <a:srgbClr val="FF0000"/>
                </a:solidFill>
                <a:latin typeface="+mn-ea"/>
              </a:rPr>
              <a:t>:</a:t>
            </a:r>
            <a:endParaRPr lang="zh-CN" altLang="zh-CN" sz="2000" b="1" dirty="0">
              <a:solidFill>
                <a:srgbClr val="FF0000"/>
              </a:solidFill>
              <a:latin typeface="+mn-ea"/>
            </a:endParaRPr>
          </a:p>
          <a:p>
            <a:pPr>
              <a:lnSpc>
                <a:spcPct val="150000"/>
              </a:lnSpc>
            </a:pPr>
            <a:r>
              <a:rPr lang="en-US" altLang="zh-CN" sz="2400" dirty="0">
                <a:latin typeface="+mn-ea"/>
              </a:rPr>
              <a:t>	</a:t>
            </a:r>
            <a:r>
              <a:rPr lang="zh-CN" altLang="zh-CN" sz="2400" dirty="0">
                <a:latin typeface="+mn-ea"/>
              </a:rPr>
              <a:t>语句块</a:t>
            </a:r>
            <a:r>
              <a:rPr lang="en-US" altLang="zh-CN" sz="2400" dirty="0">
                <a:latin typeface="+mn-ea"/>
              </a:rPr>
              <a:t>1</a:t>
            </a:r>
            <a:endParaRPr lang="zh-CN" altLang="zh-CN" sz="2400" dirty="0">
              <a:latin typeface="+mn-ea"/>
            </a:endParaRPr>
          </a:p>
          <a:p>
            <a:pPr>
              <a:lnSpc>
                <a:spcPct val="150000"/>
              </a:lnSpc>
            </a:pPr>
            <a:r>
              <a:rPr lang="en-US" altLang="zh-CN" sz="2400" dirty="0">
                <a:latin typeface="+mn-ea"/>
              </a:rPr>
              <a:t>else </a:t>
            </a:r>
            <a:r>
              <a:rPr lang="en-US" altLang="zh-CN" sz="2800" b="1" dirty="0">
                <a:solidFill>
                  <a:srgbClr val="FF0000"/>
                </a:solidFill>
                <a:latin typeface="+mn-ea"/>
              </a:rPr>
              <a:t>:</a:t>
            </a:r>
            <a:endParaRPr lang="zh-CN" altLang="zh-CN" sz="2400" b="1" dirty="0">
              <a:solidFill>
                <a:srgbClr val="FF0000"/>
              </a:solidFill>
              <a:latin typeface="+mn-ea"/>
            </a:endParaRPr>
          </a:p>
          <a:p>
            <a:pPr>
              <a:lnSpc>
                <a:spcPct val="150000"/>
              </a:lnSpc>
            </a:pPr>
            <a:r>
              <a:rPr lang="en-US" altLang="zh-CN" sz="2400" dirty="0">
                <a:latin typeface="+mn-ea"/>
              </a:rPr>
              <a:t>	</a:t>
            </a:r>
            <a:r>
              <a:rPr lang="zh-CN" altLang="zh-CN" sz="2400" dirty="0">
                <a:latin typeface="+mn-ea"/>
              </a:rPr>
              <a:t>语句块</a:t>
            </a:r>
            <a:r>
              <a:rPr lang="en-US" altLang="zh-CN" sz="2400" dirty="0">
                <a:latin typeface="+mn-ea"/>
              </a:rPr>
              <a:t>2</a:t>
            </a:r>
            <a:endParaRPr lang="zh-CN" altLang="zh-CN" sz="2400" dirty="0">
              <a:latin typeface="+mn-ea"/>
            </a:endParaRPr>
          </a:p>
        </p:txBody>
      </p:sp>
      <p:sp>
        <p:nvSpPr>
          <p:cNvPr id="2" name="矩形 1"/>
          <p:cNvSpPr/>
          <p:nvPr/>
        </p:nvSpPr>
        <p:spPr>
          <a:xfrm>
            <a:off x="3644347" y="2114515"/>
            <a:ext cx="8213036" cy="2243050"/>
          </a:xfrm>
          <a:prstGeom prst="rect">
            <a:avLst/>
          </a:prstGeom>
        </p:spPr>
        <p:txBody>
          <a:bodyPr wrap="square">
            <a:spAutoFit/>
          </a:bodyPr>
          <a:lstStyle/>
          <a:p>
            <a:pPr marL="342900" indent="-342900" algn="just">
              <a:lnSpc>
                <a:spcPct val="150000"/>
              </a:lnSpc>
              <a:spcAft>
                <a:spcPts val="0"/>
              </a:spcAft>
              <a:buFont typeface="Arial" panose="020B0604020202020204" pitchFamily="34" charset="0"/>
              <a:buChar char="•"/>
            </a:pPr>
            <a:r>
              <a:rPr lang="zh-CN" altLang="en-US" sz="2400" kern="100" dirty="0">
                <a:latin typeface="+mn-ea"/>
                <a:cs typeface="Times New Roman" panose="02020603050405020304" pitchFamily="18" charset="0"/>
              </a:rPr>
              <a:t>如果</a:t>
            </a:r>
            <a:r>
              <a:rPr lang="zh-CN" altLang="zh-CN" sz="2400" kern="100" dirty="0">
                <a:latin typeface="+mn-ea"/>
                <a:cs typeface="Times New Roman" panose="02020603050405020304" pitchFamily="18" charset="0"/>
              </a:rPr>
              <a:t>条件表达式的值为</a:t>
            </a:r>
            <a:r>
              <a:rPr lang="en-US" altLang="zh-CN" sz="2400" kern="100" dirty="0">
                <a:solidFill>
                  <a:srgbClr val="FF0000"/>
                </a:solidFill>
                <a:latin typeface="+mn-ea"/>
                <a:cs typeface="Times New Roman" panose="02020603050405020304" pitchFamily="18" charset="0"/>
              </a:rPr>
              <a:t>True</a:t>
            </a:r>
            <a:r>
              <a:rPr lang="zh-CN" altLang="zh-CN" sz="2400" kern="100" dirty="0">
                <a:latin typeface="+mn-ea"/>
                <a:cs typeface="Times New Roman" panose="02020603050405020304" pitchFamily="18" charset="0"/>
              </a:rPr>
              <a:t>的</a:t>
            </a:r>
            <a:r>
              <a:rPr lang="zh-CN" altLang="en-US" sz="2400" kern="100" dirty="0">
                <a:latin typeface="+mn-ea"/>
                <a:cs typeface="Times New Roman" panose="02020603050405020304" pitchFamily="18" charset="0"/>
              </a:rPr>
              <a:t>，</a:t>
            </a:r>
            <a:r>
              <a:rPr lang="zh-CN" altLang="zh-CN" sz="2400" kern="100" dirty="0">
                <a:latin typeface="+mn-ea"/>
                <a:cs typeface="Times New Roman" panose="02020603050405020304" pitchFamily="18" charset="0"/>
              </a:rPr>
              <a:t>执行语句块</a:t>
            </a:r>
            <a:r>
              <a:rPr lang="en-US" altLang="zh-CN" sz="2400" kern="100" dirty="0">
                <a:latin typeface="+mn-ea"/>
                <a:cs typeface="Times New Roman" panose="02020603050405020304" pitchFamily="18" charset="0"/>
              </a:rPr>
              <a:t>1</a:t>
            </a:r>
            <a:r>
              <a:rPr lang="zh-CN" altLang="en-US" sz="2400" kern="100" dirty="0">
                <a:latin typeface="+mn-ea"/>
                <a:cs typeface="Times New Roman" panose="02020603050405020304" pitchFamily="18" charset="0"/>
              </a:rPr>
              <a:t>，</a:t>
            </a:r>
            <a:r>
              <a:rPr lang="zh-CN" altLang="zh-CN" sz="2400" kern="100" dirty="0">
                <a:latin typeface="+mn-ea"/>
                <a:cs typeface="Times New Roman" panose="02020603050405020304" pitchFamily="18" charset="0"/>
              </a:rPr>
              <a:t>否则执行语句块</a:t>
            </a:r>
            <a:r>
              <a:rPr lang="en-US" altLang="zh-CN" sz="2400" kern="100" dirty="0">
                <a:latin typeface="+mn-ea"/>
                <a:cs typeface="Times New Roman" panose="02020603050405020304" pitchFamily="18" charset="0"/>
              </a:rPr>
              <a:t>2</a:t>
            </a:r>
            <a:r>
              <a:rPr lang="zh-CN" altLang="en-US" sz="2400" kern="100" dirty="0">
                <a:latin typeface="+mn-ea"/>
                <a:cs typeface="Times New Roman" panose="02020603050405020304" pitchFamily="18" charset="0"/>
              </a:rPr>
              <a:t>。</a:t>
            </a:r>
            <a:endParaRPr lang="en-US" altLang="zh-CN" sz="2400" kern="100" dirty="0">
              <a:latin typeface="+mn-ea"/>
              <a:cs typeface="Times New Roman" panose="02020603050405020304" pitchFamily="18" charset="0"/>
            </a:endParaRPr>
          </a:p>
          <a:p>
            <a:pPr marL="342900" indent="-342900" algn="just">
              <a:lnSpc>
                <a:spcPct val="150000"/>
              </a:lnSpc>
              <a:spcAft>
                <a:spcPts val="0"/>
              </a:spcAft>
              <a:buFont typeface="Arial" panose="020B0604020202020204" pitchFamily="34" charset="0"/>
              <a:buChar char="•"/>
            </a:pPr>
            <a:r>
              <a:rPr lang="zh-CN" altLang="zh-CN" sz="2400" kern="100" dirty="0">
                <a:latin typeface="+mn-ea"/>
                <a:cs typeface="Times New Roman" panose="02020603050405020304" pitchFamily="18" charset="0"/>
              </a:rPr>
              <a:t>这里的语句块</a:t>
            </a:r>
            <a:r>
              <a:rPr lang="en-US" altLang="zh-CN" sz="2400" kern="100" dirty="0">
                <a:latin typeface="+mn-ea"/>
                <a:cs typeface="Times New Roman" panose="02020603050405020304" pitchFamily="18" charset="0"/>
              </a:rPr>
              <a:t>1</a:t>
            </a:r>
            <a:r>
              <a:rPr lang="zh-CN" altLang="zh-CN" sz="2400" kern="100" dirty="0">
                <a:latin typeface="+mn-ea"/>
                <a:cs typeface="Times New Roman" panose="02020603050405020304" pitchFamily="18" charset="0"/>
              </a:rPr>
              <a:t>和语句块</a:t>
            </a:r>
            <a:r>
              <a:rPr lang="en-US" altLang="zh-CN" sz="2400" kern="100" dirty="0">
                <a:latin typeface="+mn-ea"/>
                <a:cs typeface="Times New Roman" panose="02020603050405020304" pitchFamily="18" charset="0"/>
              </a:rPr>
              <a:t>2</a:t>
            </a:r>
            <a:r>
              <a:rPr lang="zh-CN" altLang="zh-CN" sz="2400" kern="100" dirty="0">
                <a:latin typeface="+mn-ea"/>
                <a:cs typeface="Times New Roman" panose="02020603050405020304" pitchFamily="18" charset="0"/>
              </a:rPr>
              <a:t>在一次运行过程中</a:t>
            </a:r>
            <a:r>
              <a:rPr lang="zh-CN" altLang="zh-CN" sz="2400" kern="100" dirty="0">
                <a:solidFill>
                  <a:srgbClr val="FF0000"/>
                </a:solidFill>
                <a:latin typeface="+mn-ea"/>
                <a:cs typeface="Times New Roman" panose="02020603050405020304" pitchFamily="18" charset="0"/>
              </a:rPr>
              <a:t>有且只有一个</a:t>
            </a:r>
            <a:r>
              <a:rPr lang="zh-CN" altLang="zh-CN" sz="2400" kern="100" dirty="0">
                <a:latin typeface="+mn-ea"/>
                <a:cs typeface="Times New Roman" panose="02020603050405020304" pitchFamily="18" charset="0"/>
              </a:rPr>
              <a:t>能被执行。</a:t>
            </a:r>
            <a:endParaRPr lang="zh-CN" altLang="zh-CN" sz="2400" kern="100" dirty="0">
              <a:latin typeface="+mn-ea"/>
              <a:cs typeface="Times New Roman" panose="02020603050405020304" pitchFamily="18" charset="0"/>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up)">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选择结构</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7215" y="747721"/>
            <a:ext cx="11237570" cy="1672381"/>
          </a:xfrm>
          <a:prstGeom prst="rect">
            <a:avLst/>
          </a:prstGeom>
        </p:spPr>
        <p:txBody>
          <a:bodyPr wrap="square">
            <a:spAutoFit/>
          </a:bodyPr>
          <a:lstStyle/>
          <a:p>
            <a:pPr>
              <a:lnSpc>
                <a:spcPts val="3400"/>
              </a:lnSpc>
              <a:spcAft>
                <a:spcPts val="1200"/>
              </a:spcAft>
            </a:pPr>
            <a:r>
              <a:rPr lang="zh-CN" altLang="en-US" sz="2400" b="1" dirty="0">
                <a:latin typeface="+mn-ea"/>
              </a:rPr>
              <a:t>双分支结构：</a:t>
            </a:r>
            <a:r>
              <a:rPr lang="en-US" altLang="zh-CN" sz="2400" b="1" dirty="0">
                <a:latin typeface="+mn-ea"/>
              </a:rPr>
              <a:t>if……else </a:t>
            </a:r>
            <a:r>
              <a:rPr lang="zh-CN" altLang="en-US" sz="2400" b="1" dirty="0">
                <a:latin typeface="+mn-ea"/>
              </a:rPr>
              <a:t>语句</a:t>
            </a:r>
            <a:endParaRPr lang="en-US" altLang="zh-CN" sz="2400" b="1" dirty="0">
              <a:latin typeface="+mn-ea"/>
            </a:endParaRPr>
          </a:p>
          <a:p>
            <a:pPr>
              <a:lnSpc>
                <a:spcPts val="3400"/>
              </a:lnSpc>
              <a:spcAft>
                <a:spcPts val="1200"/>
              </a:spcAft>
            </a:pPr>
            <a:r>
              <a:rPr lang="zh-CN" altLang="en-US" sz="2400" b="1" dirty="0">
                <a:latin typeface="+mn-ea"/>
              </a:rPr>
              <a:t>问题：</a:t>
            </a:r>
            <a:r>
              <a:rPr lang="zh-CN" altLang="zh-CN" sz="2400" dirty="0"/>
              <a:t>你能编写一段代码，来判断用户输入的字符串是否为回文吗？</a:t>
            </a:r>
            <a:endParaRPr lang="zh-CN" altLang="zh-CN" sz="2400" dirty="0"/>
          </a:p>
          <a:p>
            <a:pPr>
              <a:lnSpc>
                <a:spcPts val="3400"/>
              </a:lnSpc>
              <a:spcAft>
                <a:spcPts val="1200"/>
              </a:spcAft>
            </a:pPr>
            <a:endParaRPr lang="en-US" altLang="zh-CN" sz="2400" dirty="0">
              <a:latin typeface="+mn-ea"/>
            </a:endParaRPr>
          </a:p>
        </p:txBody>
      </p:sp>
      <p:sp>
        <p:nvSpPr>
          <p:cNvPr id="5" name="矩形 4"/>
          <p:cNvSpPr/>
          <p:nvPr/>
        </p:nvSpPr>
        <p:spPr>
          <a:xfrm>
            <a:off x="477214" y="2114515"/>
            <a:ext cx="5307359" cy="28017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en-US" altLang="zh-CN" sz="2400" dirty="0">
                <a:solidFill>
                  <a:srgbClr val="7030A0"/>
                </a:solidFill>
                <a:latin typeface="Consolas" panose="020B0609020204030204" pitchFamily="49" charset="0"/>
              </a:rPr>
              <a:t>str</a:t>
            </a:r>
            <a:r>
              <a:rPr lang="en-US" altLang="zh-CN" sz="2400" dirty="0">
                <a:latin typeface="Consolas" panose="020B0609020204030204" pitchFamily="49" charset="0"/>
              </a:rPr>
              <a:t> = </a:t>
            </a:r>
            <a:r>
              <a:rPr lang="en-US" altLang="zh-CN" sz="2400" dirty="0">
                <a:solidFill>
                  <a:srgbClr val="7030A0"/>
                </a:solidFill>
                <a:latin typeface="Consolas" panose="020B0609020204030204" pitchFamily="49" charset="0"/>
              </a:rPr>
              <a:t>input</a:t>
            </a:r>
            <a:r>
              <a:rPr lang="en-US" altLang="zh-CN" sz="2400" dirty="0">
                <a:latin typeface="Consolas" panose="020B0609020204030204" pitchFamily="49" charset="0"/>
              </a:rPr>
              <a:t>("</a:t>
            </a:r>
            <a:r>
              <a:rPr lang="zh-CN" altLang="en-US" sz="2400" dirty="0">
                <a:solidFill>
                  <a:srgbClr val="00B050"/>
                </a:solidFill>
                <a:latin typeface="Consolas" panose="020B0609020204030204" pitchFamily="49" charset="0"/>
              </a:rPr>
              <a:t>请输入字符串：</a:t>
            </a:r>
            <a:r>
              <a:rPr lang="en-US" altLang="zh-CN" sz="2400" dirty="0">
                <a:latin typeface="Consolas" panose="020B0609020204030204" pitchFamily="49" charset="0"/>
              </a:rPr>
              <a:t>")</a:t>
            </a:r>
            <a:endParaRPr lang="en-US" altLang="zh-CN" sz="2400" dirty="0">
              <a:latin typeface="Consolas" panose="020B0609020204030204" pitchFamily="49" charset="0"/>
            </a:endParaRPr>
          </a:p>
          <a:p>
            <a:pPr>
              <a:lnSpc>
                <a:spcPct val="150000"/>
              </a:lnSpc>
            </a:pPr>
            <a:r>
              <a:rPr lang="en-US" altLang="zh-CN" sz="2400" dirty="0">
                <a:solidFill>
                  <a:srgbClr val="FF9900"/>
                </a:solidFill>
                <a:latin typeface="Consolas" panose="020B0609020204030204" pitchFamily="49" charset="0"/>
              </a:rPr>
              <a:t>if</a:t>
            </a:r>
            <a:r>
              <a:rPr lang="en-US" altLang="zh-CN" sz="2400" dirty="0">
                <a:latin typeface="Consolas" panose="020B0609020204030204" pitchFamily="49" charset="0"/>
              </a:rPr>
              <a:t> (</a:t>
            </a:r>
            <a:r>
              <a:rPr lang="en-US" altLang="zh-CN" sz="2400" dirty="0">
                <a:solidFill>
                  <a:srgbClr val="7030A0"/>
                </a:solidFill>
                <a:latin typeface="Consolas" panose="020B0609020204030204" pitchFamily="49" charset="0"/>
              </a:rPr>
              <a:t>str</a:t>
            </a:r>
            <a:r>
              <a:rPr lang="en-US" altLang="zh-CN" sz="2400" dirty="0">
                <a:latin typeface="Consolas" panose="020B0609020204030204" pitchFamily="49" charset="0"/>
              </a:rPr>
              <a:t> == </a:t>
            </a:r>
            <a:r>
              <a:rPr lang="en-US" altLang="zh-CN" sz="2400" dirty="0">
                <a:solidFill>
                  <a:srgbClr val="7030A0"/>
                </a:solidFill>
                <a:latin typeface="Consolas" panose="020B0609020204030204" pitchFamily="49" charset="0"/>
              </a:rPr>
              <a:t>str</a:t>
            </a:r>
            <a:r>
              <a:rPr lang="en-US" altLang="zh-CN" sz="2400" dirty="0">
                <a:latin typeface="Consolas" panose="020B0609020204030204" pitchFamily="49" charset="0"/>
              </a:rPr>
              <a:t>[::-1]):</a:t>
            </a:r>
            <a:endParaRPr lang="en-US" altLang="zh-CN" sz="2400" dirty="0">
              <a:latin typeface="Consolas" panose="020B0609020204030204" pitchFamily="49" charset="0"/>
            </a:endParaRPr>
          </a:p>
          <a:p>
            <a:pPr>
              <a:lnSpc>
                <a:spcPct val="150000"/>
              </a:lnSpc>
            </a:pPr>
            <a:r>
              <a:rPr lang="en-US" altLang="zh-CN" sz="2400" dirty="0">
                <a:latin typeface="Consolas" panose="020B0609020204030204" pitchFamily="49" charset="0"/>
              </a:rPr>
              <a:t>    </a:t>
            </a:r>
            <a:r>
              <a:rPr lang="en-US" altLang="zh-CN" sz="2400" dirty="0">
                <a:solidFill>
                  <a:srgbClr val="7030A0"/>
                </a:solidFill>
                <a:latin typeface="Consolas" panose="020B0609020204030204" pitchFamily="49" charset="0"/>
              </a:rPr>
              <a:t>print</a:t>
            </a:r>
            <a:r>
              <a:rPr lang="en-US" altLang="zh-CN" sz="2400" dirty="0">
                <a:latin typeface="Consolas" panose="020B0609020204030204" pitchFamily="49" charset="0"/>
              </a:rPr>
              <a:t>(</a:t>
            </a:r>
            <a:r>
              <a:rPr lang="en-US" altLang="zh-CN" sz="2400" dirty="0">
                <a:solidFill>
                  <a:srgbClr val="7030A0"/>
                </a:solidFill>
                <a:latin typeface="Consolas" panose="020B0609020204030204" pitchFamily="49" charset="0"/>
              </a:rPr>
              <a:t>str</a:t>
            </a:r>
            <a:r>
              <a:rPr lang="en-US" altLang="zh-CN" sz="2400" dirty="0">
                <a:latin typeface="Consolas" panose="020B0609020204030204" pitchFamily="49" charset="0"/>
              </a:rPr>
              <a:t>+</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为回文串</a:t>
            </a:r>
            <a:r>
              <a:rPr lang="en-US" altLang="zh-CN" sz="2400" dirty="0">
                <a:solidFill>
                  <a:srgbClr val="00B050"/>
                </a:solidFill>
                <a:latin typeface="Consolas" panose="020B0609020204030204" pitchFamily="49" charset="0"/>
              </a:rPr>
              <a:t>"</a:t>
            </a:r>
            <a:r>
              <a:rPr lang="en-US" altLang="zh-CN" sz="2400" dirty="0">
                <a:latin typeface="Consolas" panose="020B0609020204030204" pitchFamily="49" charset="0"/>
              </a:rPr>
              <a:t>)</a:t>
            </a:r>
            <a:endParaRPr lang="en-US" altLang="zh-CN" sz="2400" dirty="0">
              <a:latin typeface="Consolas" panose="020B0609020204030204" pitchFamily="49" charset="0"/>
            </a:endParaRPr>
          </a:p>
          <a:p>
            <a:pPr>
              <a:lnSpc>
                <a:spcPct val="150000"/>
              </a:lnSpc>
            </a:pPr>
            <a:r>
              <a:rPr lang="en-US" altLang="zh-CN" sz="2400" dirty="0">
                <a:solidFill>
                  <a:srgbClr val="FF9900"/>
                </a:solidFill>
                <a:latin typeface="Consolas" panose="020B0609020204030204" pitchFamily="49" charset="0"/>
              </a:rPr>
              <a:t>else</a:t>
            </a:r>
            <a:r>
              <a:rPr lang="en-US" altLang="zh-CN" sz="2400" dirty="0">
                <a:latin typeface="Consolas" panose="020B0609020204030204" pitchFamily="49" charset="0"/>
              </a:rPr>
              <a:t>:</a:t>
            </a:r>
            <a:endParaRPr lang="en-US" altLang="zh-CN" sz="2400" dirty="0">
              <a:latin typeface="Consolas" panose="020B0609020204030204" pitchFamily="49" charset="0"/>
            </a:endParaRPr>
          </a:p>
          <a:p>
            <a:pPr>
              <a:lnSpc>
                <a:spcPct val="150000"/>
              </a:lnSpc>
            </a:pPr>
            <a:r>
              <a:rPr lang="en-US" altLang="zh-CN" sz="2400" dirty="0">
                <a:latin typeface="Consolas" panose="020B0609020204030204" pitchFamily="49" charset="0"/>
              </a:rPr>
              <a:t>    </a:t>
            </a:r>
            <a:r>
              <a:rPr lang="en-US" altLang="zh-CN" sz="2400" dirty="0">
                <a:solidFill>
                  <a:srgbClr val="7030A0"/>
                </a:solidFill>
                <a:latin typeface="Consolas" panose="020B0609020204030204" pitchFamily="49" charset="0"/>
              </a:rPr>
              <a:t>print</a:t>
            </a:r>
            <a:r>
              <a:rPr lang="en-US" altLang="zh-CN" sz="2400" dirty="0">
                <a:latin typeface="Consolas" panose="020B0609020204030204" pitchFamily="49" charset="0"/>
              </a:rPr>
              <a:t>(</a:t>
            </a:r>
            <a:r>
              <a:rPr lang="en-US" altLang="zh-CN" sz="2400" dirty="0">
                <a:solidFill>
                  <a:srgbClr val="7030A0"/>
                </a:solidFill>
                <a:latin typeface="Consolas" panose="020B0609020204030204" pitchFamily="49" charset="0"/>
              </a:rPr>
              <a:t>str</a:t>
            </a:r>
            <a:r>
              <a:rPr lang="en-US" altLang="zh-CN" sz="2400" dirty="0">
                <a:latin typeface="Consolas" panose="020B0609020204030204" pitchFamily="49" charset="0"/>
              </a:rPr>
              <a:t>+</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不是回文串</a:t>
            </a:r>
            <a:r>
              <a:rPr lang="en-US" altLang="zh-CN" sz="2400" dirty="0">
                <a:solidFill>
                  <a:srgbClr val="00B050"/>
                </a:solidFill>
                <a:latin typeface="Consolas" panose="020B0609020204030204" pitchFamily="49" charset="0"/>
              </a:rPr>
              <a:t>"</a:t>
            </a:r>
            <a:r>
              <a:rPr lang="en-US" altLang="zh-CN" sz="2400" dirty="0">
                <a:latin typeface="Consolas" panose="020B0609020204030204" pitchFamily="49" charset="0"/>
              </a:rPr>
              <a:t>)</a:t>
            </a:r>
            <a:endParaRPr lang="zh-CN" altLang="zh-CN" sz="2400" dirty="0">
              <a:latin typeface="Consolas" panose="020B0609020204030204" pitchFamily="49" charset="0"/>
            </a:endParaRPr>
          </a:p>
        </p:txBody>
      </p:sp>
      <p:pic>
        <p:nvPicPr>
          <p:cNvPr id="6" name="图片 5"/>
          <p:cNvPicPr>
            <a:picLocks noChangeAspect="1"/>
          </p:cNvPicPr>
          <p:nvPr/>
        </p:nvPicPr>
        <p:blipFill rotWithShape="1">
          <a:blip r:embed="rId1"/>
          <a:srcRect t="6275" b="1"/>
          <a:stretch>
            <a:fillRect/>
          </a:stretch>
        </p:blipFill>
        <p:spPr>
          <a:xfrm>
            <a:off x="6244673" y="2176670"/>
            <a:ext cx="4095750" cy="928444"/>
          </a:xfrm>
          <a:prstGeom prst="rect">
            <a:avLst/>
          </a:prstGeom>
          <a:ln>
            <a:solidFill>
              <a:schemeClr val="tx1"/>
            </a:solidFill>
          </a:ln>
          <a:effectLst>
            <a:outerShdw blurRad="50800" dist="38100" dir="2700000" algn="tl" rotWithShape="0">
              <a:prstClr val="black">
                <a:alpha val="40000"/>
              </a:prstClr>
            </a:outerShdw>
          </a:effectLst>
        </p:spPr>
      </p:pic>
      <p:pic>
        <p:nvPicPr>
          <p:cNvPr id="7" name="图片 6"/>
          <p:cNvPicPr>
            <a:picLocks noChangeAspect="1"/>
          </p:cNvPicPr>
          <p:nvPr/>
        </p:nvPicPr>
        <p:blipFill>
          <a:blip r:embed="rId2"/>
          <a:stretch>
            <a:fillRect/>
          </a:stretch>
        </p:blipFill>
        <p:spPr>
          <a:xfrm>
            <a:off x="6244673" y="3452540"/>
            <a:ext cx="4219575" cy="971550"/>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选择结构</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7215" y="747721"/>
            <a:ext cx="11237570" cy="1082476"/>
          </a:xfrm>
          <a:prstGeom prst="rect">
            <a:avLst/>
          </a:prstGeom>
        </p:spPr>
        <p:txBody>
          <a:bodyPr wrap="square">
            <a:spAutoFit/>
          </a:bodyPr>
          <a:lstStyle/>
          <a:p>
            <a:pPr>
              <a:lnSpc>
                <a:spcPts val="3400"/>
              </a:lnSpc>
              <a:spcAft>
                <a:spcPts val="1200"/>
              </a:spcAft>
            </a:pPr>
            <a:r>
              <a:rPr lang="zh-CN" altLang="en-US" sz="2400" b="1" dirty="0">
                <a:latin typeface="+mn-ea"/>
              </a:rPr>
              <a:t>双分支结构：</a:t>
            </a:r>
            <a:r>
              <a:rPr lang="en-US" altLang="zh-CN" sz="2400" b="1" dirty="0">
                <a:latin typeface="+mn-ea"/>
              </a:rPr>
              <a:t>if……else </a:t>
            </a:r>
            <a:r>
              <a:rPr lang="zh-CN" altLang="en-US" sz="2400" b="1" dirty="0">
                <a:latin typeface="+mn-ea"/>
              </a:rPr>
              <a:t>语句</a:t>
            </a:r>
            <a:endParaRPr lang="en-US" altLang="zh-CN" sz="2400" b="1" dirty="0">
              <a:latin typeface="+mn-ea"/>
            </a:endParaRPr>
          </a:p>
          <a:p>
            <a:pPr>
              <a:lnSpc>
                <a:spcPts val="3400"/>
              </a:lnSpc>
              <a:spcAft>
                <a:spcPts val="1200"/>
              </a:spcAft>
            </a:pPr>
            <a:r>
              <a:rPr lang="zh-CN" altLang="en-US" sz="2400" b="1" dirty="0">
                <a:latin typeface="+mn-ea"/>
              </a:rPr>
              <a:t>问题：</a:t>
            </a:r>
            <a:r>
              <a:rPr lang="zh-CN" altLang="zh-CN" sz="2400" dirty="0"/>
              <a:t>输入三角形三边，求三角形面积，对用户输入的数据做合法性检查。</a:t>
            </a:r>
            <a:endParaRPr lang="en-US" altLang="zh-CN" sz="2400" dirty="0">
              <a:latin typeface="+mn-ea"/>
            </a:endParaRPr>
          </a:p>
        </p:txBody>
      </p:sp>
      <p:sp>
        <p:nvSpPr>
          <p:cNvPr id="5" name="矩形 4"/>
          <p:cNvSpPr/>
          <p:nvPr/>
        </p:nvSpPr>
        <p:spPr>
          <a:xfrm>
            <a:off x="530360" y="1940689"/>
            <a:ext cx="9796397" cy="467147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ts val="3600"/>
              </a:lnSpc>
            </a:pPr>
            <a:r>
              <a:rPr lang="en-US" altLang="zh-CN" sz="2400" dirty="0">
                <a:solidFill>
                  <a:srgbClr val="FF9900"/>
                </a:solidFill>
                <a:latin typeface="Consolas" panose="020B0609020204030204" pitchFamily="49" charset="0"/>
              </a:rPr>
              <a:t>import</a:t>
            </a:r>
            <a:r>
              <a:rPr lang="en-US" altLang="zh-CN" sz="2400" dirty="0">
                <a:solidFill>
                  <a:schemeClr val="tx1"/>
                </a:solidFill>
                <a:latin typeface="Consolas" panose="020B0609020204030204" pitchFamily="49" charset="0"/>
              </a:rPr>
              <a:t> math</a:t>
            </a:r>
            <a:endParaRPr lang="en-US" altLang="zh-CN" sz="2400" dirty="0">
              <a:solidFill>
                <a:schemeClr val="tx1"/>
              </a:solidFill>
              <a:latin typeface="Consolas" panose="020B0609020204030204" pitchFamily="49" charset="0"/>
            </a:endParaRPr>
          </a:p>
          <a:p>
            <a:pPr>
              <a:lnSpc>
                <a:spcPts val="3600"/>
              </a:lnSpc>
            </a:pPr>
            <a:r>
              <a:rPr lang="en-US" altLang="zh-CN" sz="2400" dirty="0">
                <a:solidFill>
                  <a:schemeClr val="tx1"/>
                </a:solidFill>
                <a:latin typeface="Consolas" panose="020B0609020204030204" pitchFamily="49" charset="0"/>
              </a:rPr>
              <a:t>a = </a:t>
            </a:r>
            <a:r>
              <a:rPr lang="en-US" altLang="zh-CN" sz="2400" dirty="0">
                <a:solidFill>
                  <a:srgbClr val="7030A0"/>
                </a:solidFill>
                <a:latin typeface="Consolas" panose="020B0609020204030204" pitchFamily="49" charset="0"/>
              </a:rPr>
              <a:t>float</a:t>
            </a:r>
            <a:r>
              <a:rPr lang="en-US" altLang="zh-CN" sz="2400" dirty="0">
                <a:solidFill>
                  <a:schemeClr val="tx1"/>
                </a:solidFill>
                <a:latin typeface="Consolas" panose="020B0609020204030204" pitchFamily="49" charset="0"/>
              </a:rPr>
              <a:t>(</a:t>
            </a:r>
            <a:r>
              <a:rPr lang="en-US" altLang="zh-CN" sz="2400" dirty="0">
                <a:solidFill>
                  <a:srgbClr val="7030A0"/>
                </a:solidFill>
                <a:latin typeface="Consolas" panose="020B0609020204030204" pitchFamily="49" charset="0"/>
              </a:rPr>
              <a:t>input</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请输入三角形的边长</a:t>
            </a:r>
            <a:r>
              <a:rPr lang="en-US" altLang="zh-CN" sz="2400" dirty="0">
                <a:solidFill>
                  <a:srgbClr val="00B050"/>
                </a:solidFill>
                <a:latin typeface="Consolas" panose="020B0609020204030204" pitchFamily="49" charset="0"/>
              </a:rPr>
              <a:t>a</a:t>
            </a:r>
            <a:r>
              <a:rPr lang="zh-CN" altLang="en-US" sz="2400" dirty="0">
                <a:solidFill>
                  <a:srgbClr val="00B050"/>
                </a:solidFill>
                <a:latin typeface="Consolas" panose="020B0609020204030204" pitchFamily="49" charset="0"/>
              </a:rPr>
              <a:t>：</a:t>
            </a:r>
            <a:r>
              <a:rPr lang="en-US" altLang="zh-CN" sz="2400" dirty="0">
                <a:solidFill>
                  <a:srgbClr val="00B050"/>
                </a:solidFill>
                <a:latin typeface="Consolas" panose="020B0609020204030204" pitchFamily="49" charset="0"/>
              </a:rPr>
              <a:t>"</a:t>
            </a:r>
            <a:r>
              <a:rPr lang="en-US" altLang="zh-CN" sz="2400" dirty="0">
                <a:solidFill>
                  <a:schemeClr val="tx1"/>
                </a:solidFill>
                <a:latin typeface="Consolas" panose="020B0609020204030204" pitchFamily="49" charset="0"/>
              </a:rPr>
              <a:t>))</a:t>
            </a:r>
            <a:endParaRPr lang="en-US" altLang="zh-CN" sz="2400" dirty="0">
              <a:solidFill>
                <a:schemeClr val="tx1"/>
              </a:solidFill>
              <a:latin typeface="Consolas" panose="020B0609020204030204" pitchFamily="49" charset="0"/>
            </a:endParaRPr>
          </a:p>
          <a:p>
            <a:pPr>
              <a:lnSpc>
                <a:spcPts val="3600"/>
              </a:lnSpc>
            </a:pPr>
            <a:r>
              <a:rPr lang="en-US" altLang="zh-CN" sz="2400" dirty="0">
                <a:solidFill>
                  <a:schemeClr val="tx1"/>
                </a:solidFill>
                <a:latin typeface="Consolas" panose="020B0609020204030204" pitchFamily="49" charset="0"/>
              </a:rPr>
              <a:t>b = </a:t>
            </a:r>
            <a:r>
              <a:rPr lang="en-US" altLang="zh-CN" sz="2400" dirty="0">
                <a:solidFill>
                  <a:srgbClr val="7030A0"/>
                </a:solidFill>
                <a:latin typeface="Consolas" panose="020B0609020204030204" pitchFamily="49" charset="0"/>
              </a:rPr>
              <a:t>float</a:t>
            </a:r>
            <a:r>
              <a:rPr lang="en-US" altLang="zh-CN" sz="2400" dirty="0">
                <a:solidFill>
                  <a:schemeClr val="tx1"/>
                </a:solidFill>
                <a:latin typeface="Consolas" panose="020B0609020204030204" pitchFamily="49" charset="0"/>
              </a:rPr>
              <a:t>(</a:t>
            </a:r>
            <a:r>
              <a:rPr lang="en-US" altLang="zh-CN" sz="2400" dirty="0">
                <a:solidFill>
                  <a:srgbClr val="7030A0"/>
                </a:solidFill>
                <a:latin typeface="Consolas" panose="020B0609020204030204" pitchFamily="49" charset="0"/>
              </a:rPr>
              <a:t>input</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请输入三角形的边长</a:t>
            </a:r>
            <a:r>
              <a:rPr lang="en-US" altLang="zh-CN" sz="2400" dirty="0">
                <a:solidFill>
                  <a:srgbClr val="00B050"/>
                </a:solidFill>
                <a:latin typeface="Consolas" panose="020B0609020204030204" pitchFamily="49" charset="0"/>
              </a:rPr>
              <a:t>b</a:t>
            </a:r>
            <a:r>
              <a:rPr lang="zh-CN" altLang="en-US" sz="2400" dirty="0">
                <a:solidFill>
                  <a:srgbClr val="00B050"/>
                </a:solidFill>
                <a:latin typeface="Consolas" panose="020B0609020204030204" pitchFamily="49" charset="0"/>
              </a:rPr>
              <a:t>：</a:t>
            </a:r>
            <a:r>
              <a:rPr lang="en-US" altLang="zh-CN" sz="2400" dirty="0">
                <a:solidFill>
                  <a:srgbClr val="00B050"/>
                </a:solidFill>
                <a:latin typeface="Consolas" panose="020B0609020204030204" pitchFamily="49" charset="0"/>
              </a:rPr>
              <a:t>"</a:t>
            </a:r>
            <a:r>
              <a:rPr lang="en-US" altLang="zh-CN" sz="2400" dirty="0">
                <a:solidFill>
                  <a:schemeClr val="tx1"/>
                </a:solidFill>
                <a:latin typeface="Consolas" panose="020B0609020204030204" pitchFamily="49" charset="0"/>
              </a:rPr>
              <a:t>))</a:t>
            </a:r>
            <a:endParaRPr lang="en-US" altLang="zh-CN" sz="2400" dirty="0">
              <a:solidFill>
                <a:schemeClr val="tx1"/>
              </a:solidFill>
              <a:latin typeface="Consolas" panose="020B0609020204030204" pitchFamily="49" charset="0"/>
            </a:endParaRPr>
          </a:p>
          <a:p>
            <a:pPr>
              <a:lnSpc>
                <a:spcPts val="3600"/>
              </a:lnSpc>
            </a:pPr>
            <a:r>
              <a:rPr lang="en-US" altLang="zh-CN" sz="2400" dirty="0">
                <a:solidFill>
                  <a:schemeClr val="tx1"/>
                </a:solidFill>
                <a:latin typeface="Consolas" panose="020B0609020204030204" pitchFamily="49" charset="0"/>
              </a:rPr>
              <a:t>c = </a:t>
            </a:r>
            <a:r>
              <a:rPr lang="en-US" altLang="zh-CN" sz="2400" dirty="0">
                <a:solidFill>
                  <a:srgbClr val="7030A0"/>
                </a:solidFill>
                <a:latin typeface="Consolas" panose="020B0609020204030204" pitchFamily="49" charset="0"/>
              </a:rPr>
              <a:t>float</a:t>
            </a:r>
            <a:r>
              <a:rPr lang="en-US" altLang="zh-CN" sz="2400" dirty="0">
                <a:solidFill>
                  <a:schemeClr val="tx1"/>
                </a:solidFill>
                <a:latin typeface="Consolas" panose="020B0609020204030204" pitchFamily="49" charset="0"/>
              </a:rPr>
              <a:t>(</a:t>
            </a:r>
            <a:r>
              <a:rPr lang="en-US" altLang="zh-CN" sz="2400" dirty="0">
                <a:solidFill>
                  <a:srgbClr val="7030A0"/>
                </a:solidFill>
                <a:latin typeface="Consolas" panose="020B0609020204030204" pitchFamily="49" charset="0"/>
              </a:rPr>
              <a:t>input</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请输入三角形的边长</a:t>
            </a:r>
            <a:r>
              <a:rPr lang="en-US" altLang="zh-CN" sz="2400" dirty="0">
                <a:solidFill>
                  <a:srgbClr val="00B050"/>
                </a:solidFill>
                <a:latin typeface="Consolas" panose="020B0609020204030204" pitchFamily="49" charset="0"/>
              </a:rPr>
              <a:t>c</a:t>
            </a:r>
            <a:r>
              <a:rPr lang="zh-CN" altLang="en-US" sz="2400" dirty="0">
                <a:solidFill>
                  <a:srgbClr val="00B050"/>
                </a:solidFill>
                <a:latin typeface="Consolas" panose="020B0609020204030204" pitchFamily="49" charset="0"/>
              </a:rPr>
              <a:t>：</a:t>
            </a:r>
            <a:r>
              <a:rPr lang="en-US" altLang="zh-CN" sz="2400" dirty="0">
                <a:solidFill>
                  <a:srgbClr val="00B050"/>
                </a:solidFill>
                <a:latin typeface="Consolas" panose="020B0609020204030204" pitchFamily="49" charset="0"/>
              </a:rPr>
              <a:t>"</a:t>
            </a:r>
            <a:r>
              <a:rPr lang="en-US" altLang="zh-CN" sz="2400" dirty="0">
                <a:solidFill>
                  <a:schemeClr val="tx1"/>
                </a:solidFill>
                <a:latin typeface="Consolas" panose="020B0609020204030204" pitchFamily="49" charset="0"/>
              </a:rPr>
              <a:t>))</a:t>
            </a:r>
            <a:endParaRPr lang="en-US" altLang="zh-CN" sz="2400" dirty="0">
              <a:solidFill>
                <a:schemeClr val="tx1"/>
              </a:solidFill>
              <a:latin typeface="Consolas" panose="020B0609020204030204" pitchFamily="49" charset="0"/>
            </a:endParaRPr>
          </a:p>
          <a:p>
            <a:pPr>
              <a:lnSpc>
                <a:spcPts val="3600"/>
              </a:lnSpc>
            </a:pPr>
            <a:r>
              <a:rPr lang="en-US" altLang="zh-CN" sz="2400" dirty="0">
                <a:solidFill>
                  <a:srgbClr val="FF9900"/>
                </a:solidFill>
                <a:latin typeface="Consolas" panose="020B0609020204030204" pitchFamily="49" charset="0"/>
              </a:rPr>
              <a:t>if</a:t>
            </a:r>
            <a:r>
              <a:rPr lang="en-US" altLang="zh-CN" sz="2400" dirty="0">
                <a:solidFill>
                  <a:schemeClr val="tx1"/>
                </a:solidFill>
                <a:latin typeface="Consolas" panose="020B0609020204030204" pitchFamily="49" charset="0"/>
              </a:rPr>
              <a:t> (</a:t>
            </a:r>
            <a:r>
              <a:rPr lang="en-US" altLang="zh-CN" sz="2400" dirty="0" err="1">
                <a:solidFill>
                  <a:schemeClr val="tx1"/>
                </a:solidFill>
                <a:latin typeface="Consolas" panose="020B0609020204030204" pitchFamily="49" charset="0"/>
              </a:rPr>
              <a:t>a+b</a:t>
            </a:r>
            <a:r>
              <a:rPr lang="en-US" altLang="zh-CN" sz="2400" dirty="0">
                <a:solidFill>
                  <a:schemeClr val="tx1"/>
                </a:solidFill>
                <a:latin typeface="Consolas" panose="020B0609020204030204" pitchFamily="49" charset="0"/>
              </a:rPr>
              <a:t>&gt;c </a:t>
            </a:r>
            <a:r>
              <a:rPr lang="en-US" altLang="zh-CN" sz="2400" dirty="0">
                <a:solidFill>
                  <a:srgbClr val="FF9900"/>
                </a:solidFill>
                <a:latin typeface="Consolas" panose="020B0609020204030204" pitchFamily="49" charset="0"/>
              </a:rPr>
              <a:t>and</a:t>
            </a:r>
            <a:r>
              <a:rPr lang="en-US" altLang="zh-CN" sz="2400" dirty="0">
                <a:solidFill>
                  <a:schemeClr val="tx1"/>
                </a:solidFill>
                <a:latin typeface="Consolas" panose="020B0609020204030204" pitchFamily="49" charset="0"/>
              </a:rPr>
              <a:t> </a:t>
            </a:r>
            <a:r>
              <a:rPr lang="en-US" altLang="zh-CN" sz="2400" dirty="0" err="1">
                <a:solidFill>
                  <a:schemeClr val="tx1"/>
                </a:solidFill>
                <a:latin typeface="Consolas" panose="020B0609020204030204" pitchFamily="49" charset="0"/>
              </a:rPr>
              <a:t>a+c</a:t>
            </a:r>
            <a:r>
              <a:rPr lang="en-US" altLang="zh-CN" sz="2400" dirty="0">
                <a:solidFill>
                  <a:schemeClr val="tx1"/>
                </a:solidFill>
                <a:latin typeface="Consolas" panose="020B0609020204030204" pitchFamily="49" charset="0"/>
              </a:rPr>
              <a:t>&gt;b </a:t>
            </a:r>
            <a:r>
              <a:rPr lang="en-US" altLang="zh-CN" sz="2400" dirty="0">
                <a:solidFill>
                  <a:srgbClr val="FF9900"/>
                </a:solidFill>
                <a:latin typeface="Consolas" panose="020B0609020204030204" pitchFamily="49" charset="0"/>
              </a:rPr>
              <a:t>and</a:t>
            </a:r>
            <a:r>
              <a:rPr lang="en-US" altLang="zh-CN" sz="2400" dirty="0">
                <a:solidFill>
                  <a:schemeClr val="tx1"/>
                </a:solidFill>
                <a:latin typeface="Consolas" panose="020B0609020204030204" pitchFamily="49" charset="0"/>
              </a:rPr>
              <a:t> </a:t>
            </a:r>
            <a:r>
              <a:rPr lang="en-US" altLang="zh-CN" sz="2400" dirty="0" err="1">
                <a:solidFill>
                  <a:schemeClr val="tx1"/>
                </a:solidFill>
                <a:latin typeface="Consolas" panose="020B0609020204030204" pitchFamily="49" charset="0"/>
              </a:rPr>
              <a:t>b+c</a:t>
            </a:r>
            <a:r>
              <a:rPr lang="en-US" altLang="zh-CN" sz="2400" dirty="0">
                <a:solidFill>
                  <a:schemeClr val="tx1"/>
                </a:solidFill>
                <a:latin typeface="Consolas" panose="020B0609020204030204" pitchFamily="49" charset="0"/>
              </a:rPr>
              <a:t>&gt;a </a:t>
            </a:r>
            <a:r>
              <a:rPr lang="en-US" altLang="zh-CN" sz="2400" dirty="0">
                <a:solidFill>
                  <a:srgbClr val="FF9900"/>
                </a:solidFill>
                <a:latin typeface="Consolas" panose="020B0609020204030204" pitchFamily="49" charset="0"/>
              </a:rPr>
              <a:t>and</a:t>
            </a:r>
            <a:r>
              <a:rPr lang="en-US" altLang="zh-CN" sz="2400" dirty="0">
                <a:solidFill>
                  <a:schemeClr val="tx1"/>
                </a:solidFill>
                <a:latin typeface="Consolas" panose="020B0609020204030204" pitchFamily="49" charset="0"/>
              </a:rPr>
              <a:t> a&gt;0 </a:t>
            </a:r>
            <a:r>
              <a:rPr lang="en-US" altLang="zh-CN" sz="2400" dirty="0">
                <a:solidFill>
                  <a:srgbClr val="FF9900"/>
                </a:solidFill>
                <a:latin typeface="Consolas" panose="020B0609020204030204" pitchFamily="49" charset="0"/>
              </a:rPr>
              <a:t>and</a:t>
            </a:r>
            <a:r>
              <a:rPr lang="en-US" altLang="zh-CN" sz="2400" dirty="0">
                <a:solidFill>
                  <a:schemeClr val="tx1"/>
                </a:solidFill>
                <a:latin typeface="Consolas" panose="020B0609020204030204" pitchFamily="49" charset="0"/>
              </a:rPr>
              <a:t> b&gt;0 </a:t>
            </a:r>
            <a:r>
              <a:rPr lang="en-US" altLang="zh-CN" sz="2400" dirty="0">
                <a:solidFill>
                  <a:srgbClr val="FF9900"/>
                </a:solidFill>
                <a:latin typeface="Consolas" panose="020B0609020204030204" pitchFamily="49" charset="0"/>
              </a:rPr>
              <a:t>and</a:t>
            </a:r>
            <a:r>
              <a:rPr lang="en-US" altLang="zh-CN" sz="2400" dirty="0">
                <a:solidFill>
                  <a:schemeClr val="tx1"/>
                </a:solidFill>
                <a:latin typeface="Consolas" panose="020B0609020204030204" pitchFamily="49" charset="0"/>
              </a:rPr>
              <a:t> c&gt;0):</a:t>
            </a:r>
            <a:endParaRPr lang="en-US" altLang="zh-CN" sz="2400" dirty="0">
              <a:solidFill>
                <a:schemeClr val="tx1"/>
              </a:solidFill>
              <a:latin typeface="Consolas" panose="020B0609020204030204" pitchFamily="49" charset="0"/>
            </a:endParaRPr>
          </a:p>
          <a:p>
            <a:pPr>
              <a:lnSpc>
                <a:spcPts val="3600"/>
              </a:lnSpc>
            </a:pPr>
            <a:r>
              <a:rPr lang="en-US" altLang="zh-CN" sz="2400" dirty="0">
                <a:solidFill>
                  <a:schemeClr val="tx1"/>
                </a:solidFill>
                <a:latin typeface="Consolas" panose="020B0609020204030204" pitchFamily="49" charset="0"/>
              </a:rPr>
              <a:t>    h = (</a:t>
            </a:r>
            <a:r>
              <a:rPr lang="en-US" altLang="zh-CN" sz="2400" dirty="0" err="1">
                <a:solidFill>
                  <a:schemeClr val="tx1"/>
                </a:solidFill>
                <a:latin typeface="Consolas" panose="020B0609020204030204" pitchFamily="49" charset="0"/>
              </a:rPr>
              <a:t>a+b+c</a:t>
            </a:r>
            <a:r>
              <a:rPr lang="en-US" altLang="zh-CN" sz="2400" dirty="0">
                <a:solidFill>
                  <a:schemeClr val="tx1"/>
                </a:solidFill>
                <a:latin typeface="Consolas" panose="020B0609020204030204" pitchFamily="49" charset="0"/>
              </a:rPr>
              <a:t>)/2</a:t>
            </a:r>
            <a:endParaRPr lang="en-US" altLang="zh-CN" sz="2400" dirty="0">
              <a:solidFill>
                <a:schemeClr val="tx1"/>
              </a:solidFill>
              <a:latin typeface="Consolas" panose="020B0609020204030204" pitchFamily="49" charset="0"/>
            </a:endParaRPr>
          </a:p>
          <a:p>
            <a:pPr>
              <a:lnSpc>
                <a:spcPts val="3600"/>
              </a:lnSpc>
            </a:pPr>
            <a:r>
              <a:rPr lang="en-US" altLang="zh-CN" sz="2400" dirty="0">
                <a:solidFill>
                  <a:schemeClr val="tx1"/>
                </a:solidFill>
                <a:latin typeface="Consolas" panose="020B0609020204030204" pitchFamily="49" charset="0"/>
              </a:rPr>
              <a:t>    area = </a:t>
            </a:r>
            <a:r>
              <a:rPr lang="en-US" altLang="zh-CN" sz="2400" dirty="0" err="1">
                <a:solidFill>
                  <a:schemeClr val="tx1"/>
                </a:solidFill>
                <a:latin typeface="Consolas" panose="020B0609020204030204" pitchFamily="49" charset="0"/>
              </a:rPr>
              <a:t>math.sqrt</a:t>
            </a:r>
            <a:r>
              <a:rPr lang="en-US" altLang="zh-CN" sz="2400" dirty="0">
                <a:solidFill>
                  <a:schemeClr val="tx1"/>
                </a:solidFill>
                <a:latin typeface="Consolas" panose="020B0609020204030204" pitchFamily="49" charset="0"/>
              </a:rPr>
              <a:t>(h*(h-a)*(h-b)*(h-c))</a:t>
            </a:r>
            <a:endParaRPr lang="en-US" altLang="zh-CN" sz="2400" dirty="0">
              <a:solidFill>
                <a:schemeClr val="tx1"/>
              </a:solidFill>
              <a:latin typeface="Consolas" panose="020B0609020204030204" pitchFamily="49" charset="0"/>
            </a:endParaRPr>
          </a:p>
          <a:p>
            <a:pPr>
              <a:lnSpc>
                <a:spcPts val="3600"/>
              </a:lnSpc>
            </a:pPr>
            <a:r>
              <a:rPr lang="en-US" altLang="zh-CN" sz="2400" dirty="0">
                <a:solidFill>
                  <a:schemeClr val="tx1"/>
                </a:solidFill>
                <a:latin typeface="Consolas" panose="020B0609020204030204" pitchFamily="49" charset="0"/>
              </a:rPr>
              <a:t>    </a:t>
            </a:r>
            <a:r>
              <a:rPr lang="en-US" altLang="zh-CN" sz="2400" dirty="0">
                <a:solidFill>
                  <a:srgbClr val="7030A0"/>
                </a:solidFill>
                <a:latin typeface="Consolas" panose="020B0609020204030204" pitchFamily="49" charset="0"/>
              </a:rPr>
              <a:t>print</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三角形的面积为：</a:t>
            </a:r>
            <a:r>
              <a:rPr lang="en-US" altLang="zh-CN" sz="2400" dirty="0">
                <a:solidFill>
                  <a:srgbClr val="00B050"/>
                </a:solidFill>
                <a:latin typeface="Consolas" panose="020B0609020204030204" pitchFamily="49" charset="0"/>
              </a:rPr>
              <a:t>{:.</a:t>
            </a:r>
            <a:r>
              <a:rPr lang="en-US" altLang="zh-CN" sz="2400" dirty="0" err="1">
                <a:solidFill>
                  <a:srgbClr val="00B050"/>
                </a:solidFill>
                <a:latin typeface="Consolas" panose="020B0609020204030204" pitchFamily="49" charset="0"/>
              </a:rPr>
              <a:t>2f</a:t>
            </a:r>
            <a:r>
              <a:rPr lang="en-US" altLang="zh-CN" sz="2400" dirty="0">
                <a:solidFill>
                  <a:srgbClr val="00B050"/>
                </a:solidFill>
                <a:latin typeface="Consolas" panose="020B0609020204030204" pitchFamily="49" charset="0"/>
              </a:rPr>
              <a:t>}"</a:t>
            </a:r>
            <a:r>
              <a:rPr lang="en-US" altLang="zh-CN" sz="2400" dirty="0">
                <a:solidFill>
                  <a:schemeClr val="tx1"/>
                </a:solidFill>
                <a:latin typeface="Consolas" panose="020B0609020204030204" pitchFamily="49" charset="0"/>
              </a:rPr>
              <a:t>.format(area))</a:t>
            </a:r>
            <a:endParaRPr lang="en-US" altLang="zh-CN" sz="2400" dirty="0">
              <a:solidFill>
                <a:schemeClr val="tx1"/>
              </a:solidFill>
              <a:latin typeface="Consolas" panose="020B0609020204030204" pitchFamily="49" charset="0"/>
            </a:endParaRPr>
          </a:p>
          <a:p>
            <a:pPr>
              <a:lnSpc>
                <a:spcPts val="3600"/>
              </a:lnSpc>
            </a:pPr>
            <a:r>
              <a:rPr lang="en-US" altLang="zh-CN" sz="2400" dirty="0">
                <a:solidFill>
                  <a:srgbClr val="FF9900"/>
                </a:solidFill>
                <a:latin typeface="Consolas" panose="020B0609020204030204" pitchFamily="49" charset="0"/>
              </a:rPr>
              <a:t>else</a:t>
            </a:r>
            <a:r>
              <a:rPr lang="en-US" altLang="zh-CN" sz="2400" dirty="0">
                <a:solidFill>
                  <a:schemeClr val="tx1"/>
                </a:solidFill>
                <a:latin typeface="Consolas" panose="020B0609020204030204" pitchFamily="49" charset="0"/>
              </a:rPr>
              <a:t>:</a:t>
            </a:r>
            <a:endParaRPr lang="en-US" altLang="zh-CN" sz="2400" dirty="0">
              <a:solidFill>
                <a:schemeClr val="tx1"/>
              </a:solidFill>
              <a:latin typeface="Consolas" panose="020B0609020204030204" pitchFamily="49" charset="0"/>
            </a:endParaRPr>
          </a:p>
          <a:p>
            <a:pPr>
              <a:lnSpc>
                <a:spcPts val="3600"/>
              </a:lnSpc>
            </a:pPr>
            <a:r>
              <a:rPr lang="en-US" altLang="zh-CN" sz="2400" dirty="0">
                <a:solidFill>
                  <a:schemeClr val="tx1"/>
                </a:solidFill>
                <a:latin typeface="Consolas" panose="020B0609020204030204" pitchFamily="49" charset="0"/>
              </a:rPr>
              <a:t>    </a:t>
            </a:r>
            <a:r>
              <a:rPr lang="en-US" altLang="zh-CN" sz="2400" dirty="0">
                <a:solidFill>
                  <a:srgbClr val="7030A0"/>
                </a:solidFill>
                <a:latin typeface="Consolas" panose="020B0609020204030204" pitchFamily="49" charset="0"/>
              </a:rPr>
              <a:t>print</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用户输入数据有误！</a:t>
            </a:r>
            <a:r>
              <a:rPr lang="en-US" altLang="zh-CN" sz="2400" dirty="0">
                <a:solidFill>
                  <a:srgbClr val="00B050"/>
                </a:solidFill>
                <a:latin typeface="Consolas" panose="020B0609020204030204" pitchFamily="49" charset="0"/>
              </a:rPr>
              <a:t>"</a:t>
            </a:r>
            <a:r>
              <a:rPr lang="en-US" altLang="zh-CN" sz="2400" dirty="0">
                <a:solidFill>
                  <a:schemeClr val="tx1"/>
                </a:solidFill>
                <a:latin typeface="Consolas" panose="020B0609020204030204" pitchFamily="49" charset="0"/>
              </a:rPr>
              <a:t>)</a:t>
            </a:r>
            <a:endParaRPr lang="zh-CN" altLang="zh-CN" sz="2400" dirty="0">
              <a:solidFill>
                <a:schemeClr val="tx1"/>
              </a:solidFill>
              <a:latin typeface="Consolas" panose="020B0609020204030204" pitchFamily="49" charset="0"/>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程序流程控制</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908935" y="1619278"/>
            <a:ext cx="6054746" cy="1149470"/>
            <a:chOff x="1908935" y="1619278"/>
            <a:chExt cx="6054746" cy="1149470"/>
          </a:xfrm>
        </p:grpSpPr>
        <p:sp>
          <p:nvSpPr>
            <p:cNvPr id="9" name="椭圆 8"/>
            <p:cNvSpPr/>
            <p:nvPr/>
          </p:nvSpPr>
          <p:spPr>
            <a:xfrm>
              <a:off x="1908935" y="1619278"/>
              <a:ext cx="1149560" cy="1149470"/>
            </a:xfrm>
            <a:prstGeom prst="ellipse">
              <a:avLst/>
            </a:prstGeom>
            <a:solidFill>
              <a:srgbClr val="1E678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00" tIns="45699" rIns="91400" bIns="45699" rtlCol="0" anchor="ctr"/>
            <a:lstStyle/>
            <a:p>
              <a:pPr algn="ctr"/>
              <a:r>
                <a:rPr lang="en-US" altLang="zh-CN" sz="3600"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pitchFamily="34" charset="-122"/>
                </a:rPr>
                <a:t>1</a:t>
              </a:r>
              <a:endParaRPr lang="zh-CN" altLang="en-US" sz="3600"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pitchFamily="34" charset="-122"/>
              </a:endParaRPr>
            </a:p>
          </p:txBody>
        </p:sp>
        <p:cxnSp>
          <p:nvCxnSpPr>
            <p:cNvPr id="10" name="直接连接符 9"/>
            <p:cNvCxnSpPr/>
            <p:nvPr/>
          </p:nvCxnSpPr>
          <p:spPr>
            <a:xfrm>
              <a:off x="3221461" y="2194013"/>
              <a:ext cx="1006860"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文本框 2"/>
            <p:cNvSpPr txBox="1"/>
            <p:nvPr/>
          </p:nvSpPr>
          <p:spPr>
            <a:xfrm>
              <a:off x="4562061" y="1804019"/>
              <a:ext cx="3401620"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zh-CN" altLang="en-US" sz="3600" spc="600" dirty="0"/>
                <a:t>顺序结构</a:t>
              </a:r>
              <a:endParaRPr lang="zh-CN" altLang="en-US" sz="3600" spc="600" dirty="0"/>
            </a:p>
          </p:txBody>
        </p:sp>
      </p:grpSp>
      <p:grpSp>
        <p:nvGrpSpPr>
          <p:cNvPr id="7" name="组合 6"/>
          <p:cNvGrpSpPr/>
          <p:nvPr/>
        </p:nvGrpSpPr>
        <p:grpSpPr>
          <a:xfrm>
            <a:off x="1921631" y="2972130"/>
            <a:ext cx="6042050" cy="1149470"/>
            <a:chOff x="1921631" y="2972130"/>
            <a:chExt cx="6042050" cy="1149470"/>
          </a:xfrm>
        </p:grpSpPr>
        <p:sp>
          <p:nvSpPr>
            <p:cNvPr id="12" name="椭圆 11"/>
            <p:cNvSpPr/>
            <p:nvPr/>
          </p:nvSpPr>
          <p:spPr>
            <a:xfrm>
              <a:off x="1921631" y="2972130"/>
              <a:ext cx="1149560" cy="1149470"/>
            </a:xfrm>
            <a:prstGeom prst="ellipse">
              <a:avLst/>
            </a:prstGeom>
            <a:solidFill>
              <a:srgbClr val="B3DF6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00" tIns="45699" rIns="91400" bIns="45699" rtlCol="0" anchor="ctr"/>
            <a:lstStyle/>
            <a:p>
              <a:pPr algn="ctr"/>
              <a:r>
                <a:rPr lang="en-US" altLang="zh-CN" sz="3600"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pitchFamily="34" charset="-122"/>
                </a:rPr>
                <a:t>2</a:t>
              </a:r>
              <a:endParaRPr lang="zh-CN" altLang="en-US" sz="3600"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pitchFamily="34" charset="-122"/>
              </a:endParaRPr>
            </a:p>
          </p:txBody>
        </p:sp>
        <p:cxnSp>
          <p:nvCxnSpPr>
            <p:cNvPr id="13" name="直接连接符 12"/>
            <p:cNvCxnSpPr/>
            <p:nvPr/>
          </p:nvCxnSpPr>
          <p:spPr>
            <a:xfrm>
              <a:off x="3221461" y="3546865"/>
              <a:ext cx="1006860"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1" name="文本框 20"/>
            <p:cNvSpPr txBox="1"/>
            <p:nvPr/>
          </p:nvSpPr>
          <p:spPr>
            <a:xfrm>
              <a:off x="4562061" y="3223699"/>
              <a:ext cx="3401620"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zh-CN" altLang="en-US" sz="3600" spc="600" dirty="0"/>
                <a:t>分支结构</a:t>
              </a:r>
              <a:endParaRPr lang="zh-CN" altLang="en-US" sz="3600" spc="600" dirty="0"/>
            </a:p>
          </p:txBody>
        </p:sp>
      </p:grpSp>
      <p:grpSp>
        <p:nvGrpSpPr>
          <p:cNvPr id="8" name="组合 7"/>
          <p:cNvGrpSpPr/>
          <p:nvPr/>
        </p:nvGrpSpPr>
        <p:grpSpPr>
          <a:xfrm>
            <a:off x="1921631" y="4324982"/>
            <a:ext cx="6042050" cy="1149470"/>
            <a:chOff x="1921631" y="4324982"/>
            <a:chExt cx="6042050" cy="1149470"/>
          </a:xfrm>
        </p:grpSpPr>
        <p:sp>
          <p:nvSpPr>
            <p:cNvPr id="14" name="椭圆 13"/>
            <p:cNvSpPr/>
            <p:nvPr/>
          </p:nvSpPr>
          <p:spPr>
            <a:xfrm>
              <a:off x="1921631" y="4324982"/>
              <a:ext cx="1149560" cy="1149470"/>
            </a:xfrm>
            <a:prstGeom prst="ellipse">
              <a:avLst/>
            </a:prstGeom>
            <a:solidFill>
              <a:srgbClr val="1E678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00" tIns="45699" rIns="91400" bIns="45699" rtlCol="0" anchor="ctr"/>
            <a:lstStyle/>
            <a:p>
              <a:pPr algn="ctr"/>
              <a:r>
                <a:rPr lang="en-US" altLang="zh-CN" sz="3600"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pitchFamily="34" charset="-122"/>
                </a:rPr>
                <a:t>3</a:t>
              </a:r>
              <a:endParaRPr lang="zh-CN" altLang="en-US" sz="3600"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pitchFamily="34" charset="-122"/>
              </a:endParaRPr>
            </a:p>
          </p:txBody>
        </p:sp>
        <p:cxnSp>
          <p:nvCxnSpPr>
            <p:cNvPr id="15" name="直接连接符 14"/>
            <p:cNvCxnSpPr/>
            <p:nvPr/>
          </p:nvCxnSpPr>
          <p:spPr>
            <a:xfrm>
              <a:off x="3221461" y="4926095"/>
              <a:ext cx="1006860"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2" name="文本框 21"/>
            <p:cNvSpPr txBox="1"/>
            <p:nvPr/>
          </p:nvSpPr>
          <p:spPr>
            <a:xfrm>
              <a:off x="4562061" y="4662564"/>
              <a:ext cx="3401620"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zh-CN" altLang="en-US" sz="3600" spc="600" dirty="0"/>
                <a:t>循环结构</a:t>
              </a:r>
              <a:endParaRPr lang="zh-CN" altLang="en-US" sz="3600" spc="600" dirty="0"/>
            </a:p>
          </p:txBody>
        </p:sp>
      </p:gr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选择结构</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7215" y="747721"/>
            <a:ext cx="11237570" cy="1082476"/>
          </a:xfrm>
          <a:prstGeom prst="rect">
            <a:avLst/>
          </a:prstGeom>
        </p:spPr>
        <p:txBody>
          <a:bodyPr wrap="square">
            <a:spAutoFit/>
          </a:bodyPr>
          <a:lstStyle/>
          <a:p>
            <a:pPr>
              <a:lnSpc>
                <a:spcPts val="3400"/>
              </a:lnSpc>
              <a:spcAft>
                <a:spcPts val="1200"/>
              </a:spcAft>
            </a:pPr>
            <a:r>
              <a:rPr lang="zh-CN" altLang="en-US" sz="2400" b="1" dirty="0">
                <a:latin typeface="+mn-ea"/>
              </a:rPr>
              <a:t>双分支结构：</a:t>
            </a:r>
            <a:r>
              <a:rPr lang="en-US" altLang="zh-CN" sz="2400" b="1" dirty="0">
                <a:latin typeface="+mn-ea"/>
              </a:rPr>
              <a:t>if……else </a:t>
            </a:r>
            <a:r>
              <a:rPr lang="zh-CN" altLang="en-US" sz="2400" b="1" dirty="0">
                <a:latin typeface="+mn-ea"/>
              </a:rPr>
              <a:t>语句</a:t>
            </a:r>
            <a:endParaRPr lang="en-US" altLang="zh-CN" sz="2400" b="1" dirty="0">
              <a:latin typeface="+mn-ea"/>
            </a:endParaRPr>
          </a:p>
          <a:p>
            <a:pPr>
              <a:lnSpc>
                <a:spcPts val="3400"/>
              </a:lnSpc>
              <a:spcAft>
                <a:spcPts val="1200"/>
              </a:spcAft>
            </a:pPr>
            <a:r>
              <a:rPr lang="zh-CN" altLang="en-US" sz="2400" b="1" dirty="0">
                <a:latin typeface="+mn-ea"/>
              </a:rPr>
              <a:t>问题：</a:t>
            </a:r>
            <a:r>
              <a:rPr lang="zh-CN" altLang="zh-CN" sz="2400" dirty="0"/>
              <a:t>输入三角形三边，求三角形面积，对用户输入的数据做合法性检查。</a:t>
            </a:r>
            <a:endParaRPr lang="en-US" altLang="zh-CN" sz="2400" dirty="0">
              <a:latin typeface="+mn-ea"/>
            </a:endParaRPr>
          </a:p>
        </p:txBody>
      </p:sp>
      <p:sp>
        <p:nvSpPr>
          <p:cNvPr id="5" name="矩形 4"/>
          <p:cNvSpPr/>
          <p:nvPr/>
        </p:nvSpPr>
        <p:spPr>
          <a:xfrm>
            <a:off x="530360" y="1940689"/>
            <a:ext cx="9796397" cy="467147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ts val="3600"/>
              </a:lnSpc>
            </a:pPr>
            <a:r>
              <a:rPr lang="en-US" altLang="zh-CN" sz="2400" dirty="0">
                <a:solidFill>
                  <a:srgbClr val="FF9900"/>
                </a:solidFill>
                <a:latin typeface="Consolas" panose="020B0609020204030204" pitchFamily="49" charset="0"/>
              </a:rPr>
              <a:t>import</a:t>
            </a:r>
            <a:r>
              <a:rPr lang="en-US" altLang="zh-CN" sz="2400" dirty="0">
                <a:solidFill>
                  <a:schemeClr val="tx1"/>
                </a:solidFill>
                <a:latin typeface="Consolas" panose="020B0609020204030204" pitchFamily="49" charset="0"/>
              </a:rPr>
              <a:t> math</a:t>
            </a:r>
            <a:endParaRPr lang="en-US" altLang="zh-CN" sz="2400" dirty="0">
              <a:solidFill>
                <a:schemeClr val="tx1"/>
              </a:solidFill>
              <a:latin typeface="Consolas" panose="020B0609020204030204" pitchFamily="49" charset="0"/>
            </a:endParaRPr>
          </a:p>
          <a:p>
            <a:pPr>
              <a:lnSpc>
                <a:spcPts val="3600"/>
              </a:lnSpc>
            </a:pPr>
            <a:r>
              <a:rPr lang="en-US" altLang="zh-CN" sz="2400" dirty="0">
                <a:solidFill>
                  <a:schemeClr val="tx1"/>
                </a:solidFill>
                <a:latin typeface="Consolas" panose="020B0609020204030204" pitchFamily="49" charset="0"/>
              </a:rPr>
              <a:t>a = </a:t>
            </a:r>
            <a:r>
              <a:rPr lang="en-US" altLang="zh-CN" sz="2400" dirty="0">
                <a:solidFill>
                  <a:srgbClr val="7030A0"/>
                </a:solidFill>
                <a:latin typeface="Consolas" panose="020B0609020204030204" pitchFamily="49" charset="0"/>
              </a:rPr>
              <a:t>float</a:t>
            </a:r>
            <a:r>
              <a:rPr lang="en-US" altLang="zh-CN" sz="2400" dirty="0">
                <a:solidFill>
                  <a:schemeClr val="tx1"/>
                </a:solidFill>
                <a:latin typeface="Consolas" panose="020B0609020204030204" pitchFamily="49" charset="0"/>
              </a:rPr>
              <a:t>(</a:t>
            </a:r>
            <a:r>
              <a:rPr lang="en-US" altLang="zh-CN" sz="2400" dirty="0">
                <a:solidFill>
                  <a:srgbClr val="7030A0"/>
                </a:solidFill>
                <a:latin typeface="Consolas" panose="020B0609020204030204" pitchFamily="49" charset="0"/>
              </a:rPr>
              <a:t>input</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请输入三角形的边长</a:t>
            </a:r>
            <a:r>
              <a:rPr lang="en-US" altLang="zh-CN" sz="2400" dirty="0">
                <a:solidFill>
                  <a:srgbClr val="00B050"/>
                </a:solidFill>
                <a:latin typeface="Consolas" panose="020B0609020204030204" pitchFamily="49" charset="0"/>
              </a:rPr>
              <a:t>a</a:t>
            </a:r>
            <a:r>
              <a:rPr lang="zh-CN" altLang="en-US" sz="2400" dirty="0">
                <a:solidFill>
                  <a:srgbClr val="00B050"/>
                </a:solidFill>
                <a:latin typeface="Consolas" panose="020B0609020204030204" pitchFamily="49" charset="0"/>
              </a:rPr>
              <a:t>：</a:t>
            </a:r>
            <a:r>
              <a:rPr lang="en-US" altLang="zh-CN" sz="2400" dirty="0">
                <a:solidFill>
                  <a:srgbClr val="00B050"/>
                </a:solidFill>
                <a:latin typeface="Consolas" panose="020B0609020204030204" pitchFamily="49" charset="0"/>
              </a:rPr>
              <a:t>"</a:t>
            </a:r>
            <a:r>
              <a:rPr lang="en-US" altLang="zh-CN" sz="2400" dirty="0">
                <a:solidFill>
                  <a:schemeClr val="tx1"/>
                </a:solidFill>
                <a:latin typeface="Consolas" panose="020B0609020204030204" pitchFamily="49" charset="0"/>
              </a:rPr>
              <a:t>))</a:t>
            </a:r>
            <a:endParaRPr lang="en-US" altLang="zh-CN" sz="2400" dirty="0">
              <a:solidFill>
                <a:schemeClr val="tx1"/>
              </a:solidFill>
              <a:latin typeface="Consolas" panose="020B0609020204030204" pitchFamily="49" charset="0"/>
            </a:endParaRPr>
          </a:p>
          <a:p>
            <a:pPr>
              <a:lnSpc>
                <a:spcPts val="3600"/>
              </a:lnSpc>
            </a:pPr>
            <a:r>
              <a:rPr lang="en-US" altLang="zh-CN" sz="2400" dirty="0">
                <a:solidFill>
                  <a:schemeClr val="tx1"/>
                </a:solidFill>
                <a:latin typeface="Consolas" panose="020B0609020204030204" pitchFamily="49" charset="0"/>
              </a:rPr>
              <a:t>b = </a:t>
            </a:r>
            <a:r>
              <a:rPr lang="en-US" altLang="zh-CN" sz="2400" dirty="0">
                <a:solidFill>
                  <a:srgbClr val="7030A0"/>
                </a:solidFill>
                <a:latin typeface="Consolas" panose="020B0609020204030204" pitchFamily="49" charset="0"/>
              </a:rPr>
              <a:t>float</a:t>
            </a:r>
            <a:r>
              <a:rPr lang="en-US" altLang="zh-CN" sz="2400" dirty="0">
                <a:solidFill>
                  <a:schemeClr val="tx1"/>
                </a:solidFill>
                <a:latin typeface="Consolas" panose="020B0609020204030204" pitchFamily="49" charset="0"/>
              </a:rPr>
              <a:t>(</a:t>
            </a:r>
            <a:r>
              <a:rPr lang="en-US" altLang="zh-CN" sz="2400" dirty="0">
                <a:solidFill>
                  <a:srgbClr val="7030A0"/>
                </a:solidFill>
                <a:latin typeface="Consolas" panose="020B0609020204030204" pitchFamily="49" charset="0"/>
              </a:rPr>
              <a:t>input</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请输入三角形的边长</a:t>
            </a:r>
            <a:r>
              <a:rPr lang="en-US" altLang="zh-CN" sz="2400" dirty="0">
                <a:solidFill>
                  <a:srgbClr val="00B050"/>
                </a:solidFill>
                <a:latin typeface="Consolas" panose="020B0609020204030204" pitchFamily="49" charset="0"/>
              </a:rPr>
              <a:t>b</a:t>
            </a:r>
            <a:r>
              <a:rPr lang="zh-CN" altLang="en-US" sz="2400" dirty="0">
                <a:solidFill>
                  <a:srgbClr val="00B050"/>
                </a:solidFill>
                <a:latin typeface="Consolas" panose="020B0609020204030204" pitchFamily="49" charset="0"/>
              </a:rPr>
              <a:t>：</a:t>
            </a:r>
            <a:r>
              <a:rPr lang="en-US" altLang="zh-CN" sz="2400" dirty="0">
                <a:solidFill>
                  <a:srgbClr val="00B050"/>
                </a:solidFill>
                <a:latin typeface="Consolas" panose="020B0609020204030204" pitchFamily="49" charset="0"/>
              </a:rPr>
              <a:t>"</a:t>
            </a:r>
            <a:r>
              <a:rPr lang="en-US" altLang="zh-CN" sz="2400" dirty="0">
                <a:solidFill>
                  <a:schemeClr val="tx1"/>
                </a:solidFill>
                <a:latin typeface="Consolas" panose="020B0609020204030204" pitchFamily="49" charset="0"/>
              </a:rPr>
              <a:t>))</a:t>
            </a:r>
            <a:endParaRPr lang="en-US" altLang="zh-CN" sz="2400" dirty="0">
              <a:solidFill>
                <a:schemeClr val="tx1"/>
              </a:solidFill>
              <a:latin typeface="Consolas" panose="020B0609020204030204" pitchFamily="49" charset="0"/>
            </a:endParaRPr>
          </a:p>
          <a:p>
            <a:pPr>
              <a:lnSpc>
                <a:spcPts val="3600"/>
              </a:lnSpc>
            </a:pPr>
            <a:r>
              <a:rPr lang="en-US" altLang="zh-CN" sz="2400" dirty="0">
                <a:solidFill>
                  <a:schemeClr val="tx1"/>
                </a:solidFill>
                <a:latin typeface="Consolas" panose="020B0609020204030204" pitchFamily="49" charset="0"/>
              </a:rPr>
              <a:t>c = </a:t>
            </a:r>
            <a:r>
              <a:rPr lang="en-US" altLang="zh-CN" sz="2400" dirty="0">
                <a:solidFill>
                  <a:srgbClr val="7030A0"/>
                </a:solidFill>
                <a:latin typeface="Consolas" panose="020B0609020204030204" pitchFamily="49" charset="0"/>
              </a:rPr>
              <a:t>float</a:t>
            </a:r>
            <a:r>
              <a:rPr lang="en-US" altLang="zh-CN" sz="2400" dirty="0">
                <a:solidFill>
                  <a:schemeClr val="tx1"/>
                </a:solidFill>
                <a:latin typeface="Consolas" panose="020B0609020204030204" pitchFamily="49" charset="0"/>
              </a:rPr>
              <a:t>(</a:t>
            </a:r>
            <a:r>
              <a:rPr lang="en-US" altLang="zh-CN" sz="2400" dirty="0">
                <a:solidFill>
                  <a:srgbClr val="7030A0"/>
                </a:solidFill>
                <a:latin typeface="Consolas" panose="020B0609020204030204" pitchFamily="49" charset="0"/>
              </a:rPr>
              <a:t>input</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请输入三角形的边长</a:t>
            </a:r>
            <a:r>
              <a:rPr lang="en-US" altLang="zh-CN" sz="2400" dirty="0">
                <a:solidFill>
                  <a:srgbClr val="00B050"/>
                </a:solidFill>
                <a:latin typeface="Consolas" panose="020B0609020204030204" pitchFamily="49" charset="0"/>
              </a:rPr>
              <a:t>c</a:t>
            </a:r>
            <a:r>
              <a:rPr lang="zh-CN" altLang="en-US" sz="2400" dirty="0">
                <a:solidFill>
                  <a:srgbClr val="00B050"/>
                </a:solidFill>
                <a:latin typeface="Consolas" panose="020B0609020204030204" pitchFamily="49" charset="0"/>
              </a:rPr>
              <a:t>：</a:t>
            </a:r>
            <a:r>
              <a:rPr lang="en-US" altLang="zh-CN" sz="2400" dirty="0">
                <a:solidFill>
                  <a:srgbClr val="00B050"/>
                </a:solidFill>
                <a:latin typeface="Consolas" panose="020B0609020204030204" pitchFamily="49" charset="0"/>
              </a:rPr>
              <a:t>"</a:t>
            </a:r>
            <a:r>
              <a:rPr lang="en-US" altLang="zh-CN" sz="2400" dirty="0">
                <a:solidFill>
                  <a:schemeClr val="tx1"/>
                </a:solidFill>
                <a:latin typeface="Consolas" panose="020B0609020204030204" pitchFamily="49" charset="0"/>
              </a:rPr>
              <a:t>))</a:t>
            </a:r>
            <a:endParaRPr lang="en-US" altLang="zh-CN" sz="2400" dirty="0">
              <a:solidFill>
                <a:schemeClr val="tx1"/>
              </a:solidFill>
              <a:latin typeface="Consolas" panose="020B0609020204030204" pitchFamily="49" charset="0"/>
            </a:endParaRPr>
          </a:p>
          <a:p>
            <a:pPr>
              <a:lnSpc>
                <a:spcPts val="3600"/>
              </a:lnSpc>
            </a:pPr>
            <a:r>
              <a:rPr lang="en-US" altLang="zh-CN" sz="2400" dirty="0">
                <a:solidFill>
                  <a:srgbClr val="FF9900"/>
                </a:solidFill>
                <a:latin typeface="Consolas" panose="020B0609020204030204" pitchFamily="49" charset="0"/>
              </a:rPr>
              <a:t>if</a:t>
            </a:r>
            <a:r>
              <a:rPr lang="en-US" altLang="zh-CN" sz="2400" dirty="0">
                <a:solidFill>
                  <a:schemeClr val="tx1"/>
                </a:solidFill>
                <a:latin typeface="Consolas" panose="020B0609020204030204" pitchFamily="49" charset="0"/>
              </a:rPr>
              <a:t> (</a:t>
            </a:r>
            <a:r>
              <a:rPr lang="en-US" altLang="zh-CN" sz="2400" dirty="0" err="1">
                <a:solidFill>
                  <a:schemeClr val="tx1"/>
                </a:solidFill>
                <a:latin typeface="Consolas" panose="020B0609020204030204" pitchFamily="49" charset="0"/>
              </a:rPr>
              <a:t>a+b</a:t>
            </a:r>
            <a:r>
              <a:rPr lang="en-US" altLang="zh-CN" sz="2400" dirty="0">
                <a:solidFill>
                  <a:schemeClr val="tx1"/>
                </a:solidFill>
                <a:latin typeface="Consolas" panose="020B0609020204030204" pitchFamily="49" charset="0"/>
              </a:rPr>
              <a:t>&gt;c </a:t>
            </a:r>
            <a:r>
              <a:rPr lang="en-US" altLang="zh-CN" sz="2400" dirty="0">
                <a:solidFill>
                  <a:srgbClr val="FF9900"/>
                </a:solidFill>
                <a:latin typeface="Consolas" panose="020B0609020204030204" pitchFamily="49" charset="0"/>
              </a:rPr>
              <a:t>and</a:t>
            </a:r>
            <a:r>
              <a:rPr lang="en-US" altLang="zh-CN" sz="2400" dirty="0">
                <a:solidFill>
                  <a:schemeClr val="tx1"/>
                </a:solidFill>
                <a:latin typeface="Consolas" panose="020B0609020204030204" pitchFamily="49" charset="0"/>
              </a:rPr>
              <a:t> </a:t>
            </a:r>
            <a:r>
              <a:rPr lang="en-US" altLang="zh-CN" sz="2400" dirty="0" err="1">
                <a:solidFill>
                  <a:schemeClr val="tx1"/>
                </a:solidFill>
                <a:latin typeface="Consolas" panose="020B0609020204030204" pitchFamily="49" charset="0"/>
              </a:rPr>
              <a:t>a+c</a:t>
            </a:r>
            <a:r>
              <a:rPr lang="en-US" altLang="zh-CN" sz="2400" dirty="0">
                <a:solidFill>
                  <a:schemeClr val="tx1"/>
                </a:solidFill>
                <a:latin typeface="Consolas" panose="020B0609020204030204" pitchFamily="49" charset="0"/>
              </a:rPr>
              <a:t>&gt;b </a:t>
            </a:r>
            <a:r>
              <a:rPr lang="en-US" altLang="zh-CN" sz="2400" dirty="0">
                <a:solidFill>
                  <a:srgbClr val="FF9900"/>
                </a:solidFill>
                <a:latin typeface="Consolas" panose="020B0609020204030204" pitchFamily="49" charset="0"/>
              </a:rPr>
              <a:t>and</a:t>
            </a:r>
            <a:r>
              <a:rPr lang="en-US" altLang="zh-CN" sz="2400" dirty="0">
                <a:solidFill>
                  <a:schemeClr val="tx1"/>
                </a:solidFill>
                <a:latin typeface="Consolas" panose="020B0609020204030204" pitchFamily="49" charset="0"/>
              </a:rPr>
              <a:t> </a:t>
            </a:r>
            <a:r>
              <a:rPr lang="en-US" altLang="zh-CN" sz="2400" dirty="0" err="1">
                <a:solidFill>
                  <a:schemeClr val="tx1"/>
                </a:solidFill>
                <a:latin typeface="Consolas" panose="020B0609020204030204" pitchFamily="49" charset="0"/>
              </a:rPr>
              <a:t>b+c</a:t>
            </a:r>
            <a:r>
              <a:rPr lang="en-US" altLang="zh-CN" sz="2400" dirty="0">
                <a:solidFill>
                  <a:schemeClr val="tx1"/>
                </a:solidFill>
                <a:latin typeface="Consolas" panose="020B0609020204030204" pitchFamily="49" charset="0"/>
              </a:rPr>
              <a:t>&gt;a </a:t>
            </a:r>
            <a:r>
              <a:rPr lang="en-US" altLang="zh-CN" sz="2400" dirty="0">
                <a:solidFill>
                  <a:srgbClr val="FF9900"/>
                </a:solidFill>
                <a:latin typeface="Consolas" panose="020B0609020204030204" pitchFamily="49" charset="0"/>
              </a:rPr>
              <a:t>and</a:t>
            </a:r>
            <a:r>
              <a:rPr lang="en-US" altLang="zh-CN" sz="2400" dirty="0">
                <a:solidFill>
                  <a:schemeClr val="tx1"/>
                </a:solidFill>
                <a:latin typeface="Consolas" panose="020B0609020204030204" pitchFamily="49" charset="0"/>
              </a:rPr>
              <a:t> a&gt;0 </a:t>
            </a:r>
            <a:r>
              <a:rPr lang="en-US" altLang="zh-CN" sz="2400" dirty="0">
                <a:solidFill>
                  <a:srgbClr val="FF9900"/>
                </a:solidFill>
                <a:latin typeface="Consolas" panose="020B0609020204030204" pitchFamily="49" charset="0"/>
              </a:rPr>
              <a:t>and</a:t>
            </a:r>
            <a:r>
              <a:rPr lang="en-US" altLang="zh-CN" sz="2400" dirty="0">
                <a:solidFill>
                  <a:schemeClr val="tx1"/>
                </a:solidFill>
                <a:latin typeface="Consolas" panose="020B0609020204030204" pitchFamily="49" charset="0"/>
              </a:rPr>
              <a:t> b&gt;0 </a:t>
            </a:r>
            <a:r>
              <a:rPr lang="en-US" altLang="zh-CN" sz="2400" dirty="0">
                <a:solidFill>
                  <a:srgbClr val="FFC000"/>
                </a:solidFill>
                <a:latin typeface="Consolas" panose="020B0609020204030204" pitchFamily="49" charset="0"/>
              </a:rPr>
              <a:t>and</a:t>
            </a:r>
            <a:r>
              <a:rPr lang="en-US" altLang="zh-CN" sz="2400" dirty="0">
                <a:solidFill>
                  <a:schemeClr val="tx1"/>
                </a:solidFill>
                <a:latin typeface="Consolas" panose="020B0609020204030204" pitchFamily="49" charset="0"/>
              </a:rPr>
              <a:t> c&gt;0):</a:t>
            </a:r>
            <a:endParaRPr lang="en-US" altLang="zh-CN" sz="2400" dirty="0">
              <a:solidFill>
                <a:schemeClr val="tx1"/>
              </a:solidFill>
              <a:latin typeface="Consolas" panose="020B0609020204030204" pitchFamily="49" charset="0"/>
            </a:endParaRPr>
          </a:p>
          <a:p>
            <a:pPr>
              <a:lnSpc>
                <a:spcPts val="3600"/>
              </a:lnSpc>
            </a:pPr>
            <a:r>
              <a:rPr lang="en-US" altLang="zh-CN" sz="2400" dirty="0">
                <a:solidFill>
                  <a:schemeClr val="tx1"/>
                </a:solidFill>
                <a:latin typeface="Consolas" panose="020B0609020204030204" pitchFamily="49" charset="0"/>
              </a:rPr>
              <a:t>    h = (</a:t>
            </a:r>
            <a:r>
              <a:rPr lang="en-US" altLang="zh-CN" sz="2400" dirty="0" err="1">
                <a:solidFill>
                  <a:schemeClr val="tx1"/>
                </a:solidFill>
                <a:latin typeface="Consolas" panose="020B0609020204030204" pitchFamily="49" charset="0"/>
              </a:rPr>
              <a:t>a+b+c</a:t>
            </a:r>
            <a:r>
              <a:rPr lang="en-US" altLang="zh-CN" sz="2400" dirty="0">
                <a:solidFill>
                  <a:schemeClr val="tx1"/>
                </a:solidFill>
                <a:latin typeface="Consolas" panose="020B0609020204030204" pitchFamily="49" charset="0"/>
              </a:rPr>
              <a:t>)/2</a:t>
            </a:r>
            <a:endParaRPr lang="en-US" altLang="zh-CN" sz="2400" dirty="0">
              <a:solidFill>
                <a:schemeClr val="tx1"/>
              </a:solidFill>
              <a:latin typeface="Consolas" panose="020B0609020204030204" pitchFamily="49" charset="0"/>
            </a:endParaRPr>
          </a:p>
          <a:p>
            <a:pPr>
              <a:lnSpc>
                <a:spcPts val="3600"/>
              </a:lnSpc>
            </a:pPr>
            <a:r>
              <a:rPr lang="en-US" altLang="zh-CN" sz="2400" dirty="0">
                <a:solidFill>
                  <a:schemeClr val="tx1"/>
                </a:solidFill>
                <a:latin typeface="Consolas" panose="020B0609020204030204" pitchFamily="49" charset="0"/>
              </a:rPr>
              <a:t>    area = </a:t>
            </a:r>
            <a:r>
              <a:rPr lang="en-US" altLang="zh-CN" sz="2400" dirty="0" err="1">
                <a:solidFill>
                  <a:schemeClr val="tx1"/>
                </a:solidFill>
                <a:latin typeface="Consolas" panose="020B0609020204030204" pitchFamily="49" charset="0"/>
              </a:rPr>
              <a:t>math.sqrt</a:t>
            </a:r>
            <a:r>
              <a:rPr lang="en-US" altLang="zh-CN" sz="2400" dirty="0">
                <a:solidFill>
                  <a:schemeClr val="tx1"/>
                </a:solidFill>
                <a:latin typeface="Consolas" panose="020B0609020204030204" pitchFamily="49" charset="0"/>
              </a:rPr>
              <a:t>(h*(h-a)*(h-b)*(h-c))</a:t>
            </a:r>
            <a:endParaRPr lang="en-US" altLang="zh-CN" sz="2400" dirty="0">
              <a:solidFill>
                <a:schemeClr val="tx1"/>
              </a:solidFill>
              <a:latin typeface="Consolas" panose="020B0609020204030204" pitchFamily="49" charset="0"/>
            </a:endParaRPr>
          </a:p>
          <a:p>
            <a:pPr>
              <a:lnSpc>
                <a:spcPts val="3600"/>
              </a:lnSpc>
            </a:pPr>
            <a:r>
              <a:rPr lang="en-US" altLang="zh-CN" sz="2400" dirty="0">
                <a:solidFill>
                  <a:schemeClr val="tx1"/>
                </a:solidFill>
                <a:latin typeface="Consolas" panose="020B0609020204030204" pitchFamily="49" charset="0"/>
              </a:rPr>
              <a:t>    </a:t>
            </a:r>
            <a:r>
              <a:rPr lang="en-US" altLang="zh-CN" sz="2400" dirty="0">
                <a:solidFill>
                  <a:srgbClr val="7030A0"/>
                </a:solidFill>
                <a:latin typeface="Consolas" panose="020B0609020204030204" pitchFamily="49" charset="0"/>
              </a:rPr>
              <a:t>print</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三角形的面积为：</a:t>
            </a:r>
            <a:r>
              <a:rPr lang="en-US" altLang="zh-CN" sz="2400" dirty="0">
                <a:solidFill>
                  <a:srgbClr val="00B050"/>
                </a:solidFill>
                <a:latin typeface="Consolas" panose="020B0609020204030204" pitchFamily="49" charset="0"/>
              </a:rPr>
              <a:t>{:.</a:t>
            </a:r>
            <a:r>
              <a:rPr lang="en-US" altLang="zh-CN" sz="2400" dirty="0" err="1">
                <a:solidFill>
                  <a:srgbClr val="00B050"/>
                </a:solidFill>
                <a:latin typeface="Consolas" panose="020B0609020204030204" pitchFamily="49" charset="0"/>
              </a:rPr>
              <a:t>2f</a:t>
            </a:r>
            <a:r>
              <a:rPr lang="en-US" altLang="zh-CN" sz="2400" dirty="0">
                <a:solidFill>
                  <a:srgbClr val="00B050"/>
                </a:solidFill>
                <a:latin typeface="Consolas" panose="020B0609020204030204" pitchFamily="49" charset="0"/>
              </a:rPr>
              <a:t>}"</a:t>
            </a:r>
            <a:r>
              <a:rPr lang="en-US" altLang="zh-CN" sz="2400" dirty="0">
                <a:solidFill>
                  <a:schemeClr val="tx1"/>
                </a:solidFill>
                <a:latin typeface="Consolas" panose="020B0609020204030204" pitchFamily="49" charset="0"/>
              </a:rPr>
              <a:t>.format(area))</a:t>
            </a:r>
            <a:endParaRPr lang="en-US" altLang="zh-CN" sz="2400" dirty="0">
              <a:solidFill>
                <a:schemeClr val="tx1"/>
              </a:solidFill>
              <a:latin typeface="Consolas" panose="020B0609020204030204" pitchFamily="49" charset="0"/>
            </a:endParaRPr>
          </a:p>
          <a:p>
            <a:pPr>
              <a:lnSpc>
                <a:spcPts val="3600"/>
              </a:lnSpc>
            </a:pPr>
            <a:r>
              <a:rPr lang="en-US" altLang="zh-CN" sz="2400" dirty="0">
                <a:solidFill>
                  <a:srgbClr val="FF9900"/>
                </a:solidFill>
                <a:latin typeface="Consolas" panose="020B0609020204030204" pitchFamily="49" charset="0"/>
              </a:rPr>
              <a:t>else</a:t>
            </a:r>
            <a:r>
              <a:rPr lang="en-US" altLang="zh-CN" sz="2400" dirty="0">
                <a:solidFill>
                  <a:schemeClr val="tx1"/>
                </a:solidFill>
                <a:latin typeface="Consolas" panose="020B0609020204030204" pitchFamily="49" charset="0"/>
              </a:rPr>
              <a:t>:</a:t>
            </a:r>
            <a:endParaRPr lang="en-US" altLang="zh-CN" sz="2400" dirty="0">
              <a:solidFill>
                <a:schemeClr val="tx1"/>
              </a:solidFill>
              <a:latin typeface="Consolas" panose="020B0609020204030204" pitchFamily="49" charset="0"/>
            </a:endParaRPr>
          </a:p>
          <a:p>
            <a:pPr>
              <a:lnSpc>
                <a:spcPts val="3600"/>
              </a:lnSpc>
            </a:pPr>
            <a:r>
              <a:rPr lang="en-US" altLang="zh-CN" sz="2400" dirty="0">
                <a:solidFill>
                  <a:schemeClr val="tx1"/>
                </a:solidFill>
                <a:latin typeface="Consolas" panose="020B0609020204030204" pitchFamily="49" charset="0"/>
              </a:rPr>
              <a:t>    </a:t>
            </a:r>
            <a:r>
              <a:rPr lang="en-US" altLang="zh-CN" sz="2400" dirty="0">
                <a:solidFill>
                  <a:srgbClr val="7030A0"/>
                </a:solidFill>
                <a:latin typeface="Consolas" panose="020B0609020204030204" pitchFamily="49" charset="0"/>
              </a:rPr>
              <a:t>print</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用户输入数据有误！</a:t>
            </a:r>
            <a:r>
              <a:rPr lang="en-US" altLang="zh-CN" sz="2400" dirty="0">
                <a:solidFill>
                  <a:srgbClr val="00B050"/>
                </a:solidFill>
                <a:latin typeface="Consolas" panose="020B0609020204030204" pitchFamily="49" charset="0"/>
              </a:rPr>
              <a:t>"</a:t>
            </a:r>
            <a:r>
              <a:rPr lang="en-US" altLang="zh-CN" sz="2400" dirty="0">
                <a:solidFill>
                  <a:schemeClr val="tx1"/>
                </a:solidFill>
                <a:latin typeface="Consolas" panose="020B0609020204030204" pitchFamily="49" charset="0"/>
              </a:rPr>
              <a:t>)</a:t>
            </a:r>
            <a:endParaRPr lang="zh-CN" altLang="zh-CN" sz="2400" dirty="0">
              <a:solidFill>
                <a:schemeClr val="tx1"/>
              </a:solidFill>
              <a:latin typeface="Consolas" panose="020B0609020204030204" pitchFamily="49" charset="0"/>
            </a:endParaRPr>
          </a:p>
        </p:txBody>
      </p:sp>
      <p:pic>
        <p:nvPicPr>
          <p:cNvPr id="2" name="图片 1"/>
          <p:cNvPicPr>
            <a:picLocks noChangeAspect="1"/>
          </p:cNvPicPr>
          <p:nvPr/>
        </p:nvPicPr>
        <p:blipFill>
          <a:blip r:embed="rId1"/>
          <a:stretch>
            <a:fillRect/>
          </a:stretch>
        </p:blipFill>
        <p:spPr>
          <a:xfrm>
            <a:off x="7661619" y="2657681"/>
            <a:ext cx="4124325" cy="1781175"/>
          </a:xfrm>
          <a:prstGeom prst="rect">
            <a:avLst/>
          </a:prstGeom>
          <a:ln>
            <a:solidFill>
              <a:schemeClr val="tx1"/>
            </a:solidFill>
          </a:ln>
          <a:effectLst>
            <a:outerShdw blurRad="50800" dist="38100" dir="2700000" algn="tl" rotWithShape="0">
              <a:prstClr val="black">
                <a:alpha val="40000"/>
              </a:prstClr>
            </a:outerShdw>
          </a:effectLst>
        </p:spPr>
      </p:pic>
      <p:pic>
        <p:nvPicPr>
          <p:cNvPr id="6" name="图片 5"/>
          <p:cNvPicPr>
            <a:picLocks noChangeAspect="1"/>
          </p:cNvPicPr>
          <p:nvPr/>
        </p:nvPicPr>
        <p:blipFill rotWithShape="1">
          <a:blip r:embed="rId2"/>
          <a:srcRect t="3184"/>
          <a:stretch>
            <a:fillRect/>
          </a:stretch>
        </p:blipFill>
        <p:spPr>
          <a:xfrm>
            <a:off x="7004394" y="4731026"/>
            <a:ext cx="4781550" cy="1706010"/>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选择结构</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7215" y="747721"/>
            <a:ext cx="11237570" cy="1082476"/>
          </a:xfrm>
          <a:prstGeom prst="rect">
            <a:avLst/>
          </a:prstGeom>
        </p:spPr>
        <p:txBody>
          <a:bodyPr wrap="square">
            <a:spAutoFit/>
          </a:bodyPr>
          <a:lstStyle/>
          <a:p>
            <a:pPr>
              <a:lnSpc>
                <a:spcPts val="3400"/>
              </a:lnSpc>
              <a:spcAft>
                <a:spcPts val="1200"/>
              </a:spcAft>
            </a:pPr>
            <a:r>
              <a:rPr lang="zh-CN" altLang="en-US" sz="2400" b="1" dirty="0">
                <a:latin typeface="+mn-ea"/>
              </a:rPr>
              <a:t>双分支结构：</a:t>
            </a:r>
            <a:r>
              <a:rPr lang="en-US" altLang="zh-CN" sz="2400" b="1" dirty="0">
                <a:latin typeface="+mn-ea"/>
              </a:rPr>
              <a:t>if……else </a:t>
            </a:r>
            <a:r>
              <a:rPr lang="zh-CN" altLang="en-US" sz="2400" b="1" dirty="0">
                <a:latin typeface="+mn-ea"/>
              </a:rPr>
              <a:t>语句</a:t>
            </a:r>
            <a:endParaRPr lang="en-US" altLang="zh-CN" sz="2400" b="1" dirty="0">
              <a:latin typeface="+mn-ea"/>
            </a:endParaRPr>
          </a:p>
          <a:p>
            <a:pPr>
              <a:lnSpc>
                <a:spcPts val="3400"/>
              </a:lnSpc>
              <a:spcAft>
                <a:spcPts val="1200"/>
              </a:spcAft>
            </a:pPr>
            <a:r>
              <a:rPr lang="en-US" altLang="zh-CN" sz="2400" dirty="0">
                <a:latin typeface="+mn-ea"/>
              </a:rPr>
              <a:t>if……else </a:t>
            </a:r>
            <a:r>
              <a:rPr lang="zh-CN" altLang="zh-CN" sz="2400" dirty="0">
                <a:latin typeface="+mn-ea"/>
              </a:rPr>
              <a:t>结构的简洁表达形式</a:t>
            </a:r>
            <a:endParaRPr lang="en-US" altLang="zh-CN" sz="2400" dirty="0">
              <a:latin typeface="+mn-ea"/>
            </a:endParaRPr>
          </a:p>
        </p:txBody>
      </p:sp>
      <p:sp>
        <p:nvSpPr>
          <p:cNvPr id="5" name="矩形 4"/>
          <p:cNvSpPr/>
          <p:nvPr/>
        </p:nvSpPr>
        <p:spPr>
          <a:xfrm>
            <a:off x="422348" y="2030476"/>
            <a:ext cx="11237570" cy="113505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zh-CN" sz="2400" b="1" dirty="0">
                <a:latin typeface="+mn-ea"/>
              </a:rPr>
              <a:t>语法为</a:t>
            </a:r>
            <a:r>
              <a:rPr lang="zh-CN" altLang="zh-CN" sz="2400" dirty="0">
                <a:latin typeface="+mn-ea"/>
              </a:rPr>
              <a:t>：语句</a:t>
            </a:r>
            <a:r>
              <a:rPr lang="en-US" altLang="zh-CN" sz="2400" dirty="0">
                <a:latin typeface="+mn-ea"/>
              </a:rPr>
              <a:t>1  if  </a:t>
            </a:r>
            <a:r>
              <a:rPr lang="zh-CN" altLang="zh-CN" sz="2400" dirty="0">
                <a:latin typeface="+mn-ea"/>
              </a:rPr>
              <a:t>条件表达式</a:t>
            </a:r>
            <a:r>
              <a:rPr lang="en-US" altLang="zh-CN" sz="2400" dirty="0">
                <a:latin typeface="+mn-ea"/>
              </a:rPr>
              <a:t>  else  </a:t>
            </a:r>
            <a:r>
              <a:rPr lang="zh-CN" altLang="zh-CN" sz="2400" dirty="0">
                <a:latin typeface="+mn-ea"/>
              </a:rPr>
              <a:t>语句</a:t>
            </a:r>
            <a:r>
              <a:rPr lang="en-US" altLang="zh-CN" sz="2400" dirty="0">
                <a:latin typeface="+mn-ea"/>
              </a:rPr>
              <a:t>2</a:t>
            </a:r>
            <a:endParaRPr lang="zh-CN" altLang="zh-CN" sz="2400" dirty="0">
              <a:latin typeface="+mn-ea"/>
            </a:endParaRPr>
          </a:p>
          <a:p>
            <a:pPr>
              <a:lnSpc>
                <a:spcPct val="150000"/>
              </a:lnSpc>
            </a:pPr>
            <a:r>
              <a:rPr lang="zh-CN" altLang="zh-CN" sz="2400" dirty="0">
                <a:latin typeface="+mn-ea"/>
              </a:rPr>
              <a:t>当条件表达式的值为</a:t>
            </a:r>
            <a:r>
              <a:rPr lang="en-US" altLang="zh-CN" sz="2400" dirty="0">
                <a:latin typeface="+mn-ea"/>
              </a:rPr>
              <a:t>True</a:t>
            </a:r>
            <a:r>
              <a:rPr lang="zh-CN" altLang="zh-CN" sz="2400" dirty="0">
                <a:latin typeface="+mn-ea"/>
              </a:rPr>
              <a:t>时，执行语句</a:t>
            </a:r>
            <a:r>
              <a:rPr lang="en-US" altLang="zh-CN" sz="2400" dirty="0">
                <a:latin typeface="+mn-ea"/>
              </a:rPr>
              <a:t>1</a:t>
            </a:r>
            <a:r>
              <a:rPr lang="zh-CN" altLang="zh-CN" sz="2400" dirty="0">
                <a:latin typeface="+mn-ea"/>
              </a:rPr>
              <a:t>，否则执行语句</a:t>
            </a:r>
            <a:r>
              <a:rPr lang="en-US" altLang="zh-CN" sz="2400" dirty="0">
                <a:latin typeface="+mn-ea"/>
              </a:rPr>
              <a:t>2</a:t>
            </a:r>
            <a:r>
              <a:rPr lang="zh-CN" altLang="en-US" sz="2400" dirty="0">
                <a:latin typeface="+mn-ea"/>
              </a:rPr>
              <a:t>。</a:t>
            </a:r>
            <a:endParaRPr lang="en-US" altLang="zh-CN" sz="2400" dirty="0">
              <a:latin typeface="+mn-ea"/>
            </a:endParaRPr>
          </a:p>
        </p:txBody>
      </p:sp>
      <p:sp>
        <p:nvSpPr>
          <p:cNvPr id="11" name="矩形 10"/>
          <p:cNvSpPr/>
          <p:nvPr/>
        </p:nvSpPr>
        <p:spPr>
          <a:xfrm>
            <a:off x="422348" y="3429000"/>
            <a:ext cx="11237570" cy="168905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zh-CN" sz="2400" dirty="0">
                <a:latin typeface="+mn-ea"/>
              </a:rPr>
              <a:t>下面的求</a:t>
            </a:r>
            <a:r>
              <a:rPr lang="en-US" altLang="zh-CN" sz="2400" dirty="0">
                <a:latin typeface="+mn-ea"/>
              </a:rPr>
              <a:t>x</a:t>
            </a:r>
            <a:r>
              <a:rPr lang="zh-CN" altLang="zh-CN" sz="2400" dirty="0">
                <a:latin typeface="+mn-ea"/>
              </a:rPr>
              <a:t>的绝对值的代码演示</a:t>
            </a:r>
            <a:r>
              <a:rPr lang="en-US" altLang="zh-CN" sz="2400" dirty="0">
                <a:latin typeface="+mn-ea"/>
              </a:rPr>
              <a:t>if</a:t>
            </a:r>
            <a:r>
              <a:rPr lang="zh-CN" altLang="zh-CN" sz="2400" dirty="0">
                <a:latin typeface="+mn-ea"/>
              </a:rPr>
              <a:t>简洁形式的用法。</a:t>
            </a:r>
            <a:endParaRPr lang="zh-CN" altLang="zh-CN" sz="2400" dirty="0">
              <a:latin typeface="+mn-ea"/>
            </a:endParaRPr>
          </a:p>
          <a:p>
            <a:pPr>
              <a:lnSpc>
                <a:spcPct val="150000"/>
              </a:lnSpc>
            </a:pPr>
            <a:r>
              <a:rPr lang="en-US" altLang="zh-CN" sz="2400" dirty="0">
                <a:latin typeface="Consolas" panose="020B0609020204030204" pitchFamily="49" charset="0"/>
              </a:rPr>
              <a:t>x = </a:t>
            </a:r>
            <a:r>
              <a:rPr lang="en-US" altLang="zh-CN" sz="2400" dirty="0">
                <a:solidFill>
                  <a:srgbClr val="7030A0"/>
                </a:solidFill>
                <a:latin typeface="Consolas" panose="020B0609020204030204" pitchFamily="49" charset="0"/>
              </a:rPr>
              <a:t>int</a:t>
            </a:r>
            <a:r>
              <a:rPr lang="en-US" altLang="zh-CN" sz="2400" dirty="0">
                <a:latin typeface="Consolas" panose="020B0609020204030204" pitchFamily="49" charset="0"/>
              </a:rPr>
              <a:t>(</a:t>
            </a:r>
            <a:r>
              <a:rPr lang="en-US" altLang="zh-CN" sz="2400" dirty="0">
                <a:solidFill>
                  <a:srgbClr val="7030A0"/>
                </a:solidFill>
                <a:latin typeface="Consolas" panose="020B0609020204030204" pitchFamily="49" charset="0"/>
              </a:rPr>
              <a:t>input</a:t>
            </a:r>
            <a:r>
              <a:rPr lang="en-US" altLang="zh-CN" sz="2400" dirty="0">
                <a:latin typeface="Consolas" panose="020B0609020204030204" pitchFamily="49" charset="0"/>
              </a:rPr>
              <a:t>("x="))</a:t>
            </a:r>
            <a:endParaRPr lang="zh-CN" altLang="zh-CN" sz="2400" dirty="0">
              <a:latin typeface="Consolas" panose="020B0609020204030204" pitchFamily="49" charset="0"/>
            </a:endParaRPr>
          </a:p>
          <a:p>
            <a:pPr>
              <a:lnSpc>
                <a:spcPct val="150000"/>
              </a:lnSpc>
            </a:pPr>
            <a:r>
              <a:rPr lang="en-US" altLang="zh-CN" sz="2400" dirty="0">
                <a:solidFill>
                  <a:srgbClr val="7030A0"/>
                </a:solidFill>
                <a:latin typeface="Consolas" panose="020B0609020204030204" pitchFamily="49" charset="0"/>
              </a:rPr>
              <a:t>print</a:t>
            </a:r>
            <a:r>
              <a:rPr lang="en-US" altLang="zh-CN" sz="2400" dirty="0">
                <a:latin typeface="Consolas" panose="020B0609020204030204" pitchFamily="49" charset="0"/>
              </a:rPr>
              <a:t>(x) </a:t>
            </a:r>
            <a:r>
              <a:rPr lang="en-US" altLang="zh-CN" sz="2400" dirty="0">
                <a:solidFill>
                  <a:srgbClr val="FF9900"/>
                </a:solidFill>
                <a:latin typeface="Consolas" panose="020B0609020204030204" pitchFamily="49" charset="0"/>
              </a:rPr>
              <a:t>if</a:t>
            </a:r>
            <a:r>
              <a:rPr lang="en-US" altLang="zh-CN" sz="2400" dirty="0">
                <a:latin typeface="Consolas" panose="020B0609020204030204" pitchFamily="49" charset="0"/>
              </a:rPr>
              <a:t> x&gt;=0 </a:t>
            </a:r>
            <a:r>
              <a:rPr lang="en-US" altLang="zh-CN" sz="2400" dirty="0">
                <a:solidFill>
                  <a:srgbClr val="FF9900"/>
                </a:solidFill>
                <a:latin typeface="Consolas" panose="020B0609020204030204" pitchFamily="49" charset="0"/>
              </a:rPr>
              <a:t>else</a:t>
            </a:r>
            <a:r>
              <a:rPr lang="en-US" altLang="zh-CN" sz="2400" dirty="0">
                <a:latin typeface="Consolas" panose="020B0609020204030204" pitchFamily="49" charset="0"/>
              </a:rPr>
              <a:t> </a:t>
            </a:r>
            <a:r>
              <a:rPr lang="en-US" altLang="zh-CN" sz="2400" dirty="0">
                <a:solidFill>
                  <a:srgbClr val="7030A0"/>
                </a:solidFill>
                <a:latin typeface="Consolas" panose="020B0609020204030204" pitchFamily="49" charset="0"/>
              </a:rPr>
              <a:t>print</a:t>
            </a:r>
            <a:r>
              <a:rPr lang="en-US" altLang="zh-CN" sz="2400" dirty="0">
                <a:latin typeface="Consolas" panose="020B0609020204030204" pitchFamily="49" charset="0"/>
              </a:rPr>
              <a:t>(-x)</a:t>
            </a:r>
            <a:endParaRPr lang="zh-CN" altLang="zh-CN" sz="2400" dirty="0">
              <a:latin typeface="Consolas" panose="020B0609020204030204" pitchFamily="49" charset="0"/>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选择结构</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7215" y="747721"/>
            <a:ext cx="11237570" cy="492571"/>
          </a:xfrm>
          <a:prstGeom prst="rect">
            <a:avLst/>
          </a:prstGeom>
        </p:spPr>
        <p:txBody>
          <a:bodyPr wrap="square">
            <a:spAutoFit/>
          </a:bodyPr>
          <a:lstStyle/>
          <a:p>
            <a:pPr>
              <a:lnSpc>
                <a:spcPts val="3400"/>
              </a:lnSpc>
              <a:spcAft>
                <a:spcPts val="1200"/>
              </a:spcAft>
            </a:pPr>
            <a:r>
              <a:rPr lang="zh-CN" altLang="en-US" sz="2400" b="1" dirty="0">
                <a:latin typeface="+mn-ea"/>
              </a:rPr>
              <a:t>多分支结构：</a:t>
            </a:r>
            <a:r>
              <a:rPr lang="en-US" altLang="zh-CN" sz="2400" b="1" dirty="0">
                <a:latin typeface="+mn-ea"/>
              </a:rPr>
              <a:t>if……elif……else </a:t>
            </a:r>
            <a:r>
              <a:rPr lang="zh-CN" altLang="en-US" sz="2400" b="1" dirty="0">
                <a:latin typeface="+mn-ea"/>
              </a:rPr>
              <a:t>语句</a:t>
            </a:r>
            <a:endParaRPr lang="en-US" altLang="zh-CN" sz="2400" b="1" dirty="0">
              <a:latin typeface="+mn-ea"/>
            </a:endParaRPr>
          </a:p>
        </p:txBody>
      </p:sp>
      <p:sp>
        <p:nvSpPr>
          <p:cNvPr id="5" name="矩形 4"/>
          <p:cNvSpPr/>
          <p:nvPr/>
        </p:nvSpPr>
        <p:spPr>
          <a:xfrm>
            <a:off x="530360" y="1424190"/>
            <a:ext cx="3017910" cy="516692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ts val="4000"/>
              </a:lnSpc>
            </a:pPr>
            <a:r>
              <a:rPr lang="zh-CN" altLang="zh-CN" sz="2400" b="1" dirty="0">
                <a:latin typeface="+mn-ea"/>
              </a:rPr>
              <a:t>语法为</a:t>
            </a:r>
            <a:r>
              <a:rPr lang="zh-CN" altLang="zh-CN" sz="2400" dirty="0">
                <a:latin typeface="+mn-ea"/>
              </a:rPr>
              <a:t>：</a:t>
            </a:r>
            <a:endParaRPr lang="en-US" altLang="zh-CN" sz="2400" dirty="0">
              <a:latin typeface="+mn-ea"/>
            </a:endParaRPr>
          </a:p>
          <a:p>
            <a:pPr>
              <a:lnSpc>
                <a:spcPts val="4000"/>
              </a:lnSpc>
            </a:pPr>
            <a:r>
              <a:rPr lang="en-US" altLang="zh-CN" sz="2400" dirty="0">
                <a:latin typeface="+mn-ea"/>
              </a:rPr>
              <a:t>if </a:t>
            </a:r>
            <a:r>
              <a:rPr lang="zh-CN" altLang="zh-CN" sz="2400" dirty="0">
                <a:solidFill>
                  <a:srgbClr val="FF0000"/>
                </a:solidFill>
                <a:latin typeface="+mn-ea"/>
              </a:rPr>
              <a:t>条件表达式</a:t>
            </a:r>
            <a:r>
              <a:rPr lang="en-US" altLang="zh-CN" sz="2400" dirty="0">
                <a:solidFill>
                  <a:srgbClr val="FF0000"/>
                </a:solidFill>
                <a:latin typeface="+mn-ea"/>
              </a:rPr>
              <a:t>1:</a:t>
            </a:r>
            <a:endParaRPr lang="zh-CN" altLang="zh-CN" sz="2400" dirty="0">
              <a:solidFill>
                <a:srgbClr val="FF0000"/>
              </a:solidFill>
              <a:latin typeface="+mn-ea"/>
            </a:endParaRPr>
          </a:p>
          <a:p>
            <a:pPr>
              <a:lnSpc>
                <a:spcPts val="4000"/>
              </a:lnSpc>
            </a:pPr>
            <a:r>
              <a:rPr lang="en-US" altLang="zh-CN" sz="2400" dirty="0">
                <a:solidFill>
                  <a:srgbClr val="FF0000"/>
                </a:solidFill>
                <a:latin typeface="+mn-ea"/>
              </a:rPr>
              <a:t>	</a:t>
            </a:r>
            <a:r>
              <a:rPr lang="zh-CN" altLang="zh-CN" sz="2400" dirty="0">
                <a:solidFill>
                  <a:srgbClr val="FF0000"/>
                </a:solidFill>
                <a:latin typeface="+mn-ea"/>
              </a:rPr>
              <a:t>语句块</a:t>
            </a:r>
            <a:r>
              <a:rPr lang="en-US" altLang="zh-CN" sz="2400" dirty="0">
                <a:solidFill>
                  <a:srgbClr val="FF0000"/>
                </a:solidFill>
                <a:latin typeface="+mn-ea"/>
              </a:rPr>
              <a:t>1</a:t>
            </a:r>
            <a:endParaRPr lang="zh-CN" altLang="zh-CN" sz="2400" dirty="0">
              <a:solidFill>
                <a:srgbClr val="FF0000"/>
              </a:solidFill>
              <a:latin typeface="+mn-ea"/>
            </a:endParaRPr>
          </a:p>
          <a:p>
            <a:pPr>
              <a:lnSpc>
                <a:spcPts val="4000"/>
              </a:lnSpc>
            </a:pPr>
            <a:r>
              <a:rPr lang="en-US" altLang="zh-CN" sz="2400" dirty="0">
                <a:latin typeface="+mn-ea"/>
              </a:rPr>
              <a:t>elif </a:t>
            </a:r>
            <a:r>
              <a:rPr lang="zh-CN" altLang="zh-CN" sz="2400" dirty="0">
                <a:solidFill>
                  <a:srgbClr val="00B0F0"/>
                </a:solidFill>
                <a:latin typeface="+mn-ea"/>
              </a:rPr>
              <a:t>条件表达式</a:t>
            </a:r>
            <a:r>
              <a:rPr lang="en-US" altLang="zh-CN" sz="2400" dirty="0">
                <a:solidFill>
                  <a:srgbClr val="00B0F0"/>
                </a:solidFill>
                <a:latin typeface="+mn-ea"/>
              </a:rPr>
              <a:t>2:</a:t>
            </a:r>
            <a:endParaRPr lang="zh-CN" altLang="zh-CN" sz="2400" dirty="0">
              <a:solidFill>
                <a:srgbClr val="00B0F0"/>
              </a:solidFill>
              <a:latin typeface="+mn-ea"/>
            </a:endParaRPr>
          </a:p>
          <a:p>
            <a:pPr>
              <a:lnSpc>
                <a:spcPts val="4000"/>
              </a:lnSpc>
            </a:pPr>
            <a:r>
              <a:rPr lang="en-US" altLang="zh-CN" sz="2400" dirty="0">
                <a:solidFill>
                  <a:srgbClr val="00B0F0"/>
                </a:solidFill>
                <a:latin typeface="+mn-ea"/>
              </a:rPr>
              <a:t>	</a:t>
            </a:r>
            <a:r>
              <a:rPr lang="zh-CN" altLang="zh-CN" sz="2400" dirty="0">
                <a:solidFill>
                  <a:srgbClr val="00B0F0"/>
                </a:solidFill>
                <a:latin typeface="+mn-ea"/>
              </a:rPr>
              <a:t>语句块</a:t>
            </a:r>
            <a:r>
              <a:rPr lang="en-US" altLang="zh-CN" sz="2400" dirty="0">
                <a:solidFill>
                  <a:srgbClr val="00B0F0"/>
                </a:solidFill>
                <a:latin typeface="+mn-ea"/>
              </a:rPr>
              <a:t>2 </a:t>
            </a:r>
            <a:endParaRPr lang="zh-CN" altLang="zh-CN" sz="2400" dirty="0">
              <a:solidFill>
                <a:srgbClr val="00B0F0"/>
              </a:solidFill>
              <a:latin typeface="+mn-ea"/>
            </a:endParaRPr>
          </a:p>
          <a:p>
            <a:pPr>
              <a:lnSpc>
                <a:spcPts val="4000"/>
              </a:lnSpc>
            </a:pPr>
            <a:r>
              <a:rPr lang="en-US" altLang="zh-CN" sz="2400" dirty="0">
                <a:latin typeface="+mn-ea"/>
              </a:rPr>
              <a:t>elif </a:t>
            </a:r>
            <a:r>
              <a:rPr lang="zh-CN" altLang="zh-CN" sz="2400" dirty="0">
                <a:solidFill>
                  <a:srgbClr val="00B050"/>
                </a:solidFill>
                <a:latin typeface="+mn-ea"/>
              </a:rPr>
              <a:t>条件表达式</a:t>
            </a:r>
            <a:r>
              <a:rPr lang="en-US" altLang="zh-CN" sz="2400" dirty="0">
                <a:solidFill>
                  <a:srgbClr val="00B050"/>
                </a:solidFill>
                <a:latin typeface="+mn-ea"/>
              </a:rPr>
              <a:t>3:</a:t>
            </a:r>
            <a:endParaRPr lang="zh-CN" altLang="zh-CN" sz="2400" dirty="0">
              <a:solidFill>
                <a:srgbClr val="00B050"/>
              </a:solidFill>
              <a:latin typeface="+mn-ea"/>
            </a:endParaRPr>
          </a:p>
          <a:p>
            <a:pPr>
              <a:lnSpc>
                <a:spcPts val="4000"/>
              </a:lnSpc>
            </a:pPr>
            <a:r>
              <a:rPr lang="en-US" altLang="zh-CN" sz="2400" dirty="0">
                <a:solidFill>
                  <a:srgbClr val="00B050"/>
                </a:solidFill>
                <a:latin typeface="+mn-ea"/>
              </a:rPr>
              <a:t>	</a:t>
            </a:r>
            <a:r>
              <a:rPr lang="zh-CN" altLang="zh-CN" sz="2400" dirty="0">
                <a:solidFill>
                  <a:srgbClr val="00B050"/>
                </a:solidFill>
                <a:latin typeface="+mn-ea"/>
              </a:rPr>
              <a:t>语句块</a:t>
            </a:r>
            <a:r>
              <a:rPr lang="en-US" altLang="zh-CN" sz="2400" dirty="0">
                <a:solidFill>
                  <a:srgbClr val="00B050"/>
                </a:solidFill>
                <a:latin typeface="+mn-ea"/>
              </a:rPr>
              <a:t>3 </a:t>
            </a:r>
            <a:endParaRPr lang="zh-CN" altLang="zh-CN" sz="2400" dirty="0">
              <a:solidFill>
                <a:srgbClr val="00B050"/>
              </a:solidFill>
              <a:latin typeface="+mn-ea"/>
            </a:endParaRPr>
          </a:p>
          <a:p>
            <a:pPr>
              <a:lnSpc>
                <a:spcPts val="4000"/>
              </a:lnSpc>
            </a:pPr>
            <a:r>
              <a:rPr lang="en-US" altLang="zh-CN" sz="2400" dirty="0">
                <a:latin typeface="+mn-ea"/>
              </a:rPr>
              <a:t>……</a:t>
            </a:r>
            <a:endParaRPr lang="zh-CN" altLang="zh-CN" sz="2400" dirty="0">
              <a:latin typeface="+mn-ea"/>
            </a:endParaRPr>
          </a:p>
          <a:p>
            <a:pPr>
              <a:lnSpc>
                <a:spcPts val="4000"/>
              </a:lnSpc>
            </a:pPr>
            <a:r>
              <a:rPr lang="en-US" altLang="zh-CN" sz="2400" dirty="0">
                <a:latin typeface="+mn-ea"/>
              </a:rPr>
              <a:t>else:</a:t>
            </a:r>
            <a:endParaRPr lang="zh-CN" altLang="zh-CN" sz="2400" dirty="0">
              <a:latin typeface="+mn-ea"/>
            </a:endParaRPr>
          </a:p>
          <a:p>
            <a:pPr>
              <a:lnSpc>
                <a:spcPts val="4000"/>
              </a:lnSpc>
            </a:pPr>
            <a:r>
              <a:rPr lang="en-US" altLang="zh-CN" sz="2400" dirty="0">
                <a:latin typeface="+mn-ea"/>
              </a:rPr>
              <a:t>	</a:t>
            </a:r>
            <a:r>
              <a:rPr lang="zh-CN" altLang="zh-CN" sz="2400" dirty="0">
                <a:solidFill>
                  <a:srgbClr val="7030A0"/>
                </a:solidFill>
                <a:latin typeface="+mn-ea"/>
              </a:rPr>
              <a:t>语句块</a:t>
            </a:r>
            <a:r>
              <a:rPr lang="en-US" altLang="zh-CN" sz="2400" dirty="0">
                <a:solidFill>
                  <a:srgbClr val="7030A0"/>
                </a:solidFill>
                <a:latin typeface="+mn-ea"/>
              </a:rPr>
              <a:t>n</a:t>
            </a:r>
            <a:endParaRPr lang="en-US" altLang="zh-CN" sz="2400" dirty="0">
              <a:solidFill>
                <a:srgbClr val="7030A0"/>
              </a:solidFill>
              <a:latin typeface="+mn-ea"/>
            </a:endParaRPr>
          </a:p>
        </p:txBody>
      </p:sp>
      <p:sp>
        <p:nvSpPr>
          <p:cNvPr id="10" name="标注: 线形 9"/>
          <p:cNvSpPr/>
          <p:nvPr/>
        </p:nvSpPr>
        <p:spPr>
          <a:xfrm>
            <a:off x="4995754" y="2537625"/>
            <a:ext cx="5827958" cy="1061653"/>
          </a:xfrm>
          <a:prstGeom prst="borderCallout1">
            <a:avLst>
              <a:gd name="adj1" fmla="val 48708"/>
              <a:gd name="adj2" fmla="val 224"/>
              <a:gd name="adj3" fmla="val 322208"/>
              <a:gd name="adj4" fmla="val -4399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mn-ea"/>
              </a:rPr>
              <a:t>else</a:t>
            </a:r>
            <a:r>
              <a:rPr lang="zh-CN" altLang="zh-CN" sz="2400" dirty="0">
                <a:latin typeface="+mn-ea"/>
              </a:rPr>
              <a:t>后面</a:t>
            </a:r>
            <a:r>
              <a:rPr lang="zh-CN" altLang="en-US" sz="2400" dirty="0">
                <a:latin typeface="+mn-ea"/>
              </a:rPr>
              <a:t>不可以加条件，</a:t>
            </a:r>
            <a:r>
              <a:rPr lang="en-US" altLang="zh-CN" sz="2400" dirty="0">
                <a:latin typeface="+mn-ea"/>
              </a:rPr>
              <a:t>else</a:t>
            </a:r>
            <a:r>
              <a:rPr lang="zh-CN" altLang="en-US" sz="2400" dirty="0">
                <a:latin typeface="+mn-ea"/>
              </a:rPr>
              <a:t>分支为可选</a:t>
            </a:r>
            <a:endParaRPr lang="zh-CN" altLang="zh-CN" sz="2400" dirty="0">
              <a:latin typeface="+mn-ea"/>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选择结构</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7215" y="747721"/>
            <a:ext cx="11237570" cy="2832955"/>
          </a:xfrm>
          <a:prstGeom prst="rect">
            <a:avLst/>
          </a:prstGeom>
        </p:spPr>
        <p:txBody>
          <a:bodyPr wrap="square">
            <a:spAutoFit/>
          </a:bodyPr>
          <a:lstStyle/>
          <a:p>
            <a:pPr>
              <a:lnSpc>
                <a:spcPts val="3400"/>
              </a:lnSpc>
              <a:spcAft>
                <a:spcPts val="1200"/>
              </a:spcAft>
            </a:pPr>
            <a:r>
              <a:rPr lang="zh-CN" altLang="en-US" sz="2400" b="1" dirty="0">
                <a:latin typeface="+mn-ea"/>
              </a:rPr>
              <a:t>多分支结构：</a:t>
            </a:r>
            <a:r>
              <a:rPr lang="en-US" altLang="zh-CN" sz="2400" b="1" dirty="0">
                <a:latin typeface="+mn-ea"/>
              </a:rPr>
              <a:t>if……elif……else </a:t>
            </a:r>
            <a:r>
              <a:rPr lang="zh-CN" altLang="en-US" sz="2400" b="1" dirty="0">
                <a:latin typeface="+mn-ea"/>
              </a:rPr>
              <a:t>语句</a:t>
            </a:r>
            <a:endParaRPr lang="en-US" altLang="zh-CN" sz="2400" b="1" dirty="0">
              <a:latin typeface="+mn-ea"/>
            </a:endParaRPr>
          </a:p>
          <a:p>
            <a:pPr>
              <a:lnSpc>
                <a:spcPct val="150000"/>
              </a:lnSpc>
              <a:spcAft>
                <a:spcPts val="1200"/>
              </a:spcAft>
            </a:pPr>
            <a:r>
              <a:rPr lang="zh-CN" altLang="en-US" sz="2400" b="1" dirty="0">
                <a:latin typeface="+mn-ea"/>
              </a:rPr>
              <a:t>问题：</a:t>
            </a:r>
            <a:r>
              <a:rPr lang="zh-CN" altLang="zh-CN" sz="2400" dirty="0">
                <a:latin typeface="+mn-ea"/>
              </a:rPr>
              <a:t>根据用户的身高和体重，计算用户的</a:t>
            </a:r>
            <a:r>
              <a:rPr lang="en-US" altLang="zh-CN" sz="2400" dirty="0">
                <a:latin typeface="+mn-ea"/>
              </a:rPr>
              <a:t>BMI</a:t>
            </a:r>
            <a:r>
              <a:rPr lang="zh-CN" altLang="zh-CN" sz="2400" dirty="0">
                <a:latin typeface="+mn-ea"/>
              </a:rPr>
              <a:t>值，并给出相应的健康建议。</a:t>
            </a:r>
            <a:r>
              <a:rPr lang="en-US" altLang="zh-CN" sz="2400" dirty="0">
                <a:latin typeface="+mn-ea"/>
              </a:rPr>
              <a:t>BMI</a:t>
            </a:r>
            <a:r>
              <a:rPr lang="zh-CN" altLang="zh-CN" sz="2400" dirty="0">
                <a:latin typeface="+mn-ea"/>
              </a:rPr>
              <a:t>，即身体质量指数，是用体重（千克）除以身高（米）的平方得出的数字（</a:t>
            </a:r>
            <a:r>
              <a:rPr lang="en-US" altLang="zh-CN" sz="2400" dirty="0">
                <a:latin typeface="+mn-ea"/>
              </a:rPr>
              <a:t>BMI=</a:t>
            </a:r>
            <a:r>
              <a:rPr lang="zh-CN" altLang="zh-CN" sz="2400" dirty="0">
                <a:latin typeface="+mn-ea"/>
              </a:rPr>
              <a:t>体重</a:t>
            </a:r>
            <a:r>
              <a:rPr lang="en-US" altLang="zh-CN" sz="2400" dirty="0">
                <a:latin typeface="+mn-ea"/>
              </a:rPr>
              <a:t>(KG)</a:t>
            </a:r>
            <a:r>
              <a:rPr lang="zh-CN" altLang="zh-CN" sz="2400" dirty="0">
                <a:latin typeface="+mn-ea"/>
              </a:rPr>
              <a:t>÷身高</a:t>
            </a:r>
            <a:r>
              <a:rPr lang="en-US" altLang="zh-CN" sz="2400" baseline="30000" dirty="0">
                <a:latin typeface="+mn-ea"/>
              </a:rPr>
              <a:t>2</a:t>
            </a:r>
            <a:r>
              <a:rPr lang="zh-CN" altLang="zh-CN" sz="2400" dirty="0">
                <a:latin typeface="+mn-ea"/>
              </a:rPr>
              <a:t>（</a:t>
            </a:r>
            <a:r>
              <a:rPr lang="en-US" altLang="zh-CN" sz="2400" dirty="0">
                <a:latin typeface="+mn-ea"/>
              </a:rPr>
              <a:t>M</a:t>
            </a:r>
            <a:r>
              <a:rPr lang="zh-CN" altLang="zh-CN" sz="2400" dirty="0">
                <a:latin typeface="+mn-ea"/>
              </a:rPr>
              <a:t>）），是目前国际上常用的衡量人体胖瘦程度以及是否健康的一个标准。我们先来看看成人的</a:t>
            </a:r>
            <a:r>
              <a:rPr lang="en-US" altLang="zh-CN" sz="2400" dirty="0">
                <a:latin typeface="+mn-ea"/>
              </a:rPr>
              <a:t>BMI</a:t>
            </a:r>
            <a:r>
              <a:rPr lang="zh-CN" altLang="zh-CN" sz="2400" dirty="0">
                <a:latin typeface="+mn-ea"/>
              </a:rPr>
              <a:t>数值：</a:t>
            </a:r>
            <a:endParaRPr lang="en-US" altLang="zh-CN" sz="2400" dirty="0">
              <a:latin typeface="+mn-ea"/>
            </a:endParaRPr>
          </a:p>
        </p:txBody>
      </p:sp>
      <p:graphicFrame>
        <p:nvGraphicFramePr>
          <p:cNvPr id="8" name="表格 7"/>
          <p:cNvGraphicFramePr>
            <a:graphicFrameLocks noGrp="1"/>
          </p:cNvGraphicFramePr>
          <p:nvPr/>
        </p:nvGraphicFramePr>
        <p:xfrm>
          <a:off x="6231479" y="3234266"/>
          <a:ext cx="5287973" cy="3206658"/>
        </p:xfrm>
        <a:graphic>
          <a:graphicData uri="http://schemas.openxmlformats.org/drawingml/2006/table">
            <a:tbl>
              <a:tblPr firstRow="1" bandRow="1">
                <a:tableStyleId>{68D230F3-CF80-4859-8CE7-A43EE81993B5}</a:tableStyleId>
              </a:tblPr>
              <a:tblGrid>
                <a:gridCol w="5287973"/>
              </a:tblGrid>
              <a:tr h="534443">
                <a:tc>
                  <a:txBody>
                    <a:bodyPr/>
                    <a:lstStyle/>
                    <a:p>
                      <a:pPr indent="266700" algn="ctr">
                        <a:lnSpc>
                          <a:spcPts val="2000"/>
                        </a:lnSpc>
                        <a:spcAft>
                          <a:spcPts val="0"/>
                        </a:spcAft>
                      </a:pPr>
                      <a:r>
                        <a:rPr lang="zh-CN" altLang="zh-CN" sz="2000" dirty="0">
                          <a:latin typeface="+mn-ea"/>
                        </a:rPr>
                        <a:t>成人的</a:t>
                      </a:r>
                      <a:r>
                        <a:rPr lang="en-US" altLang="zh-CN" sz="2000" dirty="0">
                          <a:latin typeface="+mn-ea"/>
                        </a:rPr>
                        <a:t>BMI</a:t>
                      </a:r>
                      <a:r>
                        <a:rPr lang="zh-CN" altLang="zh-CN" sz="2000" dirty="0">
                          <a:latin typeface="+mn-ea"/>
                        </a:rPr>
                        <a:t>数值</a:t>
                      </a:r>
                      <a:endParaRPr lang="zh-CN" altLang="zh-CN" sz="2000" b="0" kern="100" dirty="0">
                        <a:effectLst/>
                        <a:latin typeface="+mn-ea"/>
                        <a:ea typeface="+mn-ea"/>
                        <a:cs typeface="Times New Roman" panose="02020603050405020304" pitchFamily="18" charset="0"/>
                      </a:endParaRPr>
                    </a:p>
                  </a:txBody>
                  <a:tcPr anchor="ctr"/>
                </a:tc>
              </a:tr>
              <a:tr h="534443">
                <a:tc>
                  <a:txBody>
                    <a:bodyPr/>
                    <a:lstStyle/>
                    <a:p>
                      <a:pPr indent="266700" algn="ctr">
                        <a:lnSpc>
                          <a:spcPts val="2000"/>
                        </a:lnSpc>
                        <a:spcAft>
                          <a:spcPts val="0"/>
                        </a:spcAft>
                      </a:pPr>
                      <a:r>
                        <a:rPr lang="zh-CN" altLang="zh-CN" sz="2000" b="0" kern="100" dirty="0">
                          <a:effectLst/>
                        </a:rPr>
                        <a:t>过轻：</a:t>
                      </a:r>
                      <a:r>
                        <a:rPr lang="en-US" altLang="zh-CN" sz="2000" b="0" kern="100" dirty="0">
                          <a:effectLst/>
                        </a:rPr>
                        <a:t>    </a:t>
                      </a:r>
                      <a:r>
                        <a:rPr lang="zh-CN" altLang="zh-CN" sz="2000" b="0" kern="100" dirty="0">
                          <a:effectLst/>
                        </a:rPr>
                        <a:t>低于</a:t>
                      </a:r>
                      <a:r>
                        <a:rPr lang="en-US" altLang="zh-CN" sz="2000" b="0" kern="100" dirty="0">
                          <a:effectLst/>
                        </a:rPr>
                        <a:t>18.5</a:t>
                      </a:r>
                      <a:endParaRPr lang="zh-CN" altLang="zh-CN" sz="2000" b="0" kern="100" dirty="0">
                        <a:effectLst/>
                        <a:latin typeface="+mn-ea"/>
                        <a:ea typeface="+mn-ea"/>
                        <a:cs typeface="Times New Roman" panose="02020603050405020304" pitchFamily="18" charset="0"/>
                      </a:endParaRPr>
                    </a:p>
                  </a:txBody>
                  <a:tcPr anchor="ctr"/>
                </a:tc>
              </a:tr>
              <a:tr h="534443">
                <a:tc>
                  <a:txBody>
                    <a:bodyPr/>
                    <a:lstStyle/>
                    <a:p>
                      <a:pPr indent="266700" algn="ctr">
                        <a:lnSpc>
                          <a:spcPts val="2000"/>
                        </a:lnSpc>
                        <a:spcAft>
                          <a:spcPts val="0"/>
                        </a:spcAft>
                      </a:pPr>
                      <a:r>
                        <a:rPr lang="zh-CN" altLang="zh-CN" sz="2000" b="0" kern="100" dirty="0">
                          <a:effectLst/>
                        </a:rPr>
                        <a:t>正常：</a:t>
                      </a:r>
                      <a:r>
                        <a:rPr lang="en-US" altLang="zh-CN" sz="2000" b="0" kern="100" dirty="0">
                          <a:effectLst/>
                        </a:rPr>
                        <a:t>    18.5-23.9</a:t>
                      </a:r>
                      <a:endParaRPr lang="zh-CN" altLang="zh-CN" sz="2000" b="0" kern="100" dirty="0">
                        <a:effectLst/>
                        <a:latin typeface="+mn-ea"/>
                        <a:ea typeface="+mn-ea"/>
                        <a:cs typeface="Times New Roman" panose="02020603050405020304" pitchFamily="18" charset="0"/>
                      </a:endParaRPr>
                    </a:p>
                  </a:txBody>
                  <a:tcPr anchor="ctr"/>
                </a:tc>
              </a:tr>
              <a:tr h="534443">
                <a:tc>
                  <a:txBody>
                    <a:bodyPr/>
                    <a:lstStyle/>
                    <a:p>
                      <a:pPr indent="266700" algn="ctr">
                        <a:lnSpc>
                          <a:spcPts val="2000"/>
                        </a:lnSpc>
                        <a:spcAft>
                          <a:spcPts val="0"/>
                        </a:spcAft>
                      </a:pPr>
                      <a:r>
                        <a:rPr lang="zh-CN" altLang="zh-CN" sz="2000" b="0" kern="1200" dirty="0">
                          <a:effectLst/>
                        </a:rPr>
                        <a:t>过重：</a:t>
                      </a:r>
                      <a:r>
                        <a:rPr lang="en-US" altLang="zh-CN" sz="2000" b="0" kern="1200" dirty="0">
                          <a:effectLst/>
                        </a:rPr>
                        <a:t>    24-27.9</a:t>
                      </a:r>
                      <a:endParaRPr lang="zh-CN" altLang="zh-CN" sz="2000" b="0" kern="100" dirty="0">
                        <a:effectLst/>
                        <a:latin typeface="+mn-ea"/>
                        <a:ea typeface="+mn-ea"/>
                        <a:cs typeface="Times New Roman" panose="02020603050405020304" pitchFamily="18" charset="0"/>
                      </a:endParaRPr>
                    </a:p>
                  </a:txBody>
                  <a:tcPr anchor="ctr"/>
                </a:tc>
              </a:tr>
              <a:tr h="534443">
                <a:tc>
                  <a:txBody>
                    <a:bodyPr/>
                    <a:lstStyle/>
                    <a:p>
                      <a:pPr indent="266700" algn="ctr">
                        <a:lnSpc>
                          <a:spcPts val="2000"/>
                        </a:lnSpc>
                        <a:spcAft>
                          <a:spcPts val="0"/>
                        </a:spcAft>
                      </a:pPr>
                      <a:r>
                        <a:rPr lang="zh-CN" altLang="zh-CN" sz="2000" b="0" kern="1200" dirty="0">
                          <a:effectLst/>
                        </a:rPr>
                        <a:t>肥胖：</a:t>
                      </a:r>
                      <a:r>
                        <a:rPr lang="en-US" altLang="zh-CN" sz="2000" b="0" kern="1200" dirty="0">
                          <a:effectLst/>
                        </a:rPr>
                        <a:t>    28-32</a:t>
                      </a:r>
                      <a:endParaRPr lang="zh-CN" altLang="zh-CN" sz="2000" b="0" kern="100" dirty="0">
                        <a:effectLst/>
                        <a:latin typeface="+mn-ea"/>
                        <a:ea typeface="+mn-ea"/>
                        <a:cs typeface="Times New Roman" panose="02020603050405020304" pitchFamily="18" charset="0"/>
                      </a:endParaRPr>
                    </a:p>
                  </a:txBody>
                  <a:tcPr anchor="ctr"/>
                </a:tc>
              </a:tr>
              <a:tr h="534443">
                <a:tc>
                  <a:txBody>
                    <a:bodyPr/>
                    <a:lstStyle/>
                    <a:p>
                      <a:pPr indent="266700" algn="ctr">
                        <a:lnSpc>
                          <a:spcPts val="2000"/>
                        </a:lnSpc>
                        <a:spcAft>
                          <a:spcPts val="0"/>
                        </a:spcAft>
                      </a:pPr>
                      <a:r>
                        <a:rPr lang="zh-CN" altLang="zh-CN" sz="2000" b="0" kern="1200" dirty="0">
                          <a:effectLst/>
                        </a:rPr>
                        <a:t>过于肥胖：</a:t>
                      </a:r>
                      <a:r>
                        <a:rPr lang="en-US" altLang="zh-CN" sz="2000" b="0" kern="1200" dirty="0">
                          <a:effectLst/>
                        </a:rPr>
                        <a:t>    32</a:t>
                      </a:r>
                      <a:r>
                        <a:rPr lang="zh-CN" altLang="zh-CN" sz="2000" b="0" kern="1200" dirty="0">
                          <a:effectLst/>
                        </a:rPr>
                        <a:t>以上</a:t>
                      </a:r>
                      <a:endParaRPr lang="zh-CN" altLang="zh-CN" sz="2000" b="0" kern="100" dirty="0">
                        <a:effectLst/>
                        <a:latin typeface="+mn-ea"/>
                        <a:ea typeface="+mn-ea"/>
                        <a:cs typeface="Times New Roman" panose="02020603050405020304" pitchFamily="18" charset="0"/>
                      </a:endParaRPr>
                    </a:p>
                  </a:txBody>
                  <a:tcPr anchor="ctr"/>
                </a:tc>
              </a:tr>
            </a:tbl>
          </a:graphicData>
        </a:graphic>
      </p:graphicFrame>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选择结构</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7215" y="747721"/>
            <a:ext cx="11237570" cy="492571"/>
          </a:xfrm>
          <a:prstGeom prst="rect">
            <a:avLst/>
          </a:prstGeom>
        </p:spPr>
        <p:txBody>
          <a:bodyPr wrap="square">
            <a:spAutoFit/>
          </a:bodyPr>
          <a:lstStyle/>
          <a:p>
            <a:pPr>
              <a:lnSpc>
                <a:spcPts val="3400"/>
              </a:lnSpc>
              <a:spcAft>
                <a:spcPts val="1200"/>
              </a:spcAft>
            </a:pPr>
            <a:r>
              <a:rPr lang="zh-CN" altLang="en-US" sz="2400" b="1" dirty="0">
                <a:latin typeface="+mn-ea"/>
              </a:rPr>
              <a:t>多分支结构：</a:t>
            </a:r>
            <a:r>
              <a:rPr lang="en-US" altLang="zh-CN" sz="2400" b="1" dirty="0">
                <a:latin typeface="+mn-ea"/>
              </a:rPr>
              <a:t>if……elif……else </a:t>
            </a:r>
            <a:r>
              <a:rPr lang="zh-CN" altLang="en-US" sz="2400" b="1" dirty="0">
                <a:latin typeface="+mn-ea"/>
              </a:rPr>
              <a:t>语句</a:t>
            </a:r>
            <a:endParaRPr lang="en-US" altLang="zh-CN" sz="2400" dirty="0">
              <a:latin typeface="+mn-ea"/>
            </a:endParaRPr>
          </a:p>
        </p:txBody>
      </p:sp>
      <p:sp>
        <p:nvSpPr>
          <p:cNvPr id="5" name="矩形 4"/>
          <p:cNvSpPr/>
          <p:nvPr/>
        </p:nvSpPr>
        <p:spPr>
          <a:xfrm>
            <a:off x="530359" y="1364328"/>
            <a:ext cx="10929458" cy="501772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en-US" altLang="zh-CN" sz="2400" dirty="0">
                <a:latin typeface="Consolas" panose="020B0609020204030204" pitchFamily="49" charset="0"/>
              </a:rPr>
              <a:t>height = </a:t>
            </a:r>
            <a:r>
              <a:rPr lang="en-US" altLang="zh-CN" sz="2400" dirty="0">
                <a:solidFill>
                  <a:srgbClr val="7030A0"/>
                </a:solidFill>
                <a:latin typeface="Consolas" panose="020B0609020204030204" pitchFamily="49" charset="0"/>
              </a:rPr>
              <a:t>eval</a:t>
            </a:r>
            <a:r>
              <a:rPr lang="en-US" altLang="zh-CN" sz="2400" dirty="0">
                <a:latin typeface="Consolas" panose="020B0609020204030204" pitchFamily="49" charset="0"/>
              </a:rPr>
              <a:t>(</a:t>
            </a:r>
            <a:r>
              <a:rPr lang="en-US" altLang="zh-CN" sz="2400" dirty="0">
                <a:solidFill>
                  <a:srgbClr val="7030A0"/>
                </a:solidFill>
                <a:latin typeface="Consolas" panose="020B0609020204030204" pitchFamily="49" charset="0"/>
              </a:rPr>
              <a:t>input</a:t>
            </a:r>
            <a:r>
              <a:rPr lang="en-US" altLang="zh-CN" sz="2400" dirty="0">
                <a:latin typeface="Consolas" panose="020B0609020204030204" pitchFamily="49" charset="0"/>
              </a:rPr>
              <a:t>(</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请输入您的身高（米）：</a:t>
            </a:r>
            <a:r>
              <a:rPr lang="en-US" altLang="zh-CN" sz="2400" dirty="0">
                <a:solidFill>
                  <a:srgbClr val="00B050"/>
                </a:solidFill>
                <a:latin typeface="Consolas" panose="020B0609020204030204" pitchFamily="49" charset="0"/>
              </a:rPr>
              <a:t>"</a:t>
            </a:r>
            <a:r>
              <a:rPr lang="en-US" altLang="zh-CN" sz="2400" dirty="0">
                <a:latin typeface="Consolas" panose="020B0609020204030204" pitchFamily="49" charset="0"/>
              </a:rPr>
              <a:t>))</a:t>
            </a:r>
            <a:endParaRPr lang="en-US" altLang="zh-CN" sz="2400" dirty="0">
              <a:latin typeface="Consolas" panose="020B0609020204030204" pitchFamily="49" charset="0"/>
            </a:endParaRPr>
          </a:p>
          <a:p>
            <a:pPr>
              <a:lnSpc>
                <a:spcPct val="150000"/>
              </a:lnSpc>
            </a:pPr>
            <a:r>
              <a:rPr lang="en-US" altLang="zh-CN" sz="2400" dirty="0">
                <a:latin typeface="Consolas" panose="020B0609020204030204" pitchFamily="49" charset="0"/>
              </a:rPr>
              <a:t>weight = </a:t>
            </a:r>
            <a:r>
              <a:rPr lang="en-US" altLang="zh-CN" sz="2400" dirty="0">
                <a:solidFill>
                  <a:srgbClr val="7030A0"/>
                </a:solidFill>
                <a:latin typeface="Consolas" panose="020B0609020204030204" pitchFamily="49" charset="0"/>
              </a:rPr>
              <a:t>eval</a:t>
            </a:r>
            <a:r>
              <a:rPr lang="en-US" altLang="zh-CN" sz="2400" dirty="0">
                <a:latin typeface="Consolas" panose="020B0609020204030204" pitchFamily="49" charset="0"/>
              </a:rPr>
              <a:t>(</a:t>
            </a:r>
            <a:r>
              <a:rPr lang="en-US" altLang="zh-CN" sz="2400" dirty="0">
                <a:solidFill>
                  <a:srgbClr val="7030A0"/>
                </a:solidFill>
                <a:latin typeface="Consolas" panose="020B0609020204030204" pitchFamily="49" charset="0"/>
              </a:rPr>
              <a:t>input</a:t>
            </a:r>
            <a:r>
              <a:rPr lang="en-US" altLang="zh-CN" sz="2400" dirty="0">
                <a:latin typeface="Consolas" panose="020B0609020204030204" pitchFamily="49" charset="0"/>
              </a:rPr>
              <a:t>(</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请输入您的体重（千克）：</a:t>
            </a:r>
            <a:r>
              <a:rPr lang="en-US" altLang="zh-CN" sz="2400" dirty="0">
                <a:solidFill>
                  <a:srgbClr val="00B050"/>
                </a:solidFill>
                <a:latin typeface="Consolas" panose="020B0609020204030204" pitchFamily="49" charset="0"/>
              </a:rPr>
              <a:t>"</a:t>
            </a:r>
            <a:r>
              <a:rPr lang="en-US" altLang="zh-CN" sz="2400" dirty="0">
                <a:latin typeface="Consolas" panose="020B0609020204030204" pitchFamily="49" charset="0"/>
              </a:rPr>
              <a:t>))</a:t>
            </a:r>
            <a:endParaRPr lang="en-US" altLang="zh-CN" sz="2400" dirty="0">
              <a:latin typeface="Consolas" panose="020B0609020204030204" pitchFamily="49" charset="0"/>
            </a:endParaRPr>
          </a:p>
          <a:p>
            <a:pPr>
              <a:lnSpc>
                <a:spcPct val="150000"/>
              </a:lnSpc>
            </a:pPr>
            <a:r>
              <a:rPr lang="en-US" altLang="zh-CN" sz="2400" dirty="0">
                <a:latin typeface="Consolas" panose="020B0609020204030204" pitchFamily="49" charset="0"/>
              </a:rPr>
              <a:t>BMI = weight/height/height</a:t>
            </a:r>
            <a:endParaRPr lang="en-US" altLang="zh-CN" sz="2400" dirty="0">
              <a:latin typeface="Consolas" panose="020B0609020204030204" pitchFamily="49" charset="0"/>
            </a:endParaRPr>
          </a:p>
          <a:p>
            <a:pPr>
              <a:lnSpc>
                <a:spcPct val="150000"/>
              </a:lnSpc>
            </a:pPr>
            <a:r>
              <a:rPr lang="en-US" altLang="zh-CN" sz="2400" dirty="0">
                <a:latin typeface="Consolas" panose="020B0609020204030204" pitchFamily="49" charset="0"/>
              </a:rPr>
              <a:t>print(</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您的</a:t>
            </a:r>
            <a:r>
              <a:rPr lang="en-US" altLang="zh-CN" sz="2400" dirty="0">
                <a:solidFill>
                  <a:srgbClr val="00B050"/>
                </a:solidFill>
                <a:latin typeface="Consolas" panose="020B0609020204030204" pitchFamily="49" charset="0"/>
              </a:rPr>
              <a:t>BMI</a:t>
            </a:r>
            <a:r>
              <a:rPr lang="zh-CN" altLang="en-US" sz="2400" dirty="0">
                <a:solidFill>
                  <a:srgbClr val="00B050"/>
                </a:solidFill>
                <a:latin typeface="Consolas" panose="020B0609020204030204" pitchFamily="49" charset="0"/>
              </a:rPr>
              <a:t>指数是：</a:t>
            </a:r>
            <a:r>
              <a:rPr lang="en-US" altLang="zh-CN" sz="2400" dirty="0">
                <a:solidFill>
                  <a:srgbClr val="00B050"/>
                </a:solidFill>
                <a:latin typeface="Consolas" panose="020B0609020204030204" pitchFamily="49" charset="0"/>
              </a:rPr>
              <a:t>{:.</a:t>
            </a:r>
            <a:r>
              <a:rPr lang="en-US" altLang="zh-CN" sz="2400" dirty="0" err="1">
                <a:solidFill>
                  <a:srgbClr val="00B050"/>
                </a:solidFill>
                <a:latin typeface="Consolas" panose="020B0609020204030204" pitchFamily="49" charset="0"/>
              </a:rPr>
              <a:t>1f</a:t>
            </a:r>
            <a:r>
              <a:rPr lang="en-US" altLang="zh-CN" sz="2400" dirty="0">
                <a:solidFill>
                  <a:srgbClr val="00B050"/>
                </a:solidFill>
                <a:latin typeface="Consolas" panose="020B0609020204030204" pitchFamily="49" charset="0"/>
              </a:rPr>
              <a:t>}"</a:t>
            </a:r>
            <a:r>
              <a:rPr lang="en-US" altLang="zh-CN" sz="2400" dirty="0">
                <a:latin typeface="Consolas" panose="020B0609020204030204" pitchFamily="49" charset="0"/>
              </a:rPr>
              <a:t>.format(BMI))</a:t>
            </a:r>
            <a:endParaRPr lang="en-US" altLang="zh-CN" sz="2400" dirty="0">
              <a:latin typeface="Consolas" panose="020B0609020204030204" pitchFamily="49" charset="0"/>
            </a:endParaRPr>
          </a:p>
          <a:p>
            <a:pPr>
              <a:lnSpc>
                <a:spcPct val="150000"/>
              </a:lnSpc>
            </a:pPr>
            <a:r>
              <a:rPr lang="en-US" altLang="zh-CN" sz="2400" dirty="0">
                <a:solidFill>
                  <a:srgbClr val="FF9900"/>
                </a:solidFill>
                <a:latin typeface="Consolas" panose="020B0609020204030204" pitchFamily="49" charset="0"/>
              </a:rPr>
              <a:t>if</a:t>
            </a:r>
            <a:r>
              <a:rPr lang="en-US" altLang="zh-CN" sz="2400" dirty="0">
                <a:latin typeface="Consolas" panose="020B0609020204030204" pitchFamily="49" charset="0"/>
              </a:rPr>
              <a:t> BMI &lt; 18.5:    </a:t>
            </a:r>
            <a:r>
              <a:rPr lang="en-US" altLang="zh-CN" sz="2400" dirty="0">
                <a:solidFill>
                  <a:srgbClr val="7030A0"/>
                </a:solidFill>
                <a:latin typeface="Consolas" panose="020B0609020204030204" pitchFamily="49" charset="0"/>
              </a:rPr>
              <a:t>print</a:t>
            </a:r>
            <a:r>
              <a:rPr lang="en-US" altLang="zh-CN" sz="2400" dirty="0">
                <a:latin typeface="Consolas" panose="020B0609020204030204" pitchFamily="49" charset="0"/>
              </a:rPr>
              <a:t>(</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您的体型偏瘦，要多吃多运动哦！</a:t>
            </a:r>
            <a:r>
              <a:rPr lang="en-US" altLang="zh-CN" sz="2400" dirty="0">
                <a:solidFill>
                  <a:srgbClr val="00B050"/>
                </a:solidFill>
                <a:latin typeface="Consolas" panose="020B0609020204030204" pitchFamily="49" charset="0"/>
              </a:rPr>
              <a:t>"</a:t>
            </a:r>
            <a:r>
              <a:rPr lang="en-US" altLang="zh-CN" sz="2400" dirty="0">
                <a:latin typeface="Consolas" panose="020B0609020204030204" pitchFamily="49" charset="0"/>
              </a:rPr>
              <a:t>)</a:t>
            </a:r>
            <a:endParaRPr lang="en-US" altLang="zh-CN" sz="2400" dirty="0">
              <a:latin typeface="Consolas" panose="020B0609020204030204" pitchFamily="49" charset="0"/>
            </a:endParaRPr>
          </a:p>
          <a:p>
            <a:pPr>
              <a:lnSpc>
                <a:spcPct val="150000"/>
              </a:lnSpc>
            </a:pPr>
            <a:r>
              <a:rPr lang="en-US" altLang="zh-CN" sz="2400" dirty="0">
                <a:solidFill>
                  <a:srgbClr val="FF9900"/>
                </a:solidFill>
                <a:latin typeface="Consolas" panose="020B0609020204030204" pitchFamily="49" charset="0"/>
              </a:rPr>
              <a:t>elif</a:t>
            </a:r>
            <a:r>
              <a:rPr lang="en-US" altLang="zh-CN" sz="2400" dirty="0">
                <a:latin typeface="Consolas" panose="020B0609020204030204" pitchFamily="49" charset="0"/>
              </a:rPr>
              <a:t> 18.5 &lt;= BMI &lt; 24:  </a:t>
            </a:r>
            <a:r>
              <a:rPr lang="en-US" altLang="zh-CN" sz="2400" dirty="0">
                <a:solidFill>
                  <a:srgbClr val="7030A0"/>
                </a:solidFill>
                <a:latin typeface="Consolas" panose="020B0609020204030204" pitchFamily="49" charset="0"/>
              </a:rPr>
              <a:t>print</a:t>
            </a:r>
            <a:r>
              <a:rPr lang="en-US" altLang="zh-CN" sz="2400" dirty="0">
                <a:latin typeface="Consolas" panose="020B0609020204030204" pitchFamily="49" charset="0"/>
              </a:rPr>
              <a:t>(</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您的体型正常，继续保持哟！</a:t>
            </a:r>
            <a:r>
              <a:rPr lang="en-US" altLang="zh-CN" sz="2400" dirty="0">
                <a:solidFill>
                  <a:srgbClr val="00B050"/>
                </a:solidFill>
                <a:latin typeface="Consolas" panose="020B0609020204030204" pitchFamily="49" charset="0"/>
              </a:rPr>
              <a:t>"</a:t>
            </a:r>
            <a:r>
              <a:rPr lang="en-US" altLang="zh-CN" sz="2400" dirty="0">
                <a:latin typeface="Consolas" panose="020B0609020204030204" pitchFamily="49" charset="0"/>
              </a:rPr>
              <a:t>)</a:t>
            </a:r>
            <a:endParaRPr lang="en-US" altLang="zh-CN" sz="2400" dirty="0">
              <a:latin typeface="Consolas" panose="020B0609020204030204" pitchFamily="49" charset="0"/>
            </a:endParaRPr>
          </a:p>
          <a:p>
            <a:pPr>
              <a:lnSpc>
                <a:spcPct val="150000"/>
              </a:lnSpc>
            </a:pPr>
            <a:r>
              <a:rPr lang="en-US" altLang="zh-CN" sz="2400" dirty="0">
                <a:solidFill>
                  <a:srgbClr val="FF9900"/>
                </a:solidFill>
                <a:latin typeface="Consolas" panose="020B0609020204030204" pitchFamily="49" charset="0"/>
              </a:rPr>
              <a:t>elif</a:t>
            </a:r>
            <a:r>
              <a:rPr lang="en-US" altLang="zh-CN" sz="2400" dirty="0">
                <a:latin typeface="Consolas" panose="020B0609020204030204" pitchFamily="49" charset="0"/>
              </a:rPr>
              <a:t> 24 &lt;= BMI &lt; 28:    </a:t>
            </a:r>
            <a:r>
              <a:rPr lang="en-US" altLang="zh-CN" sz="2400" dirty="0">
                <a:solidFill>
                  <a:srgbClr val="7030A0"/>
                </a:solidFill>
                <a:latin typeface="Consolas" panose="020B0609020204030204" pitchFamily="49" charset="0"/>
              </a:rPr>
              <a:t>print</a:t>
            </a:r>
            <a:r>
              <a:rPr lang="en-US" altLang="zh-CN" sz="2400" dirty="0">
                <a:latin typeface="Consolas" panose="020B0609020204030204" pitchFamily="49" charset="0"/>
              </a:rPr>
              <a:t>(</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您的体型偏胖，有发福迹象！</a:t>
            </a:r>
            <a:r>
              <a:rPr lang="en-US" altLang="zh-CN" sz="2400" dirty="0">
                <a:solidFill>
                  <a:srgbClr val="00B050"/>
                </a:solidFill>
                <a:latin typeface="Consolas" panose="020B0609020204030204" pitchFamily="49" charset="0"/>
              </a:rPr>
              <a:t>"</a:t>
            </a:r>
            <a:r>
              <a:rPr lang="en-US" altLang="zh-CN" sz="2400" dirty="0">
                <a:latin typeface="Consolas" panose="020B0609020204030204" pitchFamily="49" charset="0"/>
              </a:rPr>
              <a:t>)</a:t>
            </a:r>
            <a:endParaRPr lang="en-US" altLang="zh-CN" sz="2400" dirty="0">
              <a:latin typeface="Consolas" panose="020B0609020204030204" pitchFamily="49" charset="0"/>
            </a:endParaRPr>
          </a:p>
          <a:p>
            <a:pPr>
              <a:lnSpc>
                <a:spcPct val="150000"/>
              </a:lnSpc>
            </a:pPr>
            <a:r>
              <a:rPr lang="en-US" altLang="zh-CN" sz="2400" dirty="0">
                <a:solidFill>
                  <a:srgbClr val="FF9900"/>
                </a:solidFill>
                <a:latin typeface="Consolas" panose="020B0609020204030204" pitchFamily="49" charset="0"/>
              </a:rPr>
              <a:t>elif</a:t>
            </a:r>
            <a:r>
              <a:rPr lang="en-US" altLang="zh-CN" sz="2400" dirty="0">
                <a:latin typeface="Consolas" panose="020B0609020204030204" pitchFamily="49" charset="0"/>
              </a:rPr>
              <a:t> 28 &lt;= BMI &lt; 32:    </a:t>
            </a:r>
            <a:r>
              <a:rPr lang="en-US" altLang="zh-CN" sz="2400" dirty="0">
                <a:solidFill>
                  <a:srgbClr val="7030A0"/>
                </a:solidFill>
                <a:latin typeface="Consolas" panose="020B0609020204030204" pitchFamily="49" charset="0"/>
              </a:rPr>
              <a:t>print</a:t>
            </a:r>
            <a:r>
              <a:rPr lang="en-US" altLang="zh-CN" sz="2400" dirty="0">
                <a:latin typeface="Consolas" panose="020B0609020204030204" pitchFamily="49" charset="0"/>
              </a:rPr>
              <a:t>(</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不要悲伤，您是个迷人的胖子！</a:t>
            </a:r>
            <a:r>
              <a:rPr lang="en-US" altLang="zh-CN" sz="2400" dirty="0">
                <a:solidFill>
                  <a:srgbClr val="00B050"/>
                </a:solidFill>
                <a:latin typeface="Consolas" panose="020B0609020204030204" pitchFamily="49" charset="0"/>
              </a:rPr>
              <a:t>"</a:t>
            </a:r>
            <a:r>
              <a:rPr lang="en-US" altLang="zh-CN" sz="2400" dirty="0">
                <a:latin typeface="Consolas" panose="020B0609020204030204" pitchFamily="49" charset="0"/>
              </a:rPr>
              <a:t>)</a:t>
            </a:r>
            <a:endParaRPr lang="en-US" altLang="zh-CN" sz="2400" dirty="0">
              <a:latin typeface="Consolas" panose="020B0609020204030204" pitchFamily="49" charset="0"/>
            </a:endParaRPr>
          </a:p>
          <a:p>
            <a:pPr>
              <a:lnSpc>
                <a:spcPct val="150000"/>
              </a:lnSpc>
            </a:pPr>
            <a:r>
              <a:rPr lang="en-US" altLang="zh-CN" sz="2400" dirty="0">
                <a:solidFill>
                  <a:srgbClr val="FF9900"/>
                </a:solidFill>
                <a:latin typeface="Consolas" panose="020B0609020204030204" pitchFamily="49" charset="0"/>
              </a:rPr>
              <a:t>else</a:t>
            </a:r>
            <a:r>
              <a:rPr lang="en-US" altLang="zh-CN" sz="2400" dirty="0">
                <a:latin typeface="Consolas" panose="020B0609020204030204" pitchFamily="49" charset="0"/>
              </a:rPr>
              <a:t>:    print(</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什么也不说了，您照照镜子就知道了</a:t>
            </a:r>
            <a:r>
              <a:rPr lang="en-US" altLang="zh-CN" sz="2400" dirty="0">
                <a:solidFill>
                  <a:srgbClr val="00B050"/>
                </a:solidFill>
                <a:latin typeface="Consolas" panose="020B0609020204030204" pitchFamily="49" charset="0"/>
              </a:rPr>
              <a:t>……"</a:t>
            </a:r>
            <a:r>
              <a:rPr lang="en-US" altLang="zh-CN" sz="2400" dirty="0">
                <a:latin typeface="Consolas" panose="020B0609020204030204" pitchFamily="49" charset="0"/>
              </a:rPr>
              <a:t>)</a:t>
            </a:r>
            <a:endParaRPr lang="zh-CN" altLang="en-US" sz="2400" dirty="0">
              <a:latin typeface="Consolas" panose="020B0609020204030204" pitchFamily="49" charset="0"/>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选择结构</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7215" y="747721"/>
            <a:ext cx="11237570" cy="1504899"/>
          </a:xfrm>
          <a:prstGeom prst="rect">
            <a:avLst/>
          </a:prstGeom>
        </p:spPr>
        <p:txBody>
          <a:bodyPr wrap="square">
            <a:spAutoFit/>
          </a:bodyPr>
          <a:lstStyle/>
          <a:p>
            <a:pPr>
              <a:lnSpc>
                <a:spcPts val="3400"/>
              </a:lnSpc>
              <a:spcAft>
                <a:spcPts val="1200"/>
              </a:spcAft>
            </a:pPr>
            <a:r>
              <a:rPr lang="zh-CN" altLang="en-US" sz="2400" b="1" dirty="0">
                <a:latin typeface="+mn-ea"/>
              </a:rPr>
              <a:t>分支结构：</a:t>
            </a:r>
            <a:r>
              <a:rPr lang="en-US" altLang="zh-CN" sz="2400" b="1" dirty="0">
                <a:latin typeface="+mn-ea"/>
              </a:rPr>
              <a:t>if </a:t>
            </a:r>
            <a:r>
              <a:rPr lang="zh-CN" altLang="en-US" sz="2400" b="1" dirty="0">
                <a:latin typeface="+mn-ea"/>
              </a:rPr>
              <a:t>语句的嵌套</a:t>
            </a:r>
            <a:endParaRPr lang="en-US" altLang="zh-CN" sz="2400" b="1" dirty="0">
              <a:latin typeface="+mn-ea"/>
            </a:endParaRPr>
          </a:p>
          <a:p>
            <a:pPr>
              <a:lnSpc>
                <a:spcPts val="3400"/>
              </a:lnSpc>
              <a:spcAft>
                <a:spcPts val="1200"/>
              </a:spcAft>
            </a:pPr>
            <a:r>
              <a:rPr lang="zh-CN" altLang="en-US" sz="2400" b="1" dirty="0">
                <a:latin typeface="+mn-ea"/>
              </a:rPr>
              <a:t>问题：</a:t>
            </a:r>
            <a:r>
              <a:rPr lang="zh-CN" altLang="zh-CN" sz="2400" dirty="0">
                <a:latin typeface="+mn-ea"/>
              </a:rPr>
              <a:t>从键盘输入三位的正整数，输出其中的最大的一位数字是多少。例如：输入</a:t>
            </a:r>
            <a:r>
              <a:rPr lang="en-US" altLang="zh-CN" sz="2400" dirty="0">
                <a:latin typeface="+mn-ea"/>
              </a:rPr>
              <a:t>386</a:t>
            </a:r>
            <a:r>
              <a:rPr lang="zh-CN" altLang="zh-CN" sz="2400" dirty="0">
                <a:latin typeface="+mn-ea"/>
              </a:rPr>
              <a:t>，输出</a:t>
            </a:r>
            <a:r>
              <a:rPr lang="en-US" altLang="zh-CN" sz="2400" dirty="0">
                <a:latin typeface="+mn-ea"/>
              </a:rPr>
              <a:t>8</a:t>
            </a:r>
            <a:r>
              <a:rPr lang="zh-CN" altLang="zh-CN" sz="2400" dirty="0">
                <a:latin typeface="+mn-ea"/>
              </a:rPr>
              <a:t>；输入</a:t>
            </a:r>
            <a:r>
              <a:rPr lang="en-US" altLang="zh-CN" sz="2400" dirty="0">
                <a:latin typeface="+mn-ea"/>
              </a:rPr>
              <a:t>290</a:t>
            </a:r>
            <a:r>
              <a:rPr lang="zh-CN" altLang="zh-CN" sz="2400" dirty="0">
                <a:latin typeface="+mn-ea"/>
              </a:rPr>
              <a:t>，输出</a:t>
            </a:r>
            <a:r>
              <a:rPr lang="en-US" altLang="zh-CN" sz="2400" dirty="0">
                <a:latin typeface="+mn-ea"/>
              </a:rPr>
              <a:t>9</a:t>
            </a:r>
            <a:r>
              <a:rPr lang="zh-CN" altLang="zh-CN" sz="2400" dirty="0">
                <a:latin typeface="+mn-ea"/>
              </a:rPr>
              <a:t>。</a:t>
            </a:r>
            <a:endParaRPr lang="en-US" altLang="zh-CN" sz="2400" dirty="0">
              <a:latin typeface="+mn-ea"/>
            </a:endParaRPr>
          </a:p>
        </p:txBody>
      </p:sp>
      <p:sp>
        <p:nvSpPr>
          <p:cNvPr id="2" name="矩形 1"/>
          <p:cNvSpPr/>
          <p:nvPr/>
        </p:nvSpPr>
        <p:spPr>
          <a:xfrm>
            <a:off x="530360" y="2515609"/>
            <a:ext cx="10510695" cy="113505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457200" indent="-457200">
              <a:lnSpc>
                <a:spcPct val="150000"/>
              </a:lnSpc>
              <a:buFont typeface="+mj-lt"/>
              <a:buAutoNum type="arabicPeriod"/>
            </a:pPr>
            <a:r>
              <a:rPr lang="zh-CN" altLang="zh-CN" sz="2400" dirty="0">
                <a:latin typeface="+mn-ea"/>
                <a:cs typeface="Times New Roman" panose="02020603050405020304" pitchFamily="18" charset="0"/>
              </a:rPr>
              <a:t>需要从用户输入的三位数中分离出百位，十位和个位分别是多少。</a:t>
            </a:r>
            <a:endParaRPr lang="en-US" altLang="zh-CN" sz="2400" dirty="0">
              <a:latin typeface="+mn-ea"/>
              <a:cs typeface="Times New Roman" panose="02020603050405020304" pitchFamily="18" charset="0"/>
            </a:endParaRPr>
          </a:p>
          <a:p>
            <a:pPr marL="457200" indent="-457200">
              <a:lnSpc>
                <a:spcPct val="150000"/>
              </a:lnSpc>
              <a:buFont typeface="+mj-lt"/>
              <a:buAutoNum type="arabicPeriod"/>
            </a:pPr>
            <a:r>
              <a:rPr lang="zh-CN" altLang="zh-CN" sz="2400" dirty="0">
                <a:latin typeface="+mn-ea"/>
                <a:cs typeface="Times New Roman" panose="02020603050405020304" pitchFamily="18" charset="0"/>
              </a:rPr>
              <a:t>从百位，十位和个位中找出最大的一个数字。</a:t>
            </a:r>
            <a:endParaRPr lang="zh-CN" altLang="en-US" sz="2400" dirty="0">
              <a:latin typeface="+mn-ea"/>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选择结构</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7215" y="747721"/>
            <a:ext cx="11237570" cy="1504899"/>
          </a:xfrm>
          <a:prstGeom prst="rect">
            <a:avLst/>
          </a:prstGeom>
        </p:spPr>
        <p:txBody>
          <a:bodyPr wrap="square">
            <a:spAutoFit/>
          </a:bodyPr>
          <a:lstStyle/>
          <a:p>
            <a:pPr>
              <a:lnSpc>
                <a:spcPts val="3400"/>
              </a:lnSpc>
              <a:spcAft>
                <a:spcPts val="1200"/>
              </a:spcAft>
            </a:pPr>
            <a:r>
              <a:rPr lang="zh-CN" altLang="en-US" sz="2400" b="1" dirty="0">
                <a:latin typeface="+mn-ea"/>
              </a:rPr>
              <a:t>分支结构：</a:t>
            </a:r>
            <a:r>
              <a:rPr lang="en-US" altLang="zh-CN" sz="2400" b="1" dirty="0">
                <a:latin typeface="+mn-ea"/>
              </a:rPr>
              <a:t>if </a:t>
            </a:r>
            <a:r>
              <a:rPr lang="zh-CN" altLang="en-US" sz="2400" b="1" dirty="0">
                <a:latin typeface="+mn-ea"/>
              </a:rPr>
              <a:t>语句的嵌套</a:t>
            </a:r>
            <a:endParaRPr lang="en-US" altLang="zh-CN" sz="2400" b="1" dirty="0">
              <a:latin typeface="+mn-ea"/>
            </a:endParaRPr>
          </a:p>
          <a:p>
            <a:pPr>
              <a:lnSpc>
                <a:spcPts val="3400"/>
              </a:lnSpc>
              <a:spcAft>
                <a:spcPts val="1200"/>
              </a:spcAft>
            </a:pPr>
            <a:r>
              <a:rPr lang="zh-CN" altLang="en-US" sz="2400" b="1" dirty="0">
                <a:latin typeface="+mn-ea"/>
              </a:rPr>
              <a:t>问题：</a:t>
            </a:r>
            <a:r>
              <a:rPr lang="zh-CN" altLang="zh-CN" sz="2400" dirty="0">
                <a:latin typeface="+mn-ea"/>
              </a:rPr>
              <a:t>从键盘输入三位的正整数，输出其中的最大的一位数字是多少。例如：输入</a:t>
            </a:r>
            <a:r>
              <a:rPr lang="en-US" altLang="zh-CN" sz="2400" dirty="0">
                <a:latin typeface="+mn-ea"/>
              </a:rPr>
              <a:t>386</a:t>
            </a:r>
            <a:r>
              <a:rPr lang="zh-CN" altLang="zh-CN" sz="2400" dirty="0">
                <a:latin typeface="+mn-ea"/>
              </a:rPr>
              <a:t>，输出</a:t>
            </a:r>
            <a:r>
              <a:rPr lang="en-US" altLang="zh-CN" sz="2400" dirty="0">
                <a:latin typeface="+mn-ea"/>
              </a:rPr>
              <a:t>8</a:t>
            </a:r>
            <a:r>
              <a:rPr lang="zh-CN" altLang="zh-CN" sz="2400" dirty="0">
                <a:latin typeface="+mn-ea"/>
              </a:rPr>
              <a:t>；输入</a:t>
            </a:r>
            <a:r>
              <a:rPr lang="en-US" altLang="zh-CN" sz="2400" dirty="0">
                <a:latin typeface="+mn-ea"/>
              </a:rPr>
              <a:t>290</a:t>
            </a:r>
            <a:r>
              <a:rPr lang="zh-CN" altLang="zh-CN" sz="2400" dirty="0">
                <a:latin typeface="+mn-ea"/>
              </a:rPr>
              <a:t>，输出</a:t>
            </a:r>
            <a:r>
              <a:rPr lang="en-US" altLang="zh-CN" sz="2400" dirty="0">
                <a:latin typeface="+mn-ea"/>
              </a:rPr>
              <a:t>9</a:t>
            </a:r>
            <a:r>
              <a:rPr lang="zh-CN" altLang="zh-CN" sz="2400" dirty="0">
                <a:latin typeface="+mn-ea"/>
              </a:rPr>
              <a:t>。</a:t>
            </a:r>
            <a:endParaRPr lang="en-US" altLang="zh-CN" sz="2400" dirty="0">
              <a:latin typeface="+mn-ea"/>
            </a:endParaRPr>
          </a:p>
        </p:txBody>
      </p:sp>
      <p:sp>
        <p:nvSpPr>
          <p:cNvPr id="2" name="矩形 1"/>
          <p:cNvSpPr/>
          <p:nvPr/>
        </p:nvSpPr>
        <p:spPr>
          <a:xfrm>
            <a:off x="530360" y="2515609"/>
            <a:ext cx="10510695" cy="58105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457200" indent="-457200">
              <a:lnSpc>
                <a:spcPct val="150000"/>
              </a:lnSpc>
              <a:buFont typeface="+mj-lt"/>
              <a:buAutoNum type="arabicPeriod"/>
            </a:pPr>
            <a:r>
              <a:rPr lang="zh-CN" altLang="zh-CN" sz="2400" dirty="0">
                <a:latin typeface="+mn-ea"/>
                <a:cs typeface="Times New Roman" panose="02020603050405020304" pitchFamily="18" charset="0"/>
              </a:rPr>
              <a:t>需要从用户输入的三位数中分离出百位，十位和个位分别是多少。</a:t>
            </a:r>
            <a:endParaRPr lang="en-US" altLang="zh-CN" sz="2400" dirty="0">
              <a:latin typeface="+mn-ea"/>
              <a:cs typeface="Times New Roman" panose="02020603050405020304" pitchFamily="18" charset="0"/>
            </a:endParaRPr>
          </a:p>
        </p:txBody>
      </p:sp>
      <p:sp>
        <p:nvSpPr>
          <p:cNvPr id="6" name="矩形 5"/>
          <p:cNvSpPr/>
          <p:nvPr/>
        </p:nvSpPr>
        <p:spPr>
          <a:xfrm>
            <a:off x="530360" y="3429000"/>
            <a:ext cx="8054008" cy="22477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2400" dirty="0">
                <a:latin typeface="Consolas" panose="020B0609020204030204" pitchFamily="49" charset="0"/>
              </a:rPr>
              <a:t>num = </a:t>
            </a:r>
            <a:r>
              <a:rPr lang="zh-CN" altLang="en-US" sz="2400" dirty="0">
                <a:solidFill>
                  <a:srgbClr val="7030A0"/>
                </a:solidFill>
                <a:latin typeface="Consolas" panose="020B0609020204030204" pitchFamily="49" charset="0"/>
              </a:rPr>
              <a:t>int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input</a:t>
            </a:r>
            <a:r>
              <a:rPr lang="zh-CN" altLang="en-US" sz="2400" dirty="0">
                <a:latin typeface="Consolas" panose="020B0609020204030204" pitchFamily="49" charset="0"/>
              </a:rPr>
              <a:t>(</a:t>
            </a:r>
            <a:r>
              <a:rPr lang="zh-CN" altLang="en-US" sz="2400" dirty="0">
                <a:solidFill>
                  <a:srgbClr val="00B050"/>
                </a:solidFill>
                <a:latin typeface="Consolas" panose="020B0609020204030204" pitchFamily="49" charset="0"/>
              </a:rPr>
              <a:t>"请输入一个三位正整数："</a:t>
            </a:r>
            <a:r>
              <a:rPr lang="zh-CN" altLang="en-US" sz="2400" dirty="0">
                <a:latin typeface="Consolas" panose="020B0609020204030204" pitchFamily="49" charset="0"/>
              </a:rPr>
              <a:t>))</a:t>
            </a:r>
            <a:endParaRPr lang="zh-CN" altLang="en-US" sz="2400" dirty="0">
              <a:latin typeface="Consolas" panose="020B0609020204030204" pitchFamily="49" charset="0"/>
            </a:endParaRPr>
          </a:p>
          <a:p>
            <a:pPr>
              <a:lnSpc>
                <a:spcPct val="150000"/>
              </a:lnSpc>
            </a:pPr>
            <a:r>
              <a:rPr lang="zh-CN" altLang="en-US" sz="2400" dirty="0">
                <a:latin typeface="Consolas" panose="020B0609020204030204" pitchFamily="49" charset="0"/>
              </a:rPr>
              <a:t>a = </a:t>
            </a:r>
            <a:r>
              <a:rPr lang="zh-CN" altLang="en-US" sz="2400" dirty="0">
                <a:solidFill>
                  <a:srgbClr val="7030A0"/>
                </a:solidFill>
                <a:latin typeface="Consolas" panose="020B0609020204030204" pitchFamily="49" charset="0"/>
              </a:rPr>
              <a:t>str</a:t>
            </a:r>
            <a:r>
              <a:rPr lang="zh-CN" altLang="en-US" sz="2400" dirty="0">
                <a:latin typeface="Consolas" panose="020B0609020204030204" pitchFamily="49" charset="0"/>
              </a:rPr>
              <a:t>(num)[0]    </a:t>
            </a:r>
            <a:r>
              <a:rPr lang="zh-CN" altLang="en-US" sz="2400" dirty="0">
                <a:solidFill>
                  <a:schemeClr val="accent6">
                    <a:lumMod val="75000"/>
                  </a:schemeClr>
                </a:solidFill>
                <a:latin typeface="Consolas" panose="020B0609020204030204" pitchFamily="49" charset="0"/>
              </a:rPr>
              <a:t># 取num的百位数字</a:t>
            </a:r>
            <a:endParaRPr lang="zh-CN" altLang="en-US" sz="2400" dirty="0">
              <a:solidFill>
                <a:schemeClr val="accent6">
                  <a:lumMod val="75000"/>
                </a:schemeClr>
              </a:solidFill>
              <a:latin typeface="Consolas" panose="020B0609020204030204" pitchFamily="49" charset="0"/>
            </a:endParaRPr>
          </a:p>
          <a:p>
            <a:pPr>
              <a:lnSpc>
                <a:spcPct val="150000"/>
              </a:lnSpc>
            </a:pPr>
            <a:r>
              <a:rPr lang="zh-CN" altLang="en-US" sz="2400" dirty="0">
                <a:latin typeface="Consolas" panose="020B0609020204030204" pitchFamily="49" charset="0"/>
              </a:rPr>
              <a:t>b = </a:t>
            </a:r>
            <a:r>
              <a:rPr lang="zh-CN" altLang="en-US" sz="2400" dirty="0">
                <a:solidFill>
                  <a:srgbClr val="7030A0"/>
                </a:solidFill>
                <a:latin typeface="Consolas" panose="020B0609020204030204" pitchFamily="49" charset="0"/>
              </a:rPr>
              <a:t>str</a:t>
            </a:r>
            <a:r>
              <a:rPr lang="zh-CN" altLang="en-US" sz="2400" dirty="0">
                <a:latin typeface="Consolas" panose="020B0609020204030204" pitchFamily="49" charset="0"/>
              </a:rPr>
              <a:t>(num)[1]    </a:t>
            </a:r>
            <a:r>
              <a:rPr lang="zh-CN" altLang="en-US" sz="2400" dirty="0">
                <a:solidFill>
                  <a:schemeClr val="accent6">
                    <a:lumMod val="75000"/>
                  </a:schemeClr>
                </a:solidFill>
                <a:latin typeface="Consolas" panose="020B0609020204030204" pitchFamily="49" charset="0"/>
              </a:rPr>
              <a:t># 取num的十位数字</a:t>
            </a:r>
            <a:endParaRPr lang="zh-CN" altLang="en-US" sz="2400" dirty="0">
              <a:solidFill>
                <a:schemeClr val="accent6">
                  <a:lumMod val="75000"/>
                </a:schemeClr>
              </a:solidFill>
              <a:latin typeface="Consolas" panose="020B0609020204030204" pitchFamily="49" charset="0"/>
            </a:endParaRPr>
          </a:p>
          <a:p>
            <a:pPr>
              <a:lnSpc>
                <a:spcPct val="150000"/>
              </a:lnSpc>
            </a:pPr>
            <a:r>
              <a:rPr lang="zh-CN" altLang="en-US" sz="2400" dirty="0">
                <a:latin typeface="Consolas" panose="020B0609020204030204" pitchFamily="49" charset="0"/>
              </a:rPr>
              <a:t>c = </a:t>
            </a:r>
            <a:r>
              <a:rPr lang="zh-CN" altLang="en-US" sz="2400" dirty="0">
                <a:solidFill>
                  <a:srgbClr val="7030A0"/>
                </a:solidFill>
                <a:latin typeface="Consolas" panose="020B0609020204030204" pitchFamily="49" charset="0"/>
              </a:rPr>
              <a:t>str</a:t>
            </a:r>
            <a:r>
              <a:rPr lang="zh-CN" altLang="en-US" sz="2400" dirty="0">
                <a:latin typeface="Consolas" panose="020B0609020204030204" pitchFamily="49" charset="0"/>
              </a:rPr>
              <a:t>(num)[2]    </a:t>
            </a:r>
            <a:r>
              <a:rPr lang="zh-CN" altLang="en-US" sz="2400" dirty="0">
                <a:solidFill>
                  <a:schemeClr val="accent6">
                    <a:lumMod val="75000"/>
                  </a:schemeClr>
                </a:solidFill>
                <a:latin typeface="Consolas" panose="020B0609020204030204" pitchFamily="49" charset="0"/>
              </a:rPr>
              <a:t># 取num的个位数字</a:t>
            </a:r>
            <a:endParaRPr lang="zh-CN" altLang="en-US" sz="2400" dirty="0">
              <a:solidFill>
                <a:schemeClr val="accent6">
                  <a:lumMod val="75000"/>
                </a:schemeClr>
              </a:solidFill>
              <a:latin typeface="Consolas" panose="020B0609020204030204" pitchFamily="49" charset="0"/>
            </a:endParaRPr>
          </a:p>
        </p:txBody>
      </p:sp>
      <p:sp>
        <p:nvSpPr>
          <p:cNvPr id="11" name="标注: 线形 10"/>
          <p:cNvSpPr/>
          <p:nvPr/>
        </p:nvSpPr>
        <p:spPr>
          <a:xfrm>
            <a:off x="6612519" y="5108714"/>
            <a:ext cx="5473463" cy="1630016"/>
          </a:xfrm>
          <a:prstGeom prst="borderCallout1">
            <a:avLst>
              <a:gd name="adj1" fmla="val 60618"/>
              <a:gd name="adj2" fmla="val -139"/>
              <a:gd name="adj3" fmla="val 34757"/>
              <a:gd name="adj4" fmla="val -50257"/>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lang="zh-CN" altLang="zh-CN" sz="2000" dirty="0">
                <a:latin typeface="+mn-ea"/>
              </a:rPr>
              <a:t>代码中分离一个三位整数利用了字符串的切片，因此，在切片之前需要用</a:t>
            </a:r>
            <a:r>
              <a:rPr lang="en-US" altLang="zh-CN" sz="2000" dirty="0">
                <a:latin typeface="+mn-ea"/>
              </a:rPr>
              <a:t>str</a:t>
            </a:r>
            <a:r>
              <a:rPr lang="zh-CN" altLang="zh-CN" sz="2000" dirty="0">
                <a:latin typeface="+mn-ea"/>
              </a:rPr>
              <a:t>函数将输入的数据从整数类型转换为字符串类型。</a:t>
            </a:r>
            <a:endParaRPr lang="zh-CN" altLang="zh-CN" sz="2000" dirty="0">
              <a:latin typeface="+mn-ea"/>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选择结构</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7215" y="747721"/>
            <a:ext cx="11237570" cy="1504899"/>
          </a:xfrm>
          <a:prstGeom prst="rect">
            <a:avLst/>
          </a:prstGeom>
        </p:spPr>
        <p:txBody>
          <a:bodyPr wrap="square">
            <a:spAutoFit/>
          </a:bodyPr>
          <a:lstStyle/>
          <a:p>
            <a:pPr>
              <a:lnSpc>
                <a:spcPts val="3400"/>
              </a:lnSpc>
              <a:spcAft>
                <a:spcPts val="1200"/>
              </a:spcAft>
            </a:pPr>
            <a:r>
              <a:rPr lang="zh-CN" altLang="en-US" sz="2400" b="1" dirty="0">
                <a:latin typeface="+mn-ea"/>
              </a:rPr>
              <a:t>分支结构：</a:t>
            </a:r>
            <a:r>
              <a:rPr lang="en-US" altLang="zh-CN" sz="2400" b="1" dirty="0">
                <a:latin typeface="+mn-ea"/>
              </a:rPr>
              <a:t>if </a:t>
            </a:r>
            <a:r>
              <a:rPr lang="zh-CN" altLang="en-US" sz="2400" b="1" dirty="0">
                <a:latin typeface="+mn-ea"/>
              </a:rPr>
              <a:t>语句的嵌套</a:t>
            </a:r>
            <a:endParaRPr lang="en-US" altLang="zh-CN" sz="2400" b="1" dirty="0">
              <a:latin typeface="+mn-ea"/>
            </a:endParaRPr>
          </a:p>
          <a:p>
            <a:pPr>
              <a:lnSpc>
                <a:spcPts val="3400"/>
              </a:lnSpc>
              <a:spcAft>
                <a:spcPts val="1200"/>
              </a:spcAft>
            </a:pPr>
            <a:r>
              <a:rPr lang="zh-CN" altLang="en-US" sz="2400" b="1" dirty="0">
                <a:latin typeface="+mn-ea"/>
              </a:rPr>
              <a:t>问题：</a:t>
            </a:r>
            <a:r>
              <a:rPr lang="zh-CN" altLang="zh-CN" sz="2400" dirty="0">
                <a:latin typeface="+mn-ea"/>
              </a:rPr>
              <a:t>从键盘输入三位的正整数，输出其中的最大的一位数字是多少。例如：输入</a:t>
            </a:r>
            <a:r>
              <a:rPr lang="en-US" altLang="zh-CN" sz="2400" dirty="0">
                <a:latin typeface="+mn-ea"/>
              </a:rPr>
              <a:t>386</a:t>
            </a:r>
            <a:r>
              <a:rPr lang="zh-CN" altLang="zh-CN" sz="2400" dirty="0">
                <a:latin typeface="+mn-ea"/>
              </a:rPr>
              <a:t>，输出</a:t>
            </a:r>
            <a:r>
              <a:rPr lang="en-US" altLang="zh-CN" sz="2400" dirty="0">
                <a:latin typeface="+mn-ea"/>
              </a:rPr>
              <a:t>8</a:t>
            </a:r>
            <a:r>
              <a:rPr lang="zh-CN" altLang="zh-CN" sz="2400" dirty="0">
                <a:latin typeface="+mn-ea"/>
              </a:rPr>
              <a:t>；输入</a:t>
            </a:r>
            <a:r>
              <a:rPr lang="en-US" altLang="zh-CN" sz="2400" dirty="0">
                <a:latin typeface="+mn-ea"/>
              </a:rPr>
              <a:t>290</a:t>
            </a:r>
            <a:r>
              <a:rPr lang="zh-CN" altLang="zh-CN" sz="2400" dirty="0">
                <a:latin typeface="+mn-ea"/>
              </a:rPr>
              <a:t>，输出</a:t>
            </a:r>
            <a:r>
              <a:rPr lang="en-US" altLang="zh-CN" sz="2400" dirty="0">
                <a:latin typeface="+mn-ea"/>
              </a:rPr>
              <a:t>9</a:t>
            </a:r>
            <a:r>
              <a:rPr lang="zh-CN" altLang="zh-CN" sz="2400" dirty="0">
                <a:latin typeface="+mn-ea"/>
              </a:rPr>
              <a:t>。</a:t>
            </a:r>
            <a:endParaRPr lang="en-US" altLang="zh-CN" sz="2400" dirty="0">
              <a:latin typeface="+mn-ea"/>
            </a:endParaRPr>
          </a:p>
        </p:txBody>
      </p:sp>
      <p:sp>
        <p:nvSpPr>
          <p:cNvPr id="2" name="矩形 1"/>
          <p:cNvSpPr/>
          <p:nvPr/>
        </p:nvSpPr>
        <p:spPr>
          <a:xfrm>
            <a:off x="530360" y="2515609"/>
            <a:ext cx="10510695" cy="58105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457200" indent="-457200">
              <a:lnSpc>
                <a:spcPct val="150000"/>
              </a:lnSpc>
              <a:buFont typeface="+mj-lt"/>
              <a:buAutoNum type="arabicPeriod"/>
            </a:pPr>
            <a:r>
              <a:rPr lang="zh-CN" altLang="zh-CN" sz="2400" dirty="0">
                <a:latin typeface="+mn-ea"/>
                <a:cs typeface="Times New Roman" panose="02020603050405020304" pitchFamily="18" charset="0"/>
              </a:rPr>
              <a:t>需要从用户输入的三位数中分离出百位，十位和个位分别是多少。</a:t>
            </a:r>
            <a:endParaRPr lang="en-US" altLang="zh-CN" sz="2400" dirty="0">
              <a:latin typeface="+mn-ea"/>
              <a:cs typeface="Times New Roman" panose="02020603050405020304" pitchFamily="18" charset="0"/>
            </a:endParaRPr>
          </a:p>
        </p:txBody>
      </p:sp>
      <p:sp>
        <p:nvSpPr>
          <p:cNvPr id="6" name="矩形 5"/>
          <p:cNvSpPr/>
          <p:nvPr/>
        </p:nvSpPr>
        <p:spPr>
          <a:xfrm>
            <a:off x="530360" y="3429000"/>
            <a:ext cx="8054008" cy="22477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2400" dirty="0">
                <a:latin typeface="Consolas" panose="020B0609020204030204" pitchFamily="49" charset="0"/>
              </a:rPr>
              <a:t>num = </a:t>
            </a:r>
            <a:r>
              <a:rPr lang="zh-CN" altLang="en-US" sz="2400" dirty="0">
                <a:solidFill>
                  <a:srgbClr val="7030A0"/>
                </a:solidFill>
                <a:latin typeface="Consolas" panose="020B0609020204030204" pitchFamily="49" charset="0"/>
              </a:rPr>
              <a:t>int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input</a:t>
            </a:r>
            <a:r>
              <a:rPr lang="zh-CN" altLang="en-US" sz="2400" dirty="0">
                <a:latin typeface="Consolas" panose="020B0609020204030204" pitchFamily="49" charset="0"/>
              </a:rPr>
              <a:t>(</a:t>
            </a:r>
            <a:r>
              <a:rPr lang="zh-CN" altLang="en-US" sz="2400" dirty="0">
                <a:solidFill>
                  <a:srgbClr val="00B050"/>
                </a:solidFill>
                <a:latin typeface="Consolas" panose="020B0609020204030204" pitchFamily="49" charset="0"/>
              </a:rPr>
              <a:t>"请输入一个三位正整数："</a:t>
            </a:r>
            <a:r>
              <a:rPr lang="zh-CN" altLang="en-US" sz="2400" dirty="0">
                <a:latin typeface="Consolas" panose="020B0609020204030204" pitchFamily="49" charset="0"/>
              </a:rPr>
              <a:t>))</a:t>
            </a:r>
            <a:endParaRPr lang="zh-CN" altLang="en-US" sz="2400" dirty="0">
              <a:latin typeface="Consolas" panose="020B0609020204030204" pitchFamily="49" charset="0"/>
            </a:endParaRPr>
          </a:p>
          <a:p>
            <a:pPr>
              <a:lnSpc>
                <a:spcPct val="150000"/>
              </a:lnSpc>
            </a:pPr>
            <a:r>
              <a:rPr lang="en-US" altLang="zh-CN" sz="2400" dirty="0">
                <a:latin typeface="Consolas" panose="020B0609020204030204" pitchFamily="49" charset="0"/>
              </a:rPr>
              <a:t>a = num//100      </a:t>
            </a:r>
            <a:r>
              <a:rPr lang="zh-CN" altLang="en-US" sz="2400" dirty="0">
                <a:solidFill>
                  <a:schemeClr val="accent6">
                    <a:lumMod val="75000"/>
                  </a:schemeClr>
                </a:solidFill>
                <a:latin typeface="Consolas" panose="020B0609020204030204" pitchFamily="49" charset="0"/>
              </a:rPr>
              <a:t># 取num的百位数字</a:t>
            </a:r>
            <a:endParaRPr lang="zh-CN" altLang="en-US" sz="2400" dirty="0">
              <a:latin typeface="Consolas" panose="020B0609020204030204" pitchFamily="49" charset="0"/>
            </a:endParaRPr>
          </a:p>
          <a:p>
            <a:pPr>
              <a:lnSpc>
                <a:spcPct val="150000"/>
              </a:lnSpc>
            </a:pPr>
            <a:r>
              <a:rPr lang="en-US" altLang="zh-CN" sz="2400" dirty="0">
                <a:latin typeface="Consolas" panose="020B0609020204030204" pitchFamily="49" charset="0"/>
              </a:rPr>
              <a:t>b = num//10%10    </a:t>
            </a:r>
            <a:r>
              <a:rPr lang="en-US" altLang="zh-CN" sz="2400" dirty="0">
                <a:solidFill>
                  <a:schemeClr val="accent6">
                    <a:lumMod val="75000"/>
                  </a:schemeClr>
                </a:solidFill>
                <a:latin typeface="Consolas" panose="020B0609020204030204" pitchFamily="49" charset="0"/>
              </a:rPr>
              <a:t># </a:t>
            </a:r>
            <a:r>
              <a:rPr lang="zh-CN" altLang="en-US" sz="2400" dirty="0">
                <a:solidFill>
                  <a:schemeClr val="accent6">
                    <a:lumMod val="75000"/>
                  </a:schemeClr>
                </a:solidFill>
                <a:latin typeface="Consolas" panose="020B0609020204030204" pitchFamily="49" charset="0"/>
              </a:rPr>
              <a:t>取</a:t>
            </a:r>
            <a:r>
              <a:rPr lang="en-US" altLang="zh-CN" sz="2400" dirty="0">
                <a:solidFill>
                  <a:schemeClr val="accent6">
                    <a:lumMod val="75000"/>
                  </a:schemeClr>
                </a:solidFill>
                <a:latin typeface="Consolas" panose="020B0609020204030204" pitchFamily="49" charset="0"/>
              </a:rPr>
              <a:t>num</a:t>
            </a:r>
            <a:r>
              <a:rPr lang="zh-CN" altLang="en-US" sz="2400" dirty="0">
                <a:solidFill>
                  <a:schemeClr val="accent6">
                    <a:lumMod val="75000"/>
                  </a:schemeClr>
                </a:solidFill>
                <a:latin typeface="Consolas" panose="020B0609020204030204" pitchFamily="49" charset="0"/>
              </a:rPr>
              <a:t>的十位数字</a:t>
            </a:r>
            <a:endParaRPr lang="zh-CN" altLang="en-US" sz="2400" dirty="0">
              <a:solidFill>
                <a:schemeClr val="accent6">
                  <a:lumMod val="75000"/>
                </a:schemeClr>
              </a:solidFill>
              <a:latin typeface="Consolas" panose="020B0609020204030204" pitchFamily="49" charset="0"/>
            </a:endParaRPr>
          </a:p>
          <a:p>
            <a:pPr>
              <a:lnSpc>
                <a:spcPct val="150000"/>
              </a:lnSpc>
            </a:pPr>
            <a:r>
              <a:rPr lang="en-US" altLang="zh-CN" sz="2400" dirty="0">
                <a:latin typeface="Consolas" panose="020B0609020204030204" pitchFamily="49" charset="0"/>
              </a:rPr>
              <a:t>c = </a:t>
            </a:r>
            <a:r>
              <a:rPr lang="en-US" altLang="zh-CN" sz="2400" dirty="0" err="1">
                <a:latin typeface="Consolas" panose="020B0609020204030204" pitchFamily="49" charset="0"/>
              </a:rPr>
              <a:t>num%10</a:t>
            </a:r>
            <a:r>
              <a:rPr lang="en-US" altLang="zh-CN" sz="2400" dirty="0">
                <a:latin typeface="Consolas" panose="020B0609020204030204" pitchFamily="49" charset="0"/>
              </a:rPr>
              <a:t>        </a:t>
            </a:r>
            <a:r>
              <a:rPr lang="en-US" altLang="zh-CN" sz="2400" dirty="0">
                <a:solidFill>
                  <a:schemeClr val="accent6">
                    <a:lumMod val="75000"/>
                  </a:schemeClr>
                </a:solidFill>
                <a:latin typeface="Consolas" panose="020B0609020204030204" pitchFamily="49" charset="0"/>
              </a:rPr>
              <a:t># </a:t>
            </a:r>
            <a:r>
              <a:rPr lang="zh-CN" altLang="en-US" sz="2400" dirty="0">
                <a:solidFill>
                  <a:schemeClr val="accent6">
                    <a:lumMod val="75000"/>
                  </a:schemeClr>
                </a:solidFill>
                <a:latin typeface="Consolas" panose="020B0609020204030204" pitchFamily="49" charset="0"/>
              </a:rPr>
              <a:t>取</a:t>
            </a:r>
            <a:r>
              <a:rPr lang="en-US" altLang="zh-CN" sz="2400" dirty="0">
                <a:solidFill>
                  <a:schemeClr val="accent6">
                    <a:lumMod val="75000"/>
                  </a:schemeClr>
                </a:solidFill>
                <a:latin typeface="Consolas" panose="020B0609020204030204" pitchFamily="49" charset="0"/>
              </a:rPr>
              <a:t>num</a:t>
            </a:r>
            <a:r>
              <a:rPr lang="zh-CN" altLang="en-US" sz="2400" dirty="0">
                <a:solidFill>
                  <a:schemeClr val="accent6">
                    <a:lumMod val="75000"/>
                  </a:schemeClr>
                </a:solidFill>
                <a:latin typeface="Consolas" panose="020B0609020204030204" pitchFamily="49" charset="0"/>
              </a:rPr>
              <a:t>的个位数字</a:t>
            </a:r>
            <a:endParaRPr lang="zh-CN" altLang="en-US" sz="2400" dirty="0">
              <a:solidFill>
                <a:schemeClr val="accent6">
                  <a:lumMod val="75000"/>
                </a:schemeClr>
              </a:solidFill>
              <a:latin typeface="Consolas" panose="020B0609020204030204" pitchFamily="49" charset="0"/>
            </a:endParaRPr>
          </a:p>
        </p:txBody>
      </p:sp>
      <p:sp>
        <p:nvSpPr>
          <p:cNvPr id="11" name="标注: 线形 10"/>
          <p:cNvSpPr/>
          <p:nvPr/>
        </p:nvSpPr>
        <p:spPr>
          <a:xfrm>
            <a:off x="6612519" y="5108714"/>
            <a:ext cx="5473463" cy="1630016"/>
          </a:xfrm>
          <a:prstGeom prst="borderCallout1">
            <a:avLst>
              <a:gd name="adj1" fmla="val 51472"/>
              <a:gd name="adj2" fmla="val -139"/>
              <a:gd name="adj3" fmla="val 34757"/>
              <a:gd name="adj4" fmla="val -54434"/>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lang="zh-CN" altLang="en-US" sz="2000" dirty="0">
                <a:latin typeface="+mn-ea"/>
              </a:rPr>
              <a:t>也可以使用整除“</a:t>
            </a:r>
            <a:r>
              <a:rPr lang="en-US" altLang="zh-CN" sz="2000" dirty="0">
                <a:latin typeface="+mn-ea"/>
              </a:rPr>
              <a:t>//</a:t>
            </a:r>
            <a:r>
              <a:rPr lang="zh-CN" altLang="en-US" sz="2000" dirty="0">
                <a:latin typeface="+mn-ea"/>
              </a:rPr>
              <a:t>”和求余“</a:t>
            </a:r>
            <a:r>
              <a:rPr lang="en-US" altLang="zh-CN" sz="2000" dirty="0">
                <a:latin typeface="+mn-ea"/>
              </a:rPr>
              <a:t>%</a:t>
            </a:r>
            <a:r>
              <a:rPr lang="zh-CN" altLang="en-US" sz="2000" dirty="0">
                <a:latin typeface="+mn-ea"/>
              </a:rPr>
              <a:t>”运算符来分离整数的每一位</a:t>
            </a:r>
            <a:endParaRPr lang="zh-CN" altLang="zh-CN" sz="2000" dirty="0">
              <a:latin typeface="+mn-ea"/>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选择结构</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7215" y="747721"/>
            <a:ext cx="11237570" cy="1504899"/>
          </a:xfrm>
          <a:prstGeom prst="rect">
            <a:avLst/>
          </a:prstGeom>
        </p:spPr>
        <p:txBody>
          <a:bodyPr wrap="square">
            <a:spAutoFit/>
          </a:bodyPr>
          <a:lstStyle/>
          <a:p>
            <a:pPr>
              <a:lnSpc>
                <a:spcPts val="3400"/>
              </a:lnSpc>
              <a:spcAft>
                <a:spcPts val="1200"/>
              </a:spcAft>
            </a:pPr>
            <a:r>
              <a:rPr lang="zh-CN" altLang="en-US" sz="2400" b="1" dirty="0">
                <a:latin typeface="+mn-ea"/>
              </a:rPr>
              <a:t>分支结构：</a:t>
            </a:r>
            <a:r>
              <a:rPr lang="en-US" altLang="zh-CN" sz="2400" b="1" dirty="0">
                <a:latin typeface="+mn-ea"/>
              </a:rPr>
              <a:t>if </a:t>
            </a:r>
            <a:r>
              <a:rPr lang="zh-CN" altLang="en-US" sz="2400" b="1" dirty="0">
                <a:latin typeface="+mn-ea"/>
              </a:rPr>
              <a:t>语句的嵌套</a:t>
            </a:r>
            <a:endParaRPr lang="en-US" altLang="zh-CN" sz="2400" b="1" dirty="0">
              <a:latin typeface="+mn-ea"/>
            </a:endParaRPr>
          </a:p>
          <a:p>
            <a:pPr>
              <a:lnSpc>
                <a:spcPts val="3400"/>
              </a:lnSpc>
              <a:spcAft>
                <a:spcPts val="1200"/>
              </a:spcAft>
            </a:pPr>
            <a:r>
              <a:rPr lang="zh-CN" altLang="en-US" sz="2400" b="1" dirty="0">
                <a:latin typeface="+mn-ea"/>
              </a:rPr>
              <a:t>问题：</a:t>
            </a:r>
            <a:r>
              <a:rPr lang="zh-CN" altLang="zh-CN" sz="2400" dirty="0">
                <a:latin typeface="+mn-ea"/>
              </a:rPr>
              <a:t>从键盘输入三位的正整数，输出其中的最大的一位数字是多少。例如：输入</a:t>
            </a:r>
            <a:r>
              <a:rPr lang="en-US" altLang="zh-CN" sz="2400" dirty="0">
                <a:latin typeface="+mn-ea"/>
              </a:rPr>
              <a:t>386</a:t>
            </a:r>
            <a:r>
              <a:rPr lang="zh-CN" altLang="zh-CN" sz="2400" dirty="0">
                <a:latin typeface="+mn-ea"/>
              </a:rPr>
              <a:t>，输出</a:t>
            </a:r>
            <a:r>
              <a:rPr lang="en-US" altLang="zh-CN" sz="2400" dirty="0">
                <a:latin typeface="+mn-ea"/>
              </a:rPr>
              <a:t>8</a:t>
            </a:r>
            <a:r>
              <a:rPr lang="zh-CN" altLang="zh-CN" sz="2400" dirty="0">
                <a:latin typeface="+mn-ea"/>
              </a:rPr>
              <a:t>；输入</a:t>
            </a:r>
            <a:r>
              <a:rPr lang="en-US" altLang="zh-CN" sz="2400" dirty="0">
                <a:latin typeface="+mn-ea"/>
              </a:rPr>
              <a:t>290</a:t>
            </a:r>
            <a:r>
              <a:rPr lang="zh-CN" altLang="zh-CN" sz="2400" dirty="0">
                <a:latin typeface="+mn-ea"/>
              </a:rPr>
              <a:t>，输出</a:t>
            </a:r>
            <a:r>
              <a:rPr lang="en-US" altLang="zh-CN" sz="2400" dirty="0">
                <a:latin typeface="+mn-ea"/>
              </a:rPr>
              <a:t>9</a:t>
            </a:r>
            <a:r>
              <a:rPr lang="zh-CN" altLang="zh-CN" sz="2400" dirty="0">
                <a:latin typeface="+mn-ea"/>
              </a:rPr>
              <a:t>。</a:t>
            </a:r>
            <a:endParaRPr lang="en-US" altLang="zh-CN" sz="2400" dirty="0">
              <a:latin typeface="+mn-ea"/>
            </a:endParaRPr>
          </a:p>
        </p:txBody>
      </p:sp>
      <p:sp>
        <p:nvSpPr>
          <p:cNvPr id="2" name="矩形 1"/>
          <p:cNvSpPr/>
          <p:nvPr/>
        </p:nvSpPr>
        <p:spPr>
          <a:xfrm>
            <a:off x="530360" y="2292836"/>
            <a:ext cx="10510695" cy="58105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457200" indent="-457200">
              <a:lnSpc>
                <a:spcPct val="150000"/>
              </a:lnSpc>
              <a:buFont typeface="+mj-lt"/>
              <a:buAutoNum type="arabicPeriod" startAt="2"/>
            </a:pPr>
            <a:r>
              <a:rPr lang="zh-CN" altLang="zh-CN" sz="2400" dirty="0">
                <a:latin typeface="+mn-ea"/>
                <a:cs typeface="Times New Roman" panose="02020603050405020304" pitchFamily="18" charset="0"/>
              </a:rPr>
              <a:t>从百位，十位和个位中找出最大的一个数字。</a:t>
            </a:r>
            <a:endParaRPr lang="zh-CN" altLang="en-US" sz="2400" dirty="0">
              <a:latin typeface="+mn-ea"/>
            </a:endParaRPr>
          </a:p>
        </p:txBody>
      </p:sp>
      <p:sp>
        <p:nvSpPr>
          <p:cNvPr id="5" name="矩形 4"/>
          <p:cNvSpPr/>
          <p:nvPr/>
        </p:nvSpPr>
        <p:spPr>
          <a:xfrm>
            <a:off x="530360" y="3018109"/>
            <a:ext cx="6096000" cy="3760004"/>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lnSpc>
                <a:spcPts val="2600"/>
              </a:lnSpc>
            </a:pPr>
            <a:r>
              <a:rPr lang="zh-CN" altLang="en-US" sz="2400" dirty="0">
                <a:solidFill>
                  <a:srgbClr val="FF9900"/>
                </a:solidFill>
                <a:latin typeface="Consolas" panose="020B0609020204030204" pitchFamily="49" charset="0"/>
              </a:rPr>
              <a:t>if</a:t>
            </a:r>
            <a:r>
              <a:rPr lang="zh-CN" altLang="en-US" sz="2400" dirty="0">
                <a:latin typeface="Consolas" panose="020B0609020204030204" pitchFamily="49" charset="0"/>
              </a:rPr>
              <a:t> a&gt;b:</a:t>
            </a:r>
            <a:endParaRPr lang="zh-CN" altLang="en-US" sz="2400" dirty="0">
              <a:latin typeface="Consolas" panose="020B0609020204030204" pitchFamily="49" charset="0"/>
            </a:endParaRPr>
          </a:p>
          <a:p>
            <a:pPr>
              <a:lnSpc>
                <a:spcPts val="2600"/>
              </a:lnSpc>
            </a:pPr>
            <a:r>
              <a:rPr lang="zh-CN" altLang="en-US" sz="2400" dirty="0">
                <a:latin typeface="Consolas" panose="020B0609020204030204" pitchFamily="49" charset="0"/>
              </a:rPr>
              <a:t>    </a:t>
            </a:r>
            <a:r>
              <a:rPr lang="zh-CN" altLang="en-US" sz="2400" dirty="0">
                <a:solidFill>
                  <a:srgbClr val="FF9900"/>
                </a:solidFill>
                <a:latin typeface="Consolas" panose="020B0609020204030204" pitchFamily="49" charset="0"/>
              </a:rPr>
              <a:t>if</a:t>
            </a:r>
            <a:r>
              <a:rPr lang="zh-CN" altLang="en-US" sz="2400" dirty="0">
                <a:latin typeface="Consolas" panose="020B0609020204030204" pitchFamily="49" charset="0"/>
              </a:rPr>
              <a:t> a&gt;c:</a:t>
            </a:r>
            <a:endParaRPr lang="zh-CN" altLang="en-US" sz="2400" dirty="0">
              <a:latin typeface="Consolas" panose="020B0609020204030204" pitchFamily="49" charset="0"/>
            </a:endParaRPr>
          </a:p>
          <a:p>
            <a:pPr>
              <a:lnSpc>
                <a:spcPts val="2600"/>
              </a:lnSpc>
            </a:pPr>
            <a:r>
              <a:rPr lang="zh-CN" altLang="en-US" sz="2400" dirty="0">
                <a:latin typeface="Consolas" panose="020B0609020204030204" pitchFamily="49" charset="0"/>
              </a:rPr>
              <a:t>        max_num = a</a:t>
            </a:r>
            <a:endParaRPr lang="zh-CN" altLang="en-US" sz="2400" dirty="0">
              <a:latin typeface="Consolas" panose="020B0609020204030204" pitchFamily="49" charset="0"/>
            </a:endParaRPr>
          </a:p>
          <a:p>
            <a:pPr>
              <a:lnSpc>
                <a:spcPts val="2600"/>
              </a:lnSpc>
            </a:pPr>
            <a:r>
              <a:rPr lang="zh-CN" altLang="en-US" sz="2400" dirty="0">
                <a:latin typeface="Consolas" panose="020B0609020204030204" pitchFamily="49" charset="0"/>
              </a:rPr>
              <a:t>    </a:t>
            </a:r>
            <a:r>
              <a:rPr lang="zh-CN" altLang="en-US" sz="2400" dirty="0">
                <a:solidFill>
                  <a:srgbClr val="FF9900"/>
                </a:solidFill>
                <a:latin typeface="Consolas" panose="020B0609020204030204" pitchFamily="49" charset="0"/>
              </a:rPr>
              <a:t>else</a:t>
            </a:r>
            <a:r>
              <a:rPr lang="zh-CN" altLang="en-US" sz="2400" dirty="0">
                <a:latin typeface="Consolas" panose="020B0609020204030204" pitchFamily="49" charset="0"/>
              </a:rPr>
              <a:t>:</a:t>
            </a:r>
            <a:endParaRPr lang="zh-CN" altLang="en-US" sz="2400" dirty="0">
              <a:latin typeface="Consolas" panose="020B0609020204030204" pitchFamily="49" charset="0"/>
            </a:endParaRPr>
          </a:p>
          <a:p>
            <a:pPr>
              <a:lnSpc>
                <a:spcPts val="2600"/>
              </a:lnSpc>
            </a:pPr>
            <a:r>
              <a:rPr lang="zh-CN" altLang="en-US" sz="2400" dirty="0">
                <a:latin typeface="Consolas" panose="020B0609020204030204" pitchFamily="49" charset="0"/>
              </a:rPr>
              <a:t>        max_num = c</a:t>
            </a:r>
            <a:endParaRPr lang="zh-CN" altLang="en-US" sz="2400" dirty="0">
              <a:latin typeface="Consolas" panose="020B0609020204030204" pitchFamily="49" charset="0"/>
            </a:endParaRPr>
          </a:p>
          <a:p>
            <a:pPr>
              <a:lnSpc>
                <a:spcPts val="2600"/>
              </a:lnSpc>
            </a:pPr>
            <a:r>
              <a:rPr lang="zh-CN" altLang="en-US" sz="2400" dirty="0">
                <a:solidFill>
                  <a:srgbClr val="FF9900"/>
                </a:solidFill>
                <a:latin typeface="Consolas" panose="020B0609020204030204" pitchFamily="49" charset="0"/>
              </a:rPr>
              <a:t>else</a:t>
            </a:r>
            <a:r>
              <a:rPr lang="zh-CN" altLang="en-US" sz="2400" dirty="0">
                <a:latin typeface="Consolas" panose="020B0609020204030204" pitchFamily="49" charset="0"/>
              </a:rPr>
              <a:t>:</a:t>
            </a:r>
            <a:endParaRPr lang="zh-CN" altLang="en-US" sz="2400" dirty="0">
              <a:latin typeface="Consolas" panose="020B0609020204030204" pitchFamily="49" charset="0"/>
            </a:endParaRPr>
          </a:p>
          <a:p>
            <a:pPr>
              <a:lnSpc>
                <a:spcPts val="2600"/>
              </a:lnSpc>
            </a:pPr>
            <a:r>
              <a:rPr lang="zh-CN" altLang="en-US" sz="2400" dirty="0">
                <a:latin typeface="Consolas" panose="020B0609020204030204" pitchFamily="49" charset="0"/>
              </a:rPr>
              <a:t>    </a:t>
            </a:r>
            <a:r>
              <a:rPr lang="zh-CN" altLang="en-US" sz="2400" dirty="0">
                <a:solidFill>
                  <a:srgbClr val="FF9900"/>
                </a:solidFill>
                <a:latin typeface="Consolas" panose="020B0609020204030204" pitchFamily="49" charset="0"/>
              </a:rPr>
              <a:t>if</a:t>
            </a:r>
            <a:r>
              <a:rPr lang="zh-CN" altLang="en-US" sz="2400" dirty="0">
                <a:latin typeface="Consolas" panose="020B0609020204030204" pitchFamily="49" charset="0"/>
              </a:rPr>
              <a:t> b&gt;c:</a:t>
            </a:r>
            <a:endParaRPr lang="zh-CN" altLang="en-US" sz="2400" dirty="0">
              <a:latin typeface="Consolas" panose="020B0609020204030204" pitchFamily="49" charset="0"/>
            </a:endParaRPr>
          </a:p>
          <a:p>
            <a:pPr>
              <a:lnSpc>
                <a:spcPts val="2600"/>
              </a:lnSpc>
            </a:pPr>
            <a:r>
              <a:rPr lang="zh-CN" altLang="en-US" sz="2400" dirty="0">
                <a:latin typeface="Consolas" panose="020B0609020204030204" pitchFamily="49" charset="0"/>
              </a:rPr>
              <a:t>        max_num = b</a:t>
            </a:r>
            <a:endParaRPr lang="zh-CN" altLang="en-US" sz="2400" dirty="0">
              <a:latin typeface="Consolas" panose="020B0609020204030204" pitchFamily="49" charset="0"/>
            </a:endParaRPr>
          </a:p>
          <a:p>
            <a:pPr>
              <a:lnSpc>
                <a:spcPts val="2600"/>
              </a:lnSpc>
            </a:pPr>
            <a:r>
              <a:rPr lang="zh-CN" altLang="en-US" sz="2400" dirty="0">
                <a:latin typeface="Consolas" panose="020B0609020204030204" pitchFamily="49" charset="0"/>
              </a:rPr>
              <a:t>    </a:t>
            </a:r>
            <a:r>
              <a:rPr lang="zh-CN" altLang="en-US" sz="2400" dirty="0">
                <a:solidFill>
                  <a:srgbClr val="FF9900"/>
                </a:solidFill>
                <a:latin typeface="Consolas" panose="020B0609020204030204" pitchFamily="49" charset="0"/>
              </a:rPr>
              <a:t>else</a:t>
            </a:r>
            <a:r>
              <a:rPr lang="zh-CN" altLang="en-US" sz="2400" dirty="0">
                <a:latin typeface="Consolas" panose="020B0609020204030204" pitchFamily="49" charset="0"/>
              </a:rPr>
              <a:t>:</a:t>
            </a:r>
            <a:endParaRPr lang="zh-CN" altLang="en-US" sz="2400" dirty="0">
              <a:latin typeface="Consolas" panose="020B0609020204030204" pitchFamily="49" charset="0"/>
            </a:endParaRPr>
          </a:p>
          <a:p>
            <a:pPr>
              <a:lnSpc>
                <a:spcPts val="2600"/>
              </a:lnSpc>
            </a:pPr>
            <a:r>
              <a:rPr lang="zh-CN" altLang="en-US" sz="2400" dirty="0">
                <a:latin typeface="Consolas" panose="020B0609020204030204" pitchFamily="49" charset="0"/>
              </a:rPr>
              <a:t>        max_num = c</a:t>
            </a:r>
            <a:endParaRPr lang="zh-CN" altLang="en-US" sz="2400" dirty="0">
              <a:latin typeface="Consolas" panose="020B0609020204030204" pitchFamily="49" charset="0"/>
            </a:endParaRPr>
          </a:p>
          <a:p>
            <a:pPr>
              <a:lnSpc>
                <a:spcPts val="2600"/>
              </a:lnSpc>
            </a:pP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(num,</a:t>
            </a:r>
            <a:r>
              <a:rPr lang="zh-CN" altLang="en-US" sz="2400" dirty="0">
                <a:solidFill>
                  <a:srgbClr val="00B050"/>
                </a:solidFill>
                <a:latin typeface="Consolas" panose="020B0609020204030204" pitchFamily="49" charset="0"/>
              </a:rPr>
              <a:t>"中最大的数字是："</a:t>
            </a:r>
            <a:r>
              <a:rPr lang="zh-CN" altLang="en-US" sz="2400" dirty="0">
                <a:latin typeface="Consolas" panose="020B0609020204030204" pitchFamily="49" charset="0"/>
              </a:rPr>
              <a:t>,max_num)</a:t>
            </a:r>
            <a:endParaRPr lang="zh-CN" altLang="en-US" sz="2400" dirty="0">
              <a:latin typeface="Consolas" panose="020B0609020204030204" pitchFamily="49" charset="0"/>
            </a:endParaRPr>
          </a:p>
        </p:txBody>
      </p:sp>
      <p:pic>
        <p:nvPicPr>
          <p:cNvPr id="6" name="图片 5"/>
          <p:cNvPicPr>
            <a:picLocks noChangeAspect="1"/>
          </p:cNvPicPr>
          <p:nvPr/>
        </p:nvPicPr>
        <p:blipFill rotWithShape="1">
          <a:blip r:embed="rId1"/>
          <a:srcRect t="7217"/>
          <a:stretch>
            <a:fillRect/>
          </a:stretch>
        </p:blipFill>
        <p:spPr>
          <a:xfrm>
            <a:off x="7012667" y="3299792"/>
            <a:ext cx="4028388" cy="775444"/>
          </a:xfrm>
          <a:prstGeom prst="rect">
            <a:avLst/>
          </a:prstGeom>
          <a:ln>
            <a:solidFill>
              <a:schemeClr val="tx1"/>
            </a:solidFill>
          </a:ln>
          <a:effectLst>
            <a:outerShdw blurRad="50800" dist="38100" dir="2700000" algn="tl" rotWithShape="0">
              <a:prstClr val="black">
                <a:alpha val="40000"/>
              </a:prstClr>
            </a:outerShdw>
          </a:effectLst>
        </p:spPr>
      </p:pic>
      <p:sp>
        <p:nvSpPr>
          <p:cNvPr id="7" name="矩形 6"/>
          <p:cNvSpPr/>
          <p:nvPr/>
        </p:nvSpPr>
        <p:spPr>
          <a:xfrm>
            <a:off x="1172817" y="3369366"/>
            <a:ext cx="2912166" cy="132190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2" name="矩形 11"/>
          <p:cNvSpPr/>
          <p:nvPr/>
        </p:nvSpPr>
        <p:spPr>
          <a:xfrm>
            <a:off x="1172817" y="5037296"/>
            <a:ext cx="2912166" cy="132190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选择结构</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7215" y="747721"/>
            <a:ext cx="11237570" cy="1504899"/>
          </a:xfrm>
          <a:prstGeom prst="rect">
            <a:avLst/>
          </a:prstGeom>
        </p:spPr>
        <p:txBody>
          <a:bodyPr wrap="square">
            <a:spAutoFit/>
          </a:bodyPr>
          <a:lstStyle/>
          <a:p>
            <a:pPr>
              <a:lnSpc>
                <a:spcPts val="3400"/>
              </a:lnSpc>
              <a:spcAft>
                <a:spcPts val="1200"/>
              </a:spcAft>
            </a:pPr>
            <a:r>
              <a:rPr lang="zh-CN" altLang="en-US" sz="2400" b="1" dirty="0">
                <a:latin typeface="+mn-ea"/>
              </a:rPr>
              <a:t>分支结构：</a:t>
            </a:r>
            <a:r>
              <a:rPr lang="en-US" altLang="zh-CN" sz="2400" b="1" dirty="0">
                <a:latin typeface="+mn-ea"/>
              </a:rPr>
              <a:t>if </a:t>
            </a:r>
            <a:r>
              <a:rPr lang="zh-CN" altLang="en-US" sz="2400" b="1" dirty="0">
                <a:latin typeface="+mn-ea"/>
              </a:rPr>
              <a:t>语句的嵌套</a:t>
            </a:r>
            <a:endParaRPr lang="en-US" altLang="zh-CN" sz="2400" b="1" dirty="0">
              <a:latin typeface="+mn-ea"/>
            </a:endParaRPr>
          </a:p>
          <a:p>
            <a:pPr>
              <a:lnSpc>
                <a:spcPts val="3400"/>
              </a:lnSpc>
              <a:spcAft>
                <a:spcPts val="1200"/>
              </a:spcAft>
            </a:pPr>
            <a:r>
              <a:rPr lang="zh-CN" altLang="en-US" sz="2400" b="1" dirty="0">
                <a:latin typeface="+mn-ea"/>
              </a:rPr>
              <a:t>问题：</a:t>
            </a:r>
            <a:r>
              <a:rPr lang="zh-CN" altLang="zh-CN" sz="2400" dirty="0">
                <a:latin typeface="+mn-ea"/>
              </a:rPr>
              <a:t>从键盘输入三位的正整数，输出其中的最大的一位数字是多少。例如：输入</a:t>
            </a:r>
            <a:r>
              <a:rPr lang="en-US" altLang="zh-CN" sz="2400" dirty="0">
                <a:latin typeface="+mn-ea"/>
              </a:rPr>
              <a:t>386</a:t>
            </a:r>
            <a:r>
              <a:rPr lang="zh-CN" altLang="zh-CN" sz="2400" dirty="0">
                <a:latin typeface="+mn-ea"/>
              </a:rPr>
              <a:t>，输出</a:t>
            </a:r>
            <a:r>
              <a:rPr lang="en-US" altLang="zh-CN" sz="2400" dirty="0">
                <a:latin typeface="+mn-ea"/>
              </a:rPr>
              <a:t>8</a:t>
            </a:r>
            <a:r>
              <a:rPr lang="zh-CN" altLang="zh-CN" sz="2400" dirty="0">
                <a:latin typeface="+mn-ea"/>
              </a:rPr>
              <a:t>；输入</a:t>
            </a:r>
            <a:r>
              <a:rPr lang="en-US" altLang="zh-CN" sz="2400" dirty="0">
                <a:latin typeface="+mn-ea"/>
              </a:rPr>
              <a:t>290</a:t>
            </a:r>
            <a:r>
              <a:rPr lang="zh-CN" altLang="zh-CN" sz="2400" dirty="0">
                <a:latin typeface="+mn-ea"/>
              </a:rPr>
              <a:t>，输出</a:t>
            </a:r>
            <a:r>
              <a:rPr lang="en-US" altLang="zh-CN" sz="2400" dirty="0">
                <a:latin typeface="+mn-ea"/>
              </a:rPr>
              <a:t>9</a:t>
            </a:r>
            <a:r>
              <a:rPr lang="zh-CN" altLang="zh-CN" sz="2400" dirty="0">
                <a:latin typeface="+mn-ea"/>
              </a:rPr>
              <a:t>。</a:t>
            </a:r>
            <a:endParaRPr lang="en-US" altLang="zh-CN" sz="2400" dirty="0">
              <a:latin typeface="+mn-ea"/>
            </a:endParaRPr>
          </a:p>
        </p:txBody>
      </p:sp>
      <p:sp>
        <p:nvSpPr>
          <p:cNvPr id="2" name="矩形 1"/>
          <p:cNvSpPr/>
          <p:nvPr/>
        </p:nvSpPr>
        <p:spPr>
          <a:xfrm>
            <a:off x="530360" y="2292836"/>
            <a:ext cx="10510695" cy="58105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457200" indent="-457200">
              <a:lnSpc>
                <a:spcPct val="150000"/>
              </a:lnSpc>
              <a:buFont typeface="+mj-lt"/>
              <a:buAutoNum type="arabicPeriod" startAt="2"/>
            </a:pPr>
            <a:r>
              <a:rPr lang="zh-CN" altLang="zh-CN" sz="2400" dirty="0">
                <a:latin typeface="+mn-ea"/>
                <a:cs typeface="Times New Roman" panose="02020603050405020304" pitchFamily="18" charset="0"/>
              </a:rPr>
              <a:t>从百位，十位和个位中找出最大的一个数字。</a:t>
            </a:r>
            <a:endParaRPr lang="zh-CN" altLang="en-US" sz="2400" dirty="0">
              <a:latin typeface="+mn-ea"/>
            </a:endParaRPr>
          </a:p>
        </p:txBody>
      </p:sp>
      <p:sp>
        <p:nvSpPr>
          <p:cNvPr id="5" name="矩形 4"/>
          <p:cNvSpPr/>
          <p:nvPr/>
        </p:nvSpPr>
        <p:spPr>
          <a:xfrm>
            <a:off x="530360" y="3018109"/>
            <a:ext cx="6096000" cy="2247731"/>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lnSpc>
                <a:spcPct val="150000"/>
              </a:lnSpc>
            </a:pPr>
            <a:r>
              <a:rPr lang="en-US" altLang="zh-CN" sz="2400" dirty="0">
                <a:solidFill>
                  <a:srgbClr val="FF9900"/>
                </a:solidFill>
                <a:latin typeface="Consolas" panose="020B0609020204030204" pitchFamily="49" charset="0"/>
              </a:rPr>
              <a:t>if</a:t>
            </a:r>
            <a:r>
              <a:rPr lang="en-US" altLang="zh-CN" sz="2400" dirty="0">
                <a:solidFill>
                  <a:schemeClr val="tx1"/>
                </a:solidFill>
                <a:latin typeface="Consolas" panose="020B0609020204030204" pitchFamily="49" charset="0"/>
              </a:rPr>
              <a:t> a&gt;b </a:t>
            </a:r>
            <a:r>
              <a:rPr lang="en-US" altLang="zh-CN" sz="2400" dirty="0">
                <a:solidFill>
                  <a:srgbClr val="FF9900"/>
                </a:solidFill>
                <a:latin typeface="Consolas" panose="020B0609020204030204" pitchFamily="49" charset="0"/>
              </a:rPr>
              <a:t>and</a:t>
            </a:r>
            <a:r>
              <a:rPr lang="en-US" altLang="zh-CN" sz="2400" dirty="0">
                <a:solidFill>
                  <a:schemeClr val="tx1"/>
                </a:solidFill>
                <a:latin typeface="Consolas" panose="020B0609020204030204" pitchFamily="49" charset="0"/>
              </a:rPr>
              <a:t> a&gt;c: </a:t>
            </a:r>
            <a:r>
              <a:rPr lang="en-US" altLang="zh-CN" sz="2400" dirty="0" err="1">
                <a:solidFill>
                  <a:schemeClr val="tx1"/>
                </a:solidFill>
                <a:latin typeface="Consolas" panose="020B0609020204030204" pitchFamily="49" charset="0"/>
              </a:rPr>
              <a:t>max_num</a:t>
            </a:r>
            <a:r>
              <a:rPr lang="en-US" altLang="zh-CN" sz="2400" dirty="0">
                <a:solidFill>
                  <a:schemeClr val="tx1"/>
                </a:solidFill>
                <a:latin typeface="Consolas" panose="020B0609020204030204" pitchFamily="49" charset="0"/>
              </a:rPr>
              <a:t> = a</a:t>
            </a:r>
            <a:endParaRPr lang="en-US" altLang="zh-CN" sz="2400" dirty="0">
              <a:solidFill>
                <a:schemeClr val="tx1"/>
              </a:solidFill>
              <a:latin typeface="Consolas" panose="020B0609020204030204" pitchFamily="49" charset="0"/>
            </a:endParaRPr>
          </a:p>
          <a:p>
            <a:pPr>
              <a:lnSpc>
                <a:spcPct val="150000"/>
              </a:lnSpc>
            </a:pPr>
            <a:r>
              <a:rPr lang="en-US" altLang="zh-CN" sz="2400" dirty="0">
                <a:solidFill>
                  <a:srgbClr val="FF9900"/>
                </a:solidFill>
                <a:latin typeface="Consolas" panose="020B0609020204030204" pitchFamily="49" charset="0"/>
              </a:rPr>
              <a:t>if</a:t>
            </a:r>
            <a:r>
              <a:rPr lang="en-US" altLang="zh-CN" sz="2400" dirty="0">
                <a:solidFill>
                  <a:schemeClr val="tx1"/>
                </a:solidFill>
                <a:latin typeface="Consolas" panose="020B0609020204030204" pitchFamily="49" charset="0"/>
              </a:rPr>
              <a:t> b&gt;a </a:t>
            </a:r>
            <a:r>
              <a:rPr lang="en-US" altLang="zh-CN" sz="2400" dirty="0">
                <a:solidFill>
                  <a:srgbClr val="FF9900"/>
                </a:solidFill>
                <a:latin typeface="Consolas" panose="020B0609020204030204" pitchFamily="49" charset="0"/>
              </a:rPr>
              <a:t>and</a:t>
            </a:r>
            <a:r>
              <a:rPr lang="en-US" altLang="zh-CN" sz="2400" dirty="0">
                <a:solidFill>
                  <a:schemeClr val="tx1"/>
                </a:solidFill>
                <a:latin typeface="Consolas" panose="020B0609020204030204" pitchFamily="49" charset="0"/>
              </a:rPr>
              <a:t> b&gt;c: </a:t>
            </a:r>
            <a:r>
              <a:rPr lang="en-US" altLang="zh-CN" sz="2400" dirty="0" err="1">
                <a:solidFill>
                  <a:schemeClr val="tx1"/>
                </a:solidFill>
                <a:latin typeface="Consolas" panose="020B0609020204030204" pitchFamily="49" charset="0"/>
              </a:rPr>
              <a:t>max_num</a:t>
            </a:r>
            <a:r>
              <a:rPr lang="en-US" altLang="zh-CN" sz="2400" dirty="0">
                <a:solidFill>
                  <a:schemeClr val="tx1"/>
                </a:solidFill>
                <a:latin typeface="Consolas" panose="020B0609020204030204" pitchFamily="49" charset="0"/>
              </a:rPr>
              <a:t> = b</a:t>
            </a:r>
            <a:endParaRPr lang="en-US" altLang="zh-CN" sz="2400" dirty="0">
              <a:solidFill>
                <a:schemeClr val="tx1"/>
              </a:solidFill>
              <a:latin typeface="Consolas" panose="020B0609020204030204" pitchFamily="49" charset="0"/>
            </a:endParaRPr>
          </a:p>
          <a:p>
            <a:pPr>
              <a:lnSpc>
                <a:spcPct val="150000"/>
              </a:lnSpc>
            </a:pPr>
            <a:r>
              <a:rPr lang="en-US" altLang="zh-CN" sz="2400" dirty="0">
                <a:solidFill>
                  <a:srgbClr val="FF9900"/>
                </a:solidFill>
                <a:latin typeface="Consolas" panose="020B0609020204030204" pitchFamily="49" charset="0"/>
              </a:rPr>
              <a:t>if</a:t>
            </a:r>
            <a:r>
              <a:rPr lang="en-US" altLang="zh-CN" sz="2400" dirty="0">
                <a:solidFill>
                  <a:schemeClr val="tx1"/>
                </a:solidFill>
                <a:latin typeface="Consolas" panose="020B0609020204030204" pitchFamily="49" charset="0"/>
              </a:rPr>
              <a:t> c&gt;a </a:t>
            </a:r>
            <a:r>
              <a:rPr lang="en-US" altLang="zh-CN" sz="2400" dirty="0">
                <a:solidFill>
                  <a:srgbClr val="FF9900"/>
                </a:solidFill>
                <a:latin typeface="Consolas" panose="020B0609020204030204" pitchFamily="49" charset="0"/>
              </a:rPr>
              <a:t>and</a:t>
            </a:r>
            <a:r>
              <a:rPr lang="en-US" altLang="zh-CN" sz="2400" dirty="0">
                <a:solidFill>
                  <a:schemeClr val="tx1"/>
                </a:solidFill>
                <a:latin typeface="Consolas" panose="020B0609020204030204" pitchFamily="49" charset="0"/>
              </a:rPr>
              <a:t> c&gt;b: </a:t>
            </a:r>
            <a:r>
              <a:rPr lang="en-US" altLang="zh-CN" sz="2400" dirty="0" err="1">
                <a:solidFill>
                  <a:schemeClr val="tx1"/>
                </a:solidFill>
                <a:latin typeface="Consolas" panose="020B0609020204030204" pitchFamily="49" charset="0"/>
              </a:rPr>
              <a:t>max_num</a:t>
            </a:r>
            <a:r>
              <a:rPr lang="en-US" altLang="zh-CN" sz="2400" dirty="0">
                <a:solidFill>
                  <a:schemeClr val="tx1"/>
                </a:solidFill>
                <a:latin typeface="Consolas" panose="020B0609020204030204" pitchFamily="49" charset="0"/>
              </a:rPr>
              <a:t> = c</a:t>
            </a:r>
            <a:endParaRPr lang="en-US" altLang="zh-CN" sz="2400" dirty="0">
              <a:solidFill>
                <a:schemeClr val="tx1"/>
              </a:solidFill>
              <a:latin typeface="Consolas" panose="020B0609020204030204" pitchFamily="49" charset="0"/>
            </a:endParaRPr>
          </a:p>
          <a:p>
            <a:pPr>
              <a:lnSpc>
                <a:spcPct val="150000"/>
              </a:lnSpc>
            </a:pPr>
            <a:r>
              <a:rPr lang="en-US" altLang="zh-CN" sz="2400" dirty="0">
                <a:solidFill>
                  <a:schemeClr val="tx1"/>
                </a:solidFill>
                <a:latin typeface="Consolas" panose="020B0609020204030204" pitchFamily="49" charset="0"/>
              </a:rPr>
              <a:t>print(num,</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中最大的数字是：</a:t>
            </a:r>
            <a:r>
              <a:rPr lang="en-US" altLang="zh-CN" sz="2400" dirty="0">
                <a:solidFill>
                  <a:srgbClr val="00B050"/>
                </a:solidFill>
                <a:latin typeface="Consolas" panose="020B0609020204030204" pitchFamily="49" charset="0"/>
              </a:rPr>
              <a:t>"</a:t>
            </a:r>
            <a:r>
              <a:rPr lang="en-US" altLang="zh-CN" sz="2400" dirty="0">
                <a:solidFill>
                  <a:schemeClr val="tx1"/>
                </a:solidFill>
                <a:latin typeface="Consolas" panose="020B0609020204030204" pitchFamily="49" charset="0"/>
              </a:rPr>
              <a:t>,</a:t>
            </a:r>
            <a:r>
              <a:rPr lang="en-US" altLang="zh-CN" sz="2400" dirty="0" err="1">
                <a:solidFill>
                  <a:schemeClr val="tx1"/>
                </a:solidFill>
                <a:latin typeface="Consolas" panose="020B0609020204030204" pitchFamily="49" charset="0"/>
              </a:rPr>
              <a:t>max_num</a:t>
            </a:r>
            <a:r>
              <a:rPr lang="en-US" altLang="zh-CN" sz="2400" dirty="0">
                <a:solidFill>
                  <a:schemeClr val="tx1"/>
                </a:solidFill>
                <a:latin typeface="Consolas" panose="020B0609020204030204" pitchFamily="49" charset="0"/>
              </a:rPr>
              <a:t>)</a:t>
            </a:r>
            <a:endParaRPr lang="zh-CN" altLang="en-US" sz="2400" dirty="0">
              <a:solidFill>
                <a:schemeClr val="tx1"/>
              </a:solidFill>
              <a:latin typeface="Consolas" panose="020B0609020204030204" pitchFamily="49" charset="0"/>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1">
            <a:clrChange>
              <a:clrFrom>
                <a:srgbClr val="FFFDFF"/>
              </a:clrFrom>
              <a:clrTo>
                <a:srgbClr val="FFFDFF">
                  <a:alpha val="0"/>
                </a:srgbClr>
              </a:clrTo>
            </a:clrChange>
          </a:blip>
          <a:stretch>
            <a:fillRect/>
          </a:stretch>
        </p:blipFill>
        <p:spPr>
          <a:xfrm>
            <a:off x="-1" y="0"/>
            <a:ext cx="12192001" cy="6870567"/>
          </a:xfrm>
          <a:prstGeom prst="rect">
            <a:avLst/>
          </a:prstGeom>
        </p:spPr>
      </p:pic>
      <p:sp>
        <p:nvSpPr>
          <p:cNvPr id="10" name="TextBox 1"/>
          <p:cNvSpPr txBox="1"/>
          <p:nvPr/>
        </p:nvSpPr>
        <p:spPr>
          <a:xfrm>
            <a:off x="3887776" y="2420224"/>
            <a:ext cx="3262432" cy="830997"/>
          </a:xfrm>
          <a:prstGeom prst="rect">
            <a:avLst/>
          </a:prstGeom>
          <a:noFill/>
        </p:spPr>
        <p:txBody>
          <a:bodyPr wrap="none" rtlCol="0">
            <a:spAutoFit/>
          </a:bodyPr>
          <a:lstStyle/>
          <a:p>
            <a:r>
              <a:rPr lang="zh-CN" altLang="en-US" sz="48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条件表达式</a:t>
            </a:r>
            <a:endParaRPr lang="zh-CN" altLang="en-US" sz="48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endParaRPr>
          </a:p>
        </p:txBody>
      </p:sp>
      <p:grpSp>
        <p:nvGrpSpPr>
          <p:cNvPr id="13" name="Group 5"/>
          <p:cNvGrpSpPr/>
          <p:nvPr/>
        </p:nvGrpSpPr>
        <p:grpSpPr>
          <a:xfrm>
            <a:off x="8825614" y="4241498"/>
            <a:ext cx="2169488" cy="2175406"/>
            <a:chOff x="5292553" y="3355717"/>
            <a:chExt cx="1711365" cy="2494000"/>
          </a:xfrm>
          <a:solidFill>
            <a:schemeClr val="bg1">
              <a:lumMod val="95000"/>
            </a:schemeClr>
          </a:solidFill>
        </p:grpSpPr>
        <p:sp>
          <p:nvSpPr>
            <p:cNvPr id="14" name="Rectangle 5"/>
            <p:cNvSpPr>
              <a:spLocks noChangeArrowheads="1"/>
            </p:cNvSpPr>
            <p:nvPr/>
          </p:nvSpPr>
          <p:spPr bwMode="auto">
            <a:xfrm>
              <a:off x="5292553" y="3573075"/>
              <a:ext cx="992082" cy="190188"/>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15" name="Rectangle 6"/>
            <p:cNvSpPr>
              <a:spLocks noChangeArrowheads="1"/>
            </p:cNvSpPr>
            <p:nvPr/>
          </p:nvSpPr>
          <p:spPr bwMode="auto">
            <a:xfrm>
              <a:off x="5402008" y="4624848"/>
              <a:ext cx="804223" cy="29110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16" name="Rectangle 7"/>
            <p:cNvSpPr>
              <a:spLocks noChangeArrowheads="1"/>
            </p:cNvSpPr>
            <p:nvPr/>
          </p:nvSpPr>
          <p:spPr bwMode="auto">
            <a:xfrm>
              <a:off x="5471873" y="3355717"/>
              <a:ext cx="1124825" cy="21968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17" name="Rectangle 8"/>
            <p:cNvSpPr>
              <a:spLocks noChangeArrowheads="1"/>
            </p:cNvSpPr>
            <p:nvPr/>
          </p:nvSpPr>
          <p:spPr bwMode="auto">
            <a:xfrm>
              <a:off x="5382601" y="3902993"/>
              <a:ext cx="1127154" cy="7840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0" name="Rectangle 9"/>
            <p:cNvSpPr>
              <a:spLocks noChangeArrowheads="1"/>
            </p:cNvSpPr>
            <p:nvPr/>
          </p:nvSpPr>
          <p:spPr bwMode="auto">
            <a:xfrm>
              <a:off x="5592196" y="3981397"/>
              <a:ext cx="1004502" cy="114113"/>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2" name="Rectangle 10"/>
            <p:cNvSpPr>
              <a:spLocks noChangeArrowheads="1"/>
            </p:cNvSpPr>
            <p:nvPr/>
          </p:nvSpPr>
          <p:spPr bwMode="auto">
            <a:xfrm>
              <a:off x="5471873" y="4093379"/>
              <a:ext cx="874864" cy="7374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3" name="Rectangle 11"/>
            <p:cNvSpPr>
              <a:spLocks noChangeArrowheads="1"/>
            </p:cNvSpPr>
            <p:nvPr/>
          </p:nvSpPr>
          <p:spPr bwMode="auto">
            <a:xfrm>
              <a:off x="5592196" y="4166845"/>
              <a:ext cx="1026238" cy="254619"/>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5" name="Rectangle 12"/>
            <p:cNvSpPr>
              <a:spLocks noChangeArrowheads="1"/>
            </p:cNvSpPr>
            <p:nvPr/>
          </p:nvSpPr>
          <p:spPr bwMode="auto">
            <a:xfrm>
              <a:off x="5570460" y="4915952"/>
              <a:ext cx="902034" cy="52011"/>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7" name="Rectangle 13"/>
            <p:cNvSpPr>
              <a:spLocks noChangeArrowheads="1"/>
            </p:cNvSpPr>
            <p:nvPr/>
          </p:nvSpPr>
          <p:spPr bwMode="auto">
            <a:xfrm>
              <a:off x="5690783" y="4967962"/>
              <a:ext cx="693215"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8" name="Rectangle 14"/>
            <p:cNvSpPr>
              <a:spLocks noChangeArrowheads="1"/>
            </p:cNvSpPr>
            <p:nvPr/>
          </p:nvSpPr>
          <p:spPr bwMode="auto">
            <a:xfrm>
              <a:off x="5409771" y="5109245"/>
              <a:ext cx="936966" cy="23443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0" name="Rectangle 16"/>
            <p:cNvSpPr>
              <a:spLocks noChangeArrowheads="1"/>
            </p:cNvSpPr>
            <p:nvPr/>
          </p:nvSpPr>
          <p:spPr bwMode="auto">
            <a:xfrm>
              <a:off x="5632562" y="5343680"/>
              <a:ext cx="877193" cy="114113"/>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1" name="Rectangle 17"/>
            <p:cNvSpPr>
              <a:spLocks noChangeArrowheads="1"/>
            </p:cNvSpPr>
            <p:nvPr/>
          </p:nvSpPr>
          <p:spPr bwMode="auto">
            <a:xfrm>
              <a:off x="5340682" y="5458288"/>
              <a:ext cx="823630" cy="166900"/>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2" name="Rectangle 18"/>
            <p:cNvSpPr>
              <a:spLocks noChangeArrowheads="1"/>
            </p:cNvSpPr>
            <p:nvPr/>
          </p:nvSpPr>
          <p:spPr bwMode="auto">
            <a:xfrm>
              <a:off x="5536304" y="5625188"/>
              <a:ext cx="1110076" cy="22434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3" name="Rectangle 19"/>
            <p:cNvSpPr>
              <a:spLocks noChangeArrowheads="1"/>
            </p:cNvSpPr>
            <p:nvPr/>
          </p:nvSpPr>
          <p:spPr bwMode="auto">
            <a:xfrm>
              <a:off x="6411944" y="3355717"/>
              <a:ext cx="24841" cy="21968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4" name="Rectangle 20"/>
            <p:cNvSpPr>
              <a:spLocks noChangeArrowheads="1"/>
            </p:cNvSpPr>
            <p:nvPr/>
          </p:nvSpPr>
          <p:spPr bwMode="auto">
            <a:xfrm>
              <a:off x="6436785" y="3575404"/>
              <a:ext cx="776" cy="77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5" name="Rectangle 21"/>
            <p:cNvSpPr>
              <a:spLocks noChangeArrowheads="1"/>
            </p:cNvSpPr>
            <p:nvPr/>
          </p:nvSpPr>
          <p:spPr bwMode="auto">
            <a:xfrm>
              <a:off x="5592196" y="3355717"/>
              <a:ext cx="40366" cy="21968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6" name="Rectangle 22"/>
            <p:cNvSpPr>
              <a:spLocks noChangeArrowheads="1"/>
            </p:cNvSpPr>
            <p:nvPr/>
          </p:nvSpPr>
          <p:spPr bwMode="auto">
            <a:xfrm>
              <a:off x="6509755" y="4166845"/>
              <a:ext cx="16302" cy="254619"/>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7" name="Rectangle 23"/>
            <p:cNvSpPr>
              <a:spLocks noChangeArrowheads="1"/>
            </p:cNvSpPr>
            <p:nvPr/>
          </p:nvSpPr>
          <p:spPr bwMode="auto">
            <a:xfrm>
              <a:off x="5676034" y="4166845"/>
              <a:ext cx="158360" cy="254619"/>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8" name="Freeform 24"/>
            <p:cNvSpPr/>
            <p:nvPr/>
          </p:nvSpPr>
          <p:spPr bwMode="auto">
            <a:xfrm>
              <a:off x="6455866" y="4793204"/>
              <a:ext cx="548052" cy="1056513"/>
            </a:xfrm>
            <a:custGeom>
              <a:avLst/>
              <a:gdLst>
                <a:gd name="T0" fmla="*/ 393 w 706"/>
                <a:gd name="T1" fmla="*/ 1361 h 1361"/>
                <a:gd name="T2" fmla="*/ 0 w 706"/>
                <a:gd name="T3" fmla="*/ 98 h 1361"/>
                <a:gd name="T4" fmla="*/ 314 w 706"/>
                <a:gd name="T5" fmla="*/ 0 h 1361"/>
                <a:gd name="T6" fmla="*/ 706 w 706"/>
                <a:gd name="T7" fmla="*/ 1263 h 1361"/>
                <a:gd name="T8" fmla="*/ 393 w 706"/>
                <a:gd name="T9" fmla="*/ 1361 h 1361"/>
              </a:gdLst>
              <a:ahLst/>
              <a:cxnLst>
                <a:cxn ang="0">
                  <a:pos x="T0" y="T1"/>
                </a:cxn>
                <a:cxn ang="0">
                  <a:pos x="T2" y="T3"/>
                </a:cxn>
                <a:cxn ang="0">
                  <a:pos x="T4" y="T5"/>
                </a:cxn>
                <a:cxn ang="0">
                  <a:pos x="T6" y="T7"/>
                </a:cxn>
                <a:cxn ang="0">
                  <a:pos x="T8" y="T9"/>
                </a:cxn>
              </a:cxnLst>
              <a:rect l="0" t="0" r="r" b="b"/>
              <a:pathLst>
                <a:path w="706" h="1361">
                  <a:moveTo>
                    <a:pt x="393" y="1361"/>
                  </a:moveTo>
                  <a:lnTo>
                    <a:pt x="0" y="98"/>
                  </a:lnTo>
                  <a:lnTo>
                    <a:pt x="314" y="0"/>
                  </a:lnTo>
                  <a:lnTo>
                    <a:pt x="706" y="1263"/>
                  </a:lnTo>
                  <a:lnTo>
                    <a:pt x="393" y="1361"/>
                  </a:lnTo>
                  <a:close/>
                </a:path>
              </a:pathLst>
            </a:custGeom>
            <a:solidFill>
              <a:srgbClr val="6BE137"/>
            </a:solidFill>
            <a:ln w="9525">
              <a:solidFill>
                <a:schemeClr val="accent1"/>
              </a:solidFill>
              <a:round/>
            </a:ln>
          </p:spPr>
          <p:txBody>
            <a:bodyPr vert="horz" wrap="square" lIns="86687" tIns="43344" rIns="86687" bIns="43344" numCol="1" anchor="t" anchorCtr="0" compatLnSpc="1"/>
            <a:lstStyle/>
            <a:p>
              <a:endParaRPr lang="en-US" sz="1705" dirty="0">
                <a:solidFill>
                  <a:prstClr val="black"/>
                </a:solidFill>
                <a:latin typeface="Calibri" panose="020F0502020204030204"/>
                <a:ea typeface="微软雅黑" panose="020B0503020204020204" pitchFamily="34" charset="-122"/>
              </a:endParaRPr>
            </a:p>
          </p:txBody>
        </p:sp>
        <p:sp>
          <p:nvSpPr>
            <p:cNvPr id="39" name="Freeform 25"/>
            <p:cNvSpPr/>
            <p:nvPr/>
          </p:nvSpPr>
          <p:spPr bwMode="auto">
            <a:xfrm>
              <a:off x="6731444" y="5683594"/>
              <a:ext cx="248409" cy="91601"/>
            </a:xfrm>
            <a:custGeom>
              <a:avLst/>
              <a:gdLst>
                <a:gd name="T0" fmla="*/ 7 w 320"/>
                <a:gd name="T1" fmla="*/ 118 h 118"/>
                <a:gd name="T2" fmla="*/ 0 w 320"/>
                <a:gd name="T3" fmla="*/ 97 h 118"/>
                <a:gd name="T4" fmla="*/ 314 w 320"/>
                <a:gd name="T5" fmla="*/ 0 h 118"/>
                <a:gd name="T6" fmla="*/ 320 w 320"/>
                <a:gd name="T7" fmla="*/ 21 h 118"/>
                <a:gd name="T8" fmla="*/ 7 w 320"/>
                <a:gd name="T9" fmla="*/ 118 h 118"/>
              </a:gdLst>
              <a:ahLst/>
              <a:cxnLst>
                <a:cxn ang="0">
                  <a:pos x="T0" y="T1"/>
                </a:cxn>
                <a:cxn ang="0">
                  <a:pos x="T2" y="T3"/>
                </a:cxn>
                <a:cxn ang="0">
                  <a:pos x="T4" y="T5"/>
                </a:cxn>
                <a:cxn ang="0">
                  <a:pos x="T6" y="T7"/>
                </a:cxn>
                <a:cxn ang="0">
                  <a:pos x="T8" y="T9"/>
                </a:cxn>
              </a:cxnLst>
              <a:rect l="0" t="0" r="r" b="b"/>
              <a:pathLst>
                <a:path w="320" h="118">
                  <a:moveTo>
                    <a:pt x="7" y="118"/>
                  </a:moveTo>
                  <a:lnTo>
                    <a:pt x="0" y="97"/>
                  </a:lnTo>
                  <a:lnTo>
                    <a:pt x="314" y="0"/>
                  </a:lnTo>
                  <a:lnTo>
                    <a:pt x="320" y="21"/>
                  </a:lnTo>
                  <a:lnTo>
                    <a:pt x="7" y="118"/>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0" name="Freeform 26"/>
            <p:cNvSpPr/>
            <p:nvPr/>
          </p:nvSpPr>
          <p:spPr bwMode="auto">
            <a:xfrm>
              <a:off x="6481483" y="4874713"/>
              <a:ext cx="290328" cy="226673"/>
            </a:xfrm>
            <a:custGeom>
              <a:avLst/>
              <a:gdLst>
                <a:gd name="T0" fmla="*/ 61 w 374"/>
                <a:gd name="T1" fmla="*/ 292 h 292"/>
                <a:gd name="T2" fmla="*/ 0 w 374"/>
                <a:gd name="T3" fmla="*/ 98 h 292"/>
                <a:gd name="T4" fmla="*/ 314 w 374"/>
                <a:gd name="T5" fmla="*/ 0 h 292"/>
                <a:gd name="T6" fmla="*/ 374 w 374"/>
                <a:gd name="T7" fmla="*/ 194 h 292"/>
                <a:gd name="T8" fmla="*/ 61 w 374"/>
                <a:gd name="T9" fmla="*/ 292 h 292"/>
              </a:gdLst>
              <a:ahLst/>
              <a:cxnLst>
                <a:cxn ang="0">
                  <a:pos x="T0" y="T1"/>
                </a:cxn>
                <a:cxn ang="0">
                  <a:pos x="T2" y="T3"/>
                </a:cxn>
                <a:cxn ang="0">
                  <a:pos x="T4" y="T5"/>
                </a:cxn>
                <a:cxn ang="0">
                  <a:pos x="T6" y="T7"/>
                </a:cxn>
                <a:cxn ang="0">
                  <a:pos x="T8" y="T9"/>
                </a:cxn>
              </a:cxnLst>
              <a:rect l="0" t="0" r="r" b="b"/>
              <a:pathLst>
                <a:path w="374" h="292">
                  <a:moveTo>
                    <a:pt x="61" y="292"/>
                  </a:moveTo>
                  <a:lnTo>
                    <a:pt x="0" y="98"/>
                  </a:lnTo>
                  <a:lnTo>
                    <a:pt x="314" y="0"/>
                  </a:lnTo>
                  <a:lnTo>
                    <a:pt x="374" y="194"/>
                  </a:lnTo>
                  <a:lnTo>
                    <a:pt x="61" y="292"/>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1" name="Rectangle 27"/>
            <p:cNvSpPr>
              <a:spLocks noChangeArrowheads="1"/>
            </p:cNvSpPr>
            <p:nvPr/>
          </p:nvSpPr>
          <p:spPr bwMode="auto">
            <a:xfrm>
              <a:off x="5306526" y="4421463"/>
              <a:ext cx="817420" cy="203385"/>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2" name="Rectangle 28"/>
            <p:cNvSpPr>
              <a:spLocks noChangeArrowheads="1"/>
            </p:cNvSpPr>
            <p:nvPr/>
          </p:nvSpPr>
          <p:spPr bwMode="auto">
            <a:xfrm>
              <a:off x="5808001" y="4421463"/>
              <a:ext cx="60550" cy="203385"/>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3" name="Rectangle 29"/>
            <p:cNvSpPr>
              <a:spLocks noChangeArrowheads="1"/>
            </p:cNvSpPr>
            <p:nvPr/>
          </p:nvSpPr>
          <p:spPr bwMode="auto">
            <a:xfrm>
              <a:off x="5652745" y="4421463"/>
              <a:ext cx="62102" cy="203385"/>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4" name="Rectangle 30"/>
            <p:cNvSpPr>
              <a:spLocks noChangeArrowheads="1"/>
            </p:cNvSpPr>
            <p:nvPr/>
          </p:nvSpPr>
          <p:spPr bwMode="auto">
            <a:xfrm>
              <a:off x="5738136" y="4624848"/>
              <a:ext cx="126533" cy="29110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5" name="Rectangle 31"/>
            <p:cNvSpPr>
              <a:spLocks noChangeArrowheads="1"/>
            </p:cNvSpPr>
            <p:nvPr/>
          </p:nvSpPr>
          <p:spPr bwMode="auto">
            <a:xfrm>
              <a:off x="5738136" y="4967962"/>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6" name="Rectangle 32"/>
            <p:cNvSpPr>
              <a:spLocks noChangeArrowheads="1"/>
            </p:cNvSpPr>
            <p:nvPr/>
          </p:nvSpPr>
          <p:spPr bwMode="auto">
            <a:xfrm>
              <a:off x="5772292" y="4967962"/>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7" name="Rectangle 33"/>
            <p:cNvSpPr>
              <a:spLocks noChangeArrowheads="1"/>
            </p:cNvSpPr>
            <p:nvPr/>
          </p:nvSpPr>
          <p:spPr bwMode="auto">
            <a:xfrm>
              <a:off x="6264452" y="4967962"/>
              <a:ext cx="19407"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8" name="Rectangle 34"/>
            <p:cNvSpPr>
              <a:spLocks noChangeArrowheads="1"/>
            </p:cNvSpPr>
            <p:nvPr/>
          </p:nvSpPr>
          <p:spPr bwMode="auto">
            <a:xfrm>
              <a:off x="6311804" y="4967962"/>
              <a:ext cx="14749"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9" name="Rectangle 35"/>
            <p:cNvSpPr>
              <a:spLocks noChangeArrowheads="1"/>
            </p:cNvSpPr>
            <p:nvPr/>
          </p:nvSpPr>
          <p:spPr bwMode="auto">
            <a:xfrm>
              <a:off x="5690783" y="3761710"/>
              <a:ext cx="693215"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0" name="Rectangle 36"/>
            <p:cNvSpPr>
              <a:spLocks noChangeArrowheads="1"/>
            </p:cNvSpPr>
            <p:nvPr/>
          </p:nvSpPr>
          <p:spPr bwMode="auto">
            <a:xfrm>
              <a:off x="5738136" y="3761710"/>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1" name="Rectangle 37"/>
            <p:cNvSpPr>
              <a:spLocks noChangeArrowheads="1"/>
            </p:cNvSpPr>
            <p:nvPr/>
          </p:nvSpPr>
          <p:spPr bwMode="auto">
            <a:xfrm>
              <a:off x="5772292" y="3761710"/>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2" name="Rectangle 38"/>
            <p:cNvSpPr>
              <a:spLocks noChangeArrowheads="1"/>
            </p:cNvSpPr>
            <p:nvPr/>
          </p:nvSpPr>
          <p:spPr bwMode="auto">
            <a:xfrm>
              <a:off x="6264452" y="3761710"/>
              <a:ext cx="19407"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3" name="Rectangle 39"/>
            <p:cNvSpPr>
              <a:spLocks noChangeArrowheads="1"/>
            </p:cNvSpPr>
            <p:nvPr/>
          </p:nvSpPr>
          <p:spPr bwMode="auto">
            <a:xfrm>
              <a:off x="6311804" y="3761710"/>
              <a:ext cx="14749"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4" name="Freeform 40"/>
            <p:cNvSpPr/>
            <p:nvPr/>
          </p:nvSpPr>
          <p:spPr bwMode="auto">
            <a:xfrm>
              <a:off x="5604616" y="5664002"/>
              <a:ext cx="416084" cy="148269"/>
            </a:xfrm>
            <a:custGeom>
              <a:avLst/>
              <a:gdLst>
                <a:gd name="T0" fmla="*/ 328 w 328"/>
                <a:gd name="T1" fmla="*/ 90 h 117"/>
                <a:gd name="T2" fmla="*/ 301 w 328"/>
                <a:gd name="T3" fmla="*/ 117 h 117"/>
                <a:gd name="T4" fmla="*/ 27 w 328"/>
                <a:gd name="T5" fmla="*/ 117 h 117"/>
                <a:gd name="T6" fmla="*/ 0 w 328"/>
                <a:gd name="T7" fmla="*/ 90 h 117"/>
                <a:gd name="T8" fmla="*/ 0 w 328"/>
                <a:gd name="T9" fmla="*/ 27 h 117"/>
                <a:gd name="T10" fmla="*/ 27 w 328"/>
                <a:gd name="T11" fmla="*/ 0 h 117"/>
                <a:gd name="T12" fmla="*/ 301 w 328"/>
                <a:gd name="T13" fmla="*/ 0 h 117"/>
                <a:gd name="T14" fmla="*/ 328 w 328"/>
                <a:gd name="T15" fmla="*/ 27 h 117"/>
                <a:gd name="T16" fmla="*/ 328 w 328"/>
                <a:gd name="T17" fmla="*/ 9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117">
                  <a:moveTo>
                    <a:pt x="328" y="90"/>
                  </a:moveTo>
                  <a:cubicBezTo>
                    <a:pt x="328" y="105"/>
                    <a:pt x="316" y="117"/>
                    <a:pt x="301" y="117"/>
                  </a:cubicBezTo>
                  <a:cubicBezTo>
                    <a:pt x="27" y="117"/>
                    <a:pt x="27" y="117"/>
                    <a:pt x="27" y="117"/>
                  </a:cubicBezTo>
                  <a:cubicBezTo>
                    <a:pt x="12" y="117"/>
                    <a:pt x="0" y="105"/>
                    <a:pt x="0" y="90"/>
                  </a:cubicBezTo>
                  <a:cubicBezTo>
                    <a:pt x="0" y="27"/>
                    <a:pt x="0" y="27"/>
                    <a:pt x="0" y="27"/>
                  </a:cubicBezTo>
                  <a:cubicBezTo>
                    <a:pt x="0" y="12"/>
                    <a:pt x="12" y="0"/>
                    <a:pt x="27" y="0"/>
                  </a:cubicBezTo>
                  <a:cubicBezTo>
                    <a:pt x="301" y="0"/>
                    <a:pt x="301" y="0"/>
                    <a:pt x="301" y="0"/>
                  </a:cubicBezTo>
                  <a:cubicBezTo>
                    <a:pt x="316" y="0"/>
                    <a:pt x="328" y="12"/>
                    <a:pt x="328" y="27"/>
                  </a:cubicBezTo>
                  <a:lnTo>
                    <a:pt x="328" y="90"/>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5" name="Freeform 41"/>
            <p:cNvSpPr/>
            <p:nvPr/>
          </p:nvSpPr>
          <p:spPr bwMode="auto">
            <a:xfrm>
              <a:off x="6547793" y="5664002"/>
              <a:ext cx="40366" cy="167676"/>
            </a:xfrm>
            <a:custGeom>
              <a:avLst/>
              <a:gdLst>
                <a:gd name="T0" fmla="*/ 32 w 32"/>
                <a:gd name="T1" fmla="*/ 116 h 132"/>
                <a:gd name="T2" fmla="*/ 16 w 32"/>
                <a:gd name="T3" fmla="*/ 132 h 132"/>
                <a:gd name="T4" fmla="*/ 16 w 32"/>
                <a:gd name="T5" fmla="*/ 132 h 132"/>
                <a:gd name="T6" fmla="*/ 0 w 32"/>
                <a:gd name="T7" fmla="*/ 116 h 132"/>
                <a:gd name="T8" fmla="*/ 0 w 32"/>
                <a:gd name="T9" fmla="*/ 16 h 132"/>
                <a:gd name="T10" fmla="*/ 16 w 32"/>
                <a:gd name="T11" fmla="*/ 0 h 132"/>
                <a:gd name="T12" fmla="*/ 16 w 32"/>
                <a:gd name="T13" fmla="*/ 0 h 132"/>
                <a:gd name="T14" fmla="*/ 32 w 32"/>
                <a:gd name="T15" fmla="*/ 16 h 132"/>
                <a:gd name="T16" fmla="*/ 32 w 32"/>
                <a:gd name="T17" fmla="*/ 11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32">
                  <a:moveTo>
                    <a:pt x="32" y="116"/>
                  </a:moveTo>
                  <a:cubicBezTo>
                    <a:pt x="32" y="125"/>
                    <a:pt x="25" y="132"/>
                    <a:pt x="16" y="132"/>
                  </a:cubicBezTo>
                  <a:cubicBezTo>
                    <a:pt x="16" y="132"/>
                    <a:pt x="16" y="132"/>
                    <a:pt x="16" y="132"/>
                  </a:cubicBezTo>
                  <a:cubicBezTo>
                    <a:pt x="7" y="132"/>
                    <a:pt x="0" y="125"/>
                    <a:pt x="0" y="116"/>
                  </a:cubicBezTo>
                  <a:cubicBezTo>
                    <a:pt x="0" y="16"/>
                    <a:pt x="0" y="16"/>
                    <a:pt x="0" y="16"/>
                  </a:cubicBezTo>
                  <a:cubicBezTo>
                    <a:pt x="0" y="7"/>
                    <a:pt x="7" y="0"/>
                    <a:pt x="16" y="0"/>
                  </a:cubicBezTo>
                  <a:cubicBezTo>
                    <a:pt x="16" y="0"/>
                    <a:pt x="16" y="0"/>
                    <a:pt x="16" y="0"/>
                  </a:cubicBezTo>
                  <a:cubicBezTo>
                    <a:pt x="25" y="0"/>
                    <a:pt x="32" y="7"/>
                    <a:pt x="32" y="16"/>
                  </a:cubicBezTo>
                  <a:lnTo>
                    <a:pt x="32" y="116"/>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6" name="Freeform 42"/>
            <p:cNvSpPr/>
            <p:nvPr/>
          </p:nvSpPr>
          <p:spPr bwMode="auto">
            <a:xfrm>
              <a:off x="5409771" y="5514180"/>
              <a:ext cx="70641" cy="72194"/>
            </a:xfrm>
            <a:custGeom>
              <a:avLst/>
              <a:gdLst>
                <a:gd name="T0" fmla="*/ 56 w 56"/>
                <a:gd name="T1" fmla="*/ 29 h 57"/>
                <a:gd name="T2" fmla="*/ 28 w 56"/>
                <a:gd name="T3" fmla="*/ 57 h 57"/>
                <a:gd name="T4" fmla="*/ 27 w 56"/>
                <a:gd name="T5" fmla="*/ 57 h 57"/>
                <a:gd name="T6" fmla="*/ 0 w 56"/>
                <a:gd name="T7" fmla="*/ 29 h 57"/>
                <a:gd name="T8" fmla="*/ 0 w 56"/>
                <a:gd name="T9" fmla="*/ 28 h 57"/>
                <a:gd name="T10" fmla="*/ 27 w 56"/>
                <a:gd name="T11" fmla="*/ 0 h 57"/>
                <a:gd name="T12" fmla="*/ 28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8" y="57"/>
                  </a:cubicBezTo>
                  <a:cubicBezTo>
                    <a:pt x="27" y="57"/>
                    <a:pt x="27" y="57"/>
                    <a:pt x="27" y="57"/>
                  </a:cubicBezTo>
                  <a:cubicBezTo>
                    <a:pt x="12" y="57"/>
                    <a:pt x="0" y="44"/>
                    <a:pt x="0" y="29"/>
                  </a:cubicBezTo>
                  <a:cubicBezTo>
                    <a:pt x="0" y="28"/>
                    <a:pt x="0" y="28"/>
                    <a:pt x="0" y="28"/>
                  </a:cubicBezTo>
                  <a:cubicBezTo>
                    <a:pt x="0" y="13"/>
                    <a:pt x="12" y="0"/>
                    <a:pt x="27" y="0"/>
                  </a:cubicBezTo>
                  <a:cubicBezTo>
                    <a:pt x="28" y="0"/>
                    <a:pt x="28" y="0"/>
                    <a:pt x="28" y="0"/>
                  </a:cubicBezTo>
                  <a:cubicBezTo>
                    <a:pt x="44" y="0"/>
                    <a:pt x="56" y="13"/>
                    <a:pt x="56" y="28"/>
                  </a:cubicBezTo>
                  <a:lnTo>
                    <a:pt x="56" y="29"/>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7" name="Freeform 43"/>
            <p:cNvSpPr/>
            <p:nvPr/>
          </p:nvSpPr>
          <p:spPr bwMode="auto">
            <a:xfrm>
              <a:off x="6062620" y="5514180"/>
              <a:ext cx="71417" cy="72194"/>
            </a:xfrm>
            <a:custGeom>
              <a:avLst/>
              <a:gdLst>
                <a:gd name="T0" fmla="*/ 56 w 56"/>
                <a:gd name="T1" fmla="*/ 29 h 57"/>
                <a:gd name="T2" fmla="*/ 29 w 56"/>
                <a:gd name="T3" fmla="*/ 57 h 57"/>
                <a:gd name="T4" fmla="*/ 28 w 56"/>
                <a:gd name="T5" fmla="*/ 57 h 57"/>
                <a:gd name="T6" fmla="*/ 0 w 56"/>
                <a:gd name="T7" fmla="*/ 29 h 57"/>
                <a:gd name="T8" fmla="*/ 0 w 56"/>
                <a:gd name="T9" fmla="*/ 28 h 57"/>
                <a:gd name="T10" fmla="*/ 28 w 56"/>
                <a:gd name="T11" fmla="*/ 0 h 57"/>
                <a:gd name="T12" fmla="*/ 29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9" y="57"/>
                  </a:cubicBezTo>
                  <a:cubicBezTo>
                    <a:pt x="28" y="57"/>
                    <a:pt x="28" y="57"/>
                    <a:pt x="28" y="57"/>
                  </a:cubicBezTo>
                  <a:cubicBezTo>
                    <a:pt x="13" y="57"/>
                    <a:pt x="0" y="44"/>
                    <a:pt x="0" y="29"/>
                  </a:cubicBezTo>
                  <a:cubicBezTo>
                    <a:pt x="0" y="28"/>
                    <a:pt x="0" y="28"/>
                    <a:pt x="0" y="28"/>
                  </a:cubicBezTo>
                  <a:cubicBezTo>
                    <a:pt x="0" y="13"/>
                    <a:pt x="13" y="0"/>
                    <a:pt x="28" y="0"/>
                  </a:cubicBezTo>
                  <a:cubicBezTo>
                    <a:pt x="29" y="0"/>
                    <a:pt x="29" y="0"/>
                    <a:pt x="29" y="0"/>
                  </a:cubicBezTo>
                  <a:cubicBezTo>
                    <a:pt x="44" y="0"/>
                    <a:pt x="56" y="13"/>
                    <a:pt x="56" y="28"/>
                  </a:cubicBezTo>
                  <a:lnTo>
                    <a:pt x="56" y="29"/>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8" name="Freeform 44"/>
            <p:cNvSpPr/>
            <p:nvPr/>
          </p:nvSpPr>
          <p:spPr bwMode="auto">
            <a:xfrm>
              <a:off x="5576670" y="5179886"/>
              <a:ext cx="665269" cy="93153"/>
            </a:xfrm>
            <a:custGeom>
              <a:avLst/>
              <a:gdLst>
                <a:gd name="T0" fmla="*/ 524 w 524"/>
                <a:gd name="T1" fmla="*/ 45 h 73"/>
                <a:gd name="T2" fmla="*/ 497 w 524"/>
                <a:gd name="T3" fmla="*/ 73 h 73"/>
                <a:gd name="T4" fmla="*/ 28 w 524"/>
                <a:gd name="T5" fmla="*/ 73 h 73"/>
                <a:gd name="T6" fmla="*/ 0 w 524"/>
                <a:gd name="T7" fmla="*/ 45 h 73"/>
                <a:gd name="T8" fmla="*/ 0 w 524"/>
                <a:gd name="T9" fmla="*/ 27 h 73"/>
                <a:gd name="T10" fmla="*/ 28 w 524"/>
                <a:gd name="T11" fmla="*/ 0 h 73"/>
                <a:gd name="T12" fmla="*/ 497 w 524"/>
                <a:gd name="T13" fmla="*/ 0 h 73"/>
                <a:gd name="T14" fmla="*/ 524 w 524"/>
                <a:gd name="T15" fmla="*/ 27 h 73"/>
                <a:gd name="T16" fmla="*/ 524 w 524"/>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4" h="73">
                  <a:moveTo>
                    <a:pt x="524" y="45"/>
                  </a:moveTo>
                  <a:cubicBezTo>
                    <a:pt x="524" y="61"/>
                    <a:pt x="512" y="73"/>
                    <a:pt x="497" y="73"/>
                  </a:cubicBezTo>
                  <a:cubicBezTo>
                    <a:pt x="28" y="73"/>
                    <a:pt x="28" y="73"/>
                    <a:pt x="28" y="73"/>
                  </a:cubicBezTo>
                  <a:cubicBezTo>
                    <a:pt x="12" y="73"/>
                    <a:pt x="0" y="61"/>
                    <a:pt x="0" y="45"/>
                  </a:cubicBezTo>
                  <a:cubicBezTo>
                    <a:pt x="0" y="27"/>
                    <a:pt x="0" y="27"/>
                    <a:pt x="0" y="27"/>
                  </a:cubicBezTo>
                  <a:cubicBezTo>
                    <a:pt x="0" y="12"/>
                    <a:pt x="12" y="0"/>
                    <a:pt x="28" y="0"/>
                  </a:cubicBezTo>
                  <a:cubicBezTo>
                    <a:pt x="497" y="0"/>
                    <a:pt x="497" y="0"/>
                    <a:pt x="497" y="0"/>
                  </a:cubicBezTo>
                  <a:cubicBezTo>
                    <a:pt x="512" y="0"/>
                    <a:pt x="524" y="12"/>
                    <a:pt x="524" y="27"/>
                  </a:cubicBezTo>
                  <a:lnTo>
                    <a:pt x="524" y="45"/>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9" name="Oval 45"/>
            <p:cNvSpPr>
              <a:spLocks noChangeArrowheads="1"/>
            </p:cNvSpPr>
            <p:nvPr/>
          </p:nvSpPr>
          <p:spPr bwMode="auto">
            <a:xfrm>
              <a:off x="6128603" y="3612665"/>
              <a:ext cx="111784" cy="111008"/>
            </a:xfrm>
            <a:prstGeom prst="ellipse">
              <a:avLst/>
            </a:pr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60" name="Oval 46"/>
            <p:cNvSpPr>
              <a:spLocks noChangeArrowheads="1"/>
            </p:cNvSpPr>
            <p:nvPr/>
          </p:nvSpPr>
          <p:spPr bwMode="auto">
            <a:xfrm>
              <a:off x="5325933" y="3617323"/>
              <a:ext cx="111784" cy="111784"/>
            </a:xfrm>
            <a:prstGeom prst="ellipse">
              <a:avLst/>
            </a:pr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grpSp>
      <p:grpSp>
        <p:nvGrpSpPr>
          <p:cNvPr id="3" name="组合 2"/>
          <p:cNvGrpSpPr/>
          <p:nvPr/>
        </p:nvGrpSpPr>
        <p:grpSpPr>
          <a:xfrm>
            <a:off x="443983" y="1112313"/>
            <a:ext cx="1936868" cy="1936868"/>
            <a:chOff x="2572456" y="958222"/>
            <a:chExt cx="1936868" cy="1936868"/>
          </a:xfrm>
        </p:grpSpPr>
        <p:grpSp>
          <p:nvGrpSpPr>
            <p:cNvPr id="61" name="组合 60"/>
            <p:cNvGrpSpPr/>
            <p:nvPr/>
          </p:nvGrpSpPr>
          <p:grpSpPr>
            <a:xfrm>
              <a:off x="2572456" y="958222"/>
              <a:ext cx="1936868" cy="1936868"/>
              <a:chOff x="11207774" y="442662"/>
              <a:chExt cx="504056" cy="504056"/>
            </a:xfrm>
            <a:solidFill>
              <a:srgbClr val="B3DF63"/>
            </a:solidFill>
            <a:effectLst>
              <a:outerShdw blurRad="50800" dist="38100" dir="5400000" algn="t" rotWithShape="0">
                <a:prstClr val="black">
                  <a:alpha val="40000"/>
                </a:prstClr>
              </a:outerShdw>
            </a:effectLst>
          </p:grpSpPr>
          <p:sp>
            <p:nvSpPr>
              <p:cNvPr id="62" name="椭圆 61"/>
              <p:cNvSpPr/>
              <p:nvPr/>
            </p:nvSpPr>
            <p:spPr>
              <a:xfrm>
                <a:off x="11273029" y="517620"/>
                <a:ext cx="373547" cy="373547"/>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63" name="椭圆 62"/>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grpSp>
        <p:sp>
          <p:nvSpPr>
            <p:cNvPr id="64" name="TextBox 1"/>
            <p:cNvSpPr txBox="1"/>
            <p:nvPr/>
          </p:nvSpPr>
          <p:spPr>
            <a:xfrm>
              <a:off x="2815371" y="1264937"/>
              <a:ext cx="1451038" cy="1323439"/>
            </a:xfrm>
            <a:prstGeom prst="rect">
              <a:avLst/>
            </a:prstGeom>
            <a:noFill/>
          </p:spPr>
          <p:txBody>
            <a:bodyPr wrap="none" rtlCol="0">
              <a:spAutoFit/>
            </a:bodyPr>
            <a:lstStyle/>
            <a:p>
              <a:r>
                <a:rPr lang="en-US" altLang="zh-CN"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01</a:t>
              </a:r>
              <a:endParaRPr lang="zh-CN" altLang="en-US"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endParaRPr>
            </a:p>
          </p:txBody>
        </p:sp>
      </p:grpSp>
      <p:grpSp>
        <p:nvGrpSpPr>
          <p:cNvPr id="65" name="组合 64"/>
          <p:cNvGrpSpPr/>
          <p:nvPr/>
        </p:nvGrpSpPr>
        <p:grpSpPr>
          <a:xfrm rot="5400000">
            <a:off x="7939470" y="-3214903"/>
            <a:ext cx="942183" cy="7462505"/>
            <a:chOff x="-11273" y="-594773"/>
            <a:chExt cx="719786" cy="7462505"/>
          </a:xfrm>
        </p:grpSpPr>
        <p:sp>
          <p:nvSpPr>
            <p:cNvPr id="66" name="等腰三角形 65"/>
            <p:cNvSpPr/>
            <p:nvPr/>
          </p:nvSpPr>
          <p:spPr>
            <a:xfrm rot="5400000">
              <a:off x="-68856" y="2776017"/>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等腰三角形 66"/>
            <p:cNvSpPr/>
            <p:nvPr/>
          </p:nvSpPr>
          <p:spPr>
            <a:xfrm rot="5400000">
              <a:off x="-68856" y="195805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等腰三角形 67"/>
            <p:cNvSpPr/>
            <p:nvPr/>
          </p:nvSpPr>
          <p:spPr>
            <a:xfrm rot="5400000">
              <a:off x="-68856" y="1114606"/>
              <a:ext cx="834952" cy="7197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等腰三角形 68"/>
            <p:cNvSpPr/>
            <p:nvPr/>
          </p:nvSpPr>
          <p:spPr>
            <a:xfrm rot="5400000">
              <a:off x="-68856" y="296639"/>
              <a:ext cx="834952" cy="7197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等腰三角形 69"/>
            <p:cNvSpPr/>
            <p:nvPr/>
          </p:nvSpPr>
          <p:spPr>
            <a:xfrm rot="5400000">
              <a:off x="-68856" y="3610969"/>
              <a:ext cx="834952" cy="71978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等腰三角形 70"/>
            <p:cNvSpPr/>
            <p:nvPr/>
          </p:nvSpPr>
          <p:spPr>
            <a:xfrm rot="5400000">
              <a:off x="-68856" y="4443673"/>
              <a:ext cx="834952" cy="719786"/>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2" name="等腰三角形 71"/>
            <p:cNvSpPr/>
            <p:nvPr/>
          </p:nvSpPr>
          <p:spPr>
            <a:xfrm rot="5400000">
              <a:off x="-68856" y="5264883"/>
              <a:ext cx="834952" cy="71978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3" name="等腰三角形 72"/>
            <p:cNvSpPr/>
            <p:nvPr/>
          </p:nvSpPr>
          <p:spPr>
            <a:xfrm rot="5400000">
              <a:off x="-68856" y="6090363"/>
              <a:ext cx="834952" cy="71978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4" name="等腰三角形 73"/>
            <p:cNvSpPr/>
            <p:nvPr/>
          </p:nvSpPr>
          <p:spPr>
            <a:xfrm rot="5400000">
              <a:off x="-68856" y="-53719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8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8" dur="800" fill="hold"/>
                                        <p:tgtEl>
                                          <p:spTgt spid="10"/>
                                        </p:tgtEl>
                                        <p:attrNameLst>
                                          <p:attrName>ppt_y</p:attrName>
                                        </p:attrNameLst>
                                      </p:cBhvr>
                                      <p:tavLst>
                                        <p:tav tm="0">
                                          <p:val>
                                            <p:strVal val="#ppt_y"/>
                                          </p:val>
                                        </p:tav>
                                        <p:tav tm="100000">
                                          <p:val>
                                            <p:strVal val="#ppt_y"/>
                                          </p:val>
                                        </p:tav>
                                      </p:tavLst>
                                    </p:anim>
                                    <p:anim calcmode="lin" valueType="num">
                                      <p:cBhvr>
                                        <p:cTn id="9" dur="8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0" dur="8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800" tmFilter="0,0; .5, 1; 1, 1"/>
                                        <p:tgtEl>
                                          <p:spTgt spid="10"/>
                                        </p:tgtEl>
                                      </p:cBhvr>
                                    </p:animEffect>
                                  </p:childTnLst>
                                </p:cTn>
                              </p:par>
                            </p:childTnLst>
                          </p:cTn>
                        </p:par>
                        <p:par>
                          <p:cTn id="12" fill="hold">
                            <p:stCondLst>
                              <p:cond delay="112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选择结构</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7215" y="747721"/>
            <a:ext cx="11237570" cy="1504899"/>
          </a:xfrm>
          <a:prstGeom prst="rect">
            <a:avLst/>
          </a:prstGeom>
        </p:spPr>
        <p:txBody>
          <a:bodyPr wrap="square">
            <a:spAutoFit/>
          </a:bodyPr>
          <a:lstStyle/>
          <a:p>
            <a:pPr>
              <a:lnSpc>
                <a:spcPts val="3400"/>
              </a:lnSpc>
              <a:spcAft>
                <a:spcPts val="1200"/>
              </a:spcAft>
            </a:pPr>
            <a:r>
              <a:rPr lang="zh-CN" altLang="en-US" sz="2400" b="1" dirty="0">
                <a:latin typeface="+mn-ea"/>
              </a:rPr>
              <a:t>分支结构：</a:t>
            </a:r>
            <a:r>
              <a:rPr lang="en-US" altLang="zh-CN" sz="2400" b="1" dirty="0">
                <a:latin typeface="+mn-ea"/>
              </a:rPr>
              <a:t>if </a:t>
            </a:r>
            <a:r>
              <a:rPr lang="zh-CN" altLang="en-US" sz="2400" b="1" dirty="0">
                <a:latin typeface="+mn-ea"/>
              </a:rPr>
              <a:t>语句的嵌套</a:t>
            </a:r>
            <a:endParaRPr lang="en-US" altLang="zh-CN" sz="2400" b="1" dirty="0">
              <a:latin typeface="+mn-ea"/>
            </a:endParaRPr>
          </a:p>
          <a:p>
            <a:pPr>
              <a:lnSpc>
                <a:spcPts val="3400"/>
              </a:lnSpc>
              <a:spcAft>
                <a:spcPts val="1200"/>
              </a:spcAft>
            </a:pPr>
            <a:r>
              <a:rPr lang="zh-CN" altLang="en-US" sz="2400" b="1" dirty="0">
                <a:latin typeface="+mn-ea"/>
              </a:rPr>
              <a:t>问题：</a:t>
            </a:r>
            <a:r>
              <a:rPr lang="zh-CN" altLang="zh-CN" sz="2400" dirty="0">
                <a:latin typeface="+mn-ea"/>
              </a:rPr>
              <a:t>从键盘输入三位的正整数，输出其中的最大的一位数字是多少。例如：输入</a:t>
            </a:r>
            <a:r>
              <a:rPr lang="en-US" altLang="zh-CN" sz="2400" dirty="0">
                <a:latin typeface="+mn-ea"/>
              </a:rPr>
              <a:t>386</a:t>
            </a:r>
            <a:r>
              <a:rPr lang="zh-CN" altLang="zh-CN" sz="2400" dirty="0">
                <a:latin typeface="+mn-ea"/>
              </a:rPr>
              <a:t>，输出</a:t>
            </a:r>
            <a:r>
              <a:rPr lang="en-US" altLang="zh-CN" sz="2400" dirty="0">
                <a:latin typeface="+mn-ea"/>
              </a:rPr>
              <a:t>8</a:t>
            </a:r>
            <a:r>
              <a:rPr lang="zh-CN" altLang="zh-CN" sz="2400" dirty="0">
                <a:latin typeface="+mn-ea"/>
              </a:rPr>
              <a:t>；输入</a:t>
            </a:r>
            <a:r>
              <a:rPr lang="en-US" altLang="zh-CN" sz="2400" dirty="0">
                <a:latin typeface="+mn-ea"/>
              </a:rPr>
              <a:t>290</a:t>
            </a:r>
            <a:r>
              <a:rPr lang="zh-CN" altLang="zh-CN" sz="2400" dirty="0">
                <a:latin typeface="+mn-ea"/>
              </a:rPr>
              <a:t>，输出</a:t>
            </a:r>
            <a:r>
              <a:rPr lang="en-US" altLang="zh-CN" sz="2400" dirty="0">
                <a:latin typeface="+mn-ea"/>
              </a:rPr>
              <a:t>9</a:t>
            </a:r>
            <a:r>
              <a:rPr lang="zh-CN" altLang="zh-CN" sz="2400" dirty="0">
                <a:latin typeface="+mn-ea"/>
              </a:rPr>
              <a:t>。</a:t>
            </a:r>
            <a:endParaRPr lang="en-US" altLang="zh-CN" sz="2400" dirty="0">
              <a:latin typeface="+mn-ea"/>
            </a:endParaRPr>
          </a:p>
        </p:txBody>
      </p:sp>
      <p:sp>
        <p:nvSpPr>
          <p:cNvPr id="2" name="矩形 1"/>
          <p:cNvSpPr/>
          <p:nvPr/>
        </p:nvSpPr>
        <p:spPr>
          <a:xfrm>
            <a:off x="530360" y="2292836"/>
            <a:ext cx="10510695" cy="58105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457200" indent="-457200">
              <a:lnSpc>
                <a:spcPct val="150000"/>
              </a:lnSpc>
              <a:buFont typeface="+mj-lt"/>
              <a:buAutoNum type="arabicPeriod" startAt="2"/>
            </a:pPr>
            <a:r>
              <a:rPr lang="zh-CN" altLang="zh-CN" sz="2400" dirty="0">
                <a:latin typeface="+mn-ea"/>
                <a:cs typeface="Times New Roman" panose="02020603050405020304" pitchFamily="18" charset="0"/>
              </a:rPr>
              <a:t>从百位，十位和个位中找出最大的一个数字。</a:t>
            </a:r>
            <a:endParaRPr lang="zh-CN" altLang="en-US" sz="2400" dirty="0">
              <a:latin typeface="+mn-ea"/>
            </a:endParaRPr>
          </a:p>
        </p:txBody>
      </p:sp>
      <p:sp>
        <p:nvSpPr>
          <p:cNvPr id="5" name="矩形 4"/>
          <p:cNvSpPr/>
          <p:nvPr/>
        </p:nvSpPr>
        <p:spPr>
          <a:xfrm>
            <a:off x="530360" y="3136131"/>
            <a:ext cx="8325405" cy="58573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en-US" altLang="zh-CN" sz="2400" dirty="0">
                <a:solidFill>
                  <a:srgbClr val="7030A0"/>
                </a:solidFill>
                <a:latin typeface="Consolas" panose="020B0609020204030204" pitchFamily="49" charset="0"/>
              </a:rPr>
              <a:t>print</a:t>
            </a:r>
            <a:r>
              <a:rPr lang="en-US" altLang="zh-CN" sz="2400" dirty="0">
                <a:solidFill>
                  <a:schemeClr val="tx1"/>
                </a:solidFill>
                <a:latin typeface="Consolas" panose="020B0609020204030204" pitchFamily="49" charset="0"/>
              </a:rPr>
              <a:t>(num,</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中最大的数字是：</a:t>
            </a:r>
            <a:r>
              <a:rPr lang="en-US" altLang="zh-CN" sz="2400" dirty="0">
                <a:solidFill>
                  <a:srgbClr val="00B050"/>
                </a:solidFill>
                <a:latin typeface="Consolas" panose="020B0609020204030204" pitchFamily="49" charset="0"/>
              </a:rPr>
              <a:t>"</a:t>
            </a:r>
            <a:r>
              <a:rPr lang="en-US" altLang="zh-CN" sz="2400" dirty="0">
                <a:solidFill>
                  <a:schemeClr val="tx1"/>
                </a:solidFill>
                <a:latin typeface="Consolas" panose="020B0609020204030204" pitchFamily="49" charset="0"/>
              </a:rPr>
              <a:t>,</a:t>
            </a:r>
            <a:r>
              <a:rPr lang="en-US" altLang="zh-CN" sz="2400" dirty="0">
                <a:solidFill>
                  <a:srgbClr val="7030A0"/>
                </a:solidFill>
                <a:latin typeface="Consolas" panose="020B0609020204030204" pitchFamily="49" charset="0"/>
              </a:rPr>
              <a:t>max</a:t>
            </a:r>
            <a:r>
              <a:rPr lang="en-US" altLang="zh-CN" sz="2400" dirty="0">
                <a:solidFill>
                  <a:schemeClr val="tx1"/>
                </a:solidFill>
                <a:latin typeface="Consolas" panose="020B0609020204030204" pitchFamily="49" charset="0"/>
              </a:rPr>
              <a:t>(</a:t>
            </a:r>
            <a:r>
              <a:rPr lang="en-US" altLang="zh-CN" sz="2400" dirty="0" err="1">
                <a:solidFill>
                  <a:schemeClr val="tx1"/>
                </a:solidFill>
                <a:latin typeface="Consolas" panose="020B0609020204030204" pitchFamily="49" charset="0"/>
              </a:rPr>
              <a:t>a,b,c</a:t>
            </a:r>
            <a:r>
              <a:rPr lang="en-US" altLang="zh-CN" sz="2400" dirty="0">
                <a:solidFill>
                  <a:schemeClr val="tx1"/>
                </a:solidFill>
                <a:latin typeface="Consolas" panose="020B0609020204030204" pitchFamily="49" charset="0"/>
              </a:rPr>
              <a:t>))</a:t>
            </a:r>
            <a:endParaRPr lang="zh-CN" altLang="en-US" sz="2400" dirty="0">
              <a:solidFill>
                <a:schemeClr val="tx1"/>
              </a:solidFill>
              <a:latin typeface="Consolas" panose="020B0609020204030204" pitchFamily="49" charset="0"/>
            </a:endParaRPr>
          </a:p>
        </p:txBody>
      </p:sp>
      <p:sp>
        <p:nvSpPr>
          <p:cNvPr id="6" name="矩形 5"/>
          <p:cNvSpPr/>
          <p:nvPr/>
        </p:nvSpPr>
        <p:spPr>
          <a:xfrm>
            <a:off x="530360" y="3984107"/>
            <a:ext cx="11356840" cy="1689052"/>
          </a:xfrm>
          <a:prstGeom prst="rect">
            <a:avLst/>
          </a:prstGeom>
        </p:spPr>
        <p:txBody>
          <a:bodyPr wrap="square">
            <a:spAutoFit/>
          </a:bodyPr>
          <a:lstStyle/>
          <a:p>
            <a:pPr indent="266700" algn="just">
              <a:lnSpc>
                <a:spcPct val="150000"/>
              </a:lnSpc>
              <a:spcAft>
                <a:spcPts val="0"/>
              </a:spcAft>
            </a:pPr>
            <a:r>
              <a:rPr lang="zh-CN" altLang="zh-CN" sz="2400" kern="100" dirty="0">
                <a:latin typeface="+mn-ea"/>
                <a:cs typeface="Times New Roman" panose="02020603050405020304" pitchFamily="18" charset="0"/>
              </a:rPr>
              <a:t>绝大多数的计算问题，都有很多种解决方法，这就意味着当你在拿到问题的时候，不要急于编写进入你脑海中的第一个想法。你的任务是首先找到一个正确的算法，之后力求清晰，高效，让代码变得赏心悦目，让阅读和维护变得简单轻松。</a:t>
            </a:r>
            <a:endParaRPr lang="zh-CN" altLang="zh-CN" sz="2400" kern="100" dirty="0">
              <a:latin typeface="+mn-ea"/>
              <a:cs typeface="Times New Roman" panose="02020603050405020304" pitchFamily="18" charset="0"/>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1">
            <a:clrChange>
              <a:clrFrom>
                <a:srgbClr val="FFFDFF"/>
              </a:clrFrom>
              <a:clrTo>
                <a:srgbClr val="FFFDFF">
                  <a:alpha val="0"/>
                </a:srgbClr>
              </a:clrTo>
            </a:clrChange>
          </a:blip>
          <a:stretch>
            <a:fillRect/>
          </a:stretch>
        </p:blipFill>
        <p:spPr>
          <a:xfrm>
            <a:off x="-1" y="0"/>
            <a:ext cx="12192001" cy="6870567"/>
          </a:xfrm>
          <a:prstGeom prst="rect">
            <a:avLst/>
          </a:prstGeom>
        </p:spPr>
      </p:pic>
      <p:sp>
        <p:nvSpPr>
          <p:cNvPr id="10" name="TextBox 1"/>
          <p:cNvSpPr txBox="1"/>
          <p:nvPr/>
        </p:nvSpPr>
        <p:spPr>
          <a:xfrm>
            <a:off x="3887776" y="2420224"/>
            <a:ext cx="2646878" cy="830997"/>
          </a:xfrm>
          <a:prstGeom prst="rect">
            <a:avLst/>
          </a:prstGeom>
          <a:noFill/>
        </p:spPr>
        <p:txBody>
          <a:bodyPr wrap="none" rtlCol="0">
            <a:spAutoFit/>
          </a:bodyPr>
          <a:lstStyle/>
          <a:p>
            <a:r>
              <a:rPr lang="zh-CN" altLang="en-US" sz="48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循环结构</a:t>
            </a:r>
            <a:endParaRPr lang="zh-CN" altLang="en-US" sz="48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endParaRPr>
          </a:p>
        </p:txBody>
      </p:sp>
      <p:grpSp>
        <p:nvGrpSpPr>
          <p:cNvPr id="13" name="Group 5"/>
          <p:cNvGrpSpPr/>
          <p:nvPr/>
        </p:nvGrpSpPr>
        <p:grpSpPr>
          <a:xfrm>
            <a:off x="8825614" y="4241498"/>
            <a:ext cx="2169488" cy="2175406"/>
            <a:chOff x="5292553" y="3355717"/>
            <a:chExt cx="1711365" cy="2494000"/>
          </a:xfrm>
          <a:solidFill>
            <a:schemeClr val="bg1">
              <a:lumMod val="95000"/>
            </a:schemeClr>
          </a:solidFill>
        </p:grpSpPr>
        <p:sp>
          <p:nvSpPr>
            <p:cNvPr id="14" name="Rectangle 5"/>
            <p:cNvSpPr>
              <a:spLocks noChangeArrowheads="1"/>
            </p:cNvSpPr>
            <p:nvPr/>
          </p:nvSpPr>
          <p:spPr bwMode="auto">
            <a:xfrm>
              <a:off x="5292553" y="3573075"/>
              <a:ext cx="992082" cy="190188"/>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15" name="Rectangle 6"/>
            <p:cNvSpPr>
              <a:spLocks noChangeArrowheads="1"/>
            </p:cNvSpPr>
            <p:nvPr/>
          </p:nvSpPr>
          <p:spPr bwMode="auto">
            <a:xfrm>
              <a:off x="5402008" y="4624848"/>
              <a:ext cx="804223" cy="29110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16" name="Rectangle 7"/>
            <p:cNvSpPr>
              <a:spLocks noChangeArrowheads="1"/>
            </p:cNvSpPr>
            <p:nvPr/>
          </p:nvSpPr>
          <p:spPr bwMode="auto">
            <a:xfrm>
              <a:off x="5471873" y="3355717"/>
              <a:ext cx="1124825" cy="21968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17" name="Rectangle 8"/>
            <p:cNvSpPr>
              <a:spLocks noChangeArrowheads="1"/>
            </p:cNvSpPr>
            <p:nvPr/>
          </p:nvSpPr>
          <p:spPr bwMode="auto">
            <a:xfrm>
              <a:off x="5382601" y="3902993"/>
              <a:ext cx="1127154" cy="7840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0" name="Rectangle 9"/>
            <p:cNvSpPr>
              <a:spLocks noChangeArrowheads="1"/>
            </p:cNvSpPr>
            <p:nvPr/>
          </p:nvSpPr>
          <p:spPr bwMode="auto">
            <a:xfrm>
              <a:off x="5592196" y="3981397"/>
              <a:ext cx="1004502" cy="114113"/>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2" name="Rectangle 10"/>
            <p:cNvSpPr>
              <a:spLocks noChangeArrowheads="1"/>
            </p:cNvSpPr>
            <p:nvPr/>
          </p:nvSpPr>
          <p:spPr bwMode="auto">
            <a:xfrm>
              <a:off x="5471873" y="4093379"/>
              <a:ext cx="874864" cy="7374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3" name="Rectangle 11"/>
            <p:cNvSpPr>
              <a:spLocks noChangeArrowheads="1"/>
            </p:cNvSpPr>
            <p:nvPr/>
          </p:nvSpPr>
          <p:spPr bwMode="auto">
            <a:xfrm>
              <a:off x="5592196" y="4166845"/>
              <a:ext cx="1026238" cy="254619"/>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5" name="Rectangle 12"/>
            <p:cNvSpPr>
              <a:spLocks noChangeArrowheads="1"/>
            </p:cNvSpPr>
            <p:nvPr/>
          </p:nvSpPr>
          <p:spPr bwMode="auto">
            <a:xfrm>
              <a:off x="5570460" y="4915952"/>
              <a:ext cx="902034" cy="52011"/>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7" name="Rectangle 13"/>
            <p:cNvSpPr>
              <a:spLocks noChangeArrowheads="1"/>
            </p:cNvSpPr>
            <p:nvPr/>
          </p:nvSpPr>
          <p:spPr bwMode="auto">
            <a:xfrm>
              <a:off x="5690783" y="4967962"/>
              <a:ext cx="693215"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8" name="Rectangle 14"/>
            <p:cNvSpPr>
              <a:spLocks noChangeArrowheads="1"/>
            </p:cNvSpPr>
            <p:nvPr/>
          </p:nvSpPr>
          <p:spPr bwMode="auto">
            <a:xfrm>
              <a:off x="5409771" y="5109245"/>
              <a:ext cx="936966" cy="23443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0" name="Rectangle 16"/>
            <p:cNvSpPr>
              <a:spLocks noChangeArrowheads="1"/>
            </p:cNvSpPr>
            <p:nvPr/>
          </p:nvSpPr>
          <p:spPr bwMode="auto">
            <a:xfrm>
              <a:off x="5632562" y="5343680"/>
              <a:ext cx="877193" cy="114113"/>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1" name="Rectangle 17"/>
            <p:cNvSpPr>
              <a:spLocks noChangeArrowheads="1"/>
            </p:cNvSpPr>
            <p:nvPr/>
          </p:nvSpPr>
          <p:spPr bwMode="auto">
            <a:xfrm>
              <a:off x="5340682" y="5458288"/>
              <a:ext cx="823630" cy="166900"/>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2" name="Rectangle 18"/>
            <p:cNvSpPr>
              <a:spLocks noChangeArrowheads="1"/>
            </p:cNvSpPr>
            <p:nvPr/>
          </p:nvSpPr>
          <p:spPr bwMode="auto">
            <a:xfrm>
              <a:off x="5536304" y="5625188"/>
              <a:ext cx="1110076" cy="22434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3" name="Rectangle 19"/>
            <p:cNvSpPr>
              <a:spLocks noChangeArrowheads="1"/>
            </p:cNvSpPr>
            <p:nvPr/>
          </p:nvSpPr>
          <p:spPr bwMode="auto">
            <a:xfrm>
              <a:off x="6411944" y="3355717"/>
              <a:ext cx="24841" cy="21968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4" name="Rectangle 20"/>
            <p:cNvSpPr>
              <a:spLocks noChangeArrowheads="1"/>
            </p:cNvSpPr>
            <p:nvPr/>
          </p:nvSpPr>
          <p:spPr bwMode="auto">
            <a:xfrm>
              <a:off x="6436785" y="3575404"/>
              <a:ext cx="776" cy="77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5" name="Rectangle 21"/>
            <p:cNvSpPr>
              <a:spLocks noChangeArrowheads="1"/>
            </p:cNvSpPr>
            <p:nvPr/>
          </p:nvSpPr>
          <p:spPr bwMode="auto">
            <a:xfrm>
              <a:off x="5592196" y="3355717"/>
              <a:ext cx="40366" cy="21968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6" name="Rectangle 22"/>
            <p:cNvSpPr>
              <a:spLocks noChangeArrowheads="1"/>
            </p:cNvSpPr>
            <p:nvPr/>
          </p:nvSpPr>
          <p:spPr bwMode="auto">
            <a:xfrm>
              <a:off x="6509755" y="4166845"/>
              <a:ext cx="16302" cy="254619"/>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7" name="Rectangle 23"/>
            <p:cNvSpPr>
              <a:spLocks noChangeArrowheads="1"/>
            </p:cNvSpPr>
            <p:nvPr/>
          </p:nvSpPr>
          <p:spPr bwMode="auto">
            <a:xfrm>
              <a:off x="5676034" y="4166845"/>
              <a:ext cx="158360" cy="254619"/>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8" name="Freeform 24"/>
            <p:cNvSpPr/>
            <p:nvPr/>
          </p:nvSpPr>
          <p:spPr bwMode="auto">
            <a:xfrm>
              <a:off x="6455866" y="4793204"/>
              <a:ext cx="548052" cy="1056513"/>
            </a:xfrm>
            <a:custGeom>
              <a:avLst/>
              <a:gdLst>
                <a:gd name="T0" fmla="*/ 393 w 706"/>
                <a:gd name="T1" fmla="*/ 1361 h 1361"/>
                <a:gd name="T2" fmla="*/ 0 w 706"/>
                <a:gd name="T3" fmla="*/ 98 h 1361"/>
                <a:gd name="T4" fmla="*/ 314 w 706"/>
                <a:gd name="T5" fmla="*/ 0 h 1361"/>
                <a:gd name="T6" fmla="*/ 706 w 706"/>
                <a:gd name="T7" fmla="*/ 1263 h 1361"/>
                <a:gd name="T8" fmla="*/ 393 w 706"/>
                <a:gd name="T9" fmla="*/ 1361 h 1361"/>
              </a:gdLst>
              <a:ahLst/>
              <a:cxnLst>
                <a:cxn ang="0">
                  <a:pos x="T0" y="T1"/>
                </a:cxn>
                <a:cxn ang="0">
                  <a:pos x="T2" y="T3"/>
                </a:cxn>
                <a:cxn ang="0">
                  <a:pos x="T4" y="T5"/>
                </a:cxn>
                <a:cxn ang="0">
                  <a:pos x="T6" y="T7"/>
                </a:cxn>
                <a:cxn ang="0">
                  <a:pos x="T8" y="T9"/>
                </a:cxn>
              </a:cxnLst>
              <a:rect l="0" t="0" r="r" b="b"/>
              <a:pathLst>
                <a:path w="706" h="1361">
                  <a:moveTo>
                    <a:pt x="393" y="1361"/>
                  </a:moveTo>
                  <a:lnTo>
                    <a:pt x="0" y="98"/>
                  </a:lnTo>
                  <a:lnTo>
                    <a:pt x="314" y="0"/>
                  </a:lnTo>
                  <a:lnTo>
                    <a:pt x="706" y="1263"/>
                  </a:lnTo>
                  <a:lnTo>
                    <a:pt x="393" y="1361"/>
                  </a:lnTo>
                  <a:close/>
                </a:path>
              </a:pathLst>
            </a:custGeom>
            <a:solidFill>
              <a:srgbClr val="6BE137"/>
            </a:solidFill>
            <a:ln w="9525">
              <a:solidFill>
                <a:schemeClr val="accent1"/>
              </a:solidFill>
              <a:round/>
            </a:ln>
          </p:spPr>
          <p:txBody>
            <a:bodyPr vert="horz" wrap="square" lIns="86687" tIns="43344" rIns="86687" bIns="43344" numCol="1" anchor="t" anchorCtr="0" compatLnSpc="1"/>
            <a:lstStyle/>
            <a:p>
              <a:endParaRPr lang="en-US" sz="1705" dirty="0">
                <a:solidFill>
                  <a:prstClr val="black"/>
                </a:solidFill>
                <a:latin typeface="Calibri" panose="020F0502020204030204"/>
                <a:ea typeface="微软雅黑" panose="020B0503020204020204" pitchFamily="34" charset="-122"/>
              </a:endParaRPr>
            </a:p>
          </p:txBody>
        </p:sp>
        <p:sp>
          <p:nvSpPr>
            <p:cNvPr id="39" name="Freeform 25"/>
            <p:cNvSpPr/>
            <p:nvPr/>
          </p:nvSpPr>
          <p:spPr bwMode="auto">
            <a:xfrm>
              <a:off x="6731444" y="5683594"/>
              <a:ext cx="248409" cy="91601"/>
            </a:xfrm>
            <a:custGeom>
              <a:avLst/>
              <a:gdLst>
                <a:gd name="T0" fmla="*/ 7 w 320"/>
                <a:gd name="T1" fmla="*/ 118 h 118"/>
                <a:gd name="T2" fmla="*/ 0 w 320"/>
                <a:gd name="T3" fmla="*/ 97 h 118"/>
                <a:gd name="T4" fmla="*/ 314 w 320"/>
                <a:gd name="T5" fmla="*/ 0 h 118"/>
                <a:gd name="T6" fmla="*/ 320 w 320"/>
                <a:gd name="T7" fmla="*/ 21 h 118"/>
                <a:gd name="T8" fmla="*/ 7 w 320"/>
                <a:gd name="T9" fmla="*/ 118 h 118"/>
              </a:gdLst>
              <a:ahLst/>
              <a:cxnLst>
                <a:cxn ang="0">
                  <a:pos x="T0" y="T1"/>
                </a:cxn>
                <a:cxn ang="0">
                  <a:pos x="T2" y="T3"/>
                </a:cxn>
                <a:cxn ang="0">
                  <a:pos x="T4" y="T5"/>
                </a:cxn>
                <a:cxn ang="0">
                  <a:pos x="T6" y="T7"/>
                </a:cxn>
                <a:cxn ang="0">
                  <a:pos x="T8" y="T9"/>
                </a:cxn>
              </a:cxnLst>
              <a:rect l="0" t="0" r="r" b="b"/>
              <a:pathLst>
                <a:path w="320" h="118">
                  <a:moveTo>
                    <a:pt x="7" y="118"/>
                  </a:moveTo>
                  <a:lnTo>
                    <a:pt x="0" y="97"/>
                  </a:lnTo>
                  <a:lnTo>
                    <a:pt x="314" y="0"/>
                  </a:lnTo>
                  <a:lnTo>
                    <a:pt x="320" y="21"/>
                  </a:lnTo>
                  <a:lnTo>
                    <a:pt x="7" y="118"/>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0" name="Freeform 26"/>
            <p:cNvSpPr/>
            <p:nvPr/>
          </p:nvSpPr>
          <p:spPr bwMode="auto">
            <a:xfrm>
              <a:off x="6481483" y="4874713"/>
              <a:ext cx="290328" cy="226673"/>
            </a:xfrm>
            <a:custGeom>
              <a:avLst/>
              <a:gdLst>
                <a:gd name="T0" fmla="*/ 61 w 374"/>
                <a:gd name="T1" fmla="*/ 292 h 292"/>
                <a:gd name="T2" fmla="*/ 0 w 374"/>
                <a:gd name="T3" fmla="*/ 98 h 292"/>
                <a:gd name="T4" fmla="*/ 314 w 374"/>
                <a:gd name="T5" fmla="*/ 0 h 292"/>
                <a:gd name="T6" fmla="*/ 374 w 374"/>
                <a:gd name="T7" fmla="*/ 194 h 292"/>
                <a:gd name="T8" fmla="*/ 61 w 374"/>
                <a:gd name="T9" fmla="*/ 292 h 292"/>
              </a:gdLst>
              <a:ahLst/>
              <a:cxnLst>
                <a:cxn ang="0">
                  <a:pos x="T0" y="T1"/>
                </a:cxn>
                <a:cxn ang="0">
                  <a:pos x="T2" y="T3"/>
                </a:cxn>
                <a:cxn ang="0">
                  <a:pos x="T4" y="T5"/>
                </a:cxn>
                <a:cxn ang="0">
                  <a:pos x="T6" y="T7"/>
                </a:cxn>
                <a:cxn ang="0">
                  <a:pos x="T8" y="T9"/>
                </a:cxn>
              </a:cxnLst>
              <a:rect l="0" t="0" r="r" b="b"/>
              <a:pathLst>
                <a:path w="374" h="292">
                  <a:moveTo>
                    <a:pt x="61" y="292"/>
                  </a:moveTo>
                  <a:lnTo>
                    <a:pt x="0" y="98"/>
                  </a:lnTo>
                  <a:lnTo>
                    <a:pt x="314" y="0"/>
                  </a:lnTo>
                  <a:lnTo>
                    <a:pt x="374" y="194"/>
                  </a:lnTo>
                  <a:lnTo>
                    <a:pt x="61" y="292"/>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1" name="Rectangle 27"/>
            <p:cNvSpPr>
              <a:spLocks noChangeArrowheads="1"/>
            </p:cNvSpPr>
            <p:nvPr/>
          </p:nvSpPr>
          <p:spPr bwMode="auto">
            <a:xfrm>
              <a:off x="5306526" y="4421463"/>
              <a:ext cx="817420" cy="203385"/>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2" name="Rectangle 28"/>
            <p:cNvSpPr>
              <a:spLocks noChangeArrowheads="1"/>
            </p:cNvSpPr>
            <p:nvPr/>
          </p:nvSpPr>
          <p:spPr bwMode="auto">
            <a:xfrm>
              <a:off x="5808001" y="4421463"/>
              <a:ext cx="60550" cy="203385"/>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3" name="Rectangle 29"/>
            <p:cNvSpPr>
              <a:spLocks noChangeArrowheads="1"/>
            </p:cNvSpPr>
            <p:nvPr/>
          </p:nvSpPr>
          <p:spPr bwMode="auto">
            <a:xfrm>
              <a:off x="5652745" y="4421463"/>
              <a:ext cx="62102" cy="203385"/>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4" name="Rectangle 30"/>
            <p:cNvSpPr>
              <a:spLocks noChangeArrowheads="1"/>
            </p:cNvSpPr>
            <p:nvPr/>
          </p:nvSpPr>
          <p:spPr bwMode="auto">
            <a:xfrm>
              <a:off x="5738136" y="4624848"/>
              <a:ext cx="126533" cy="29110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5" name="Rectangle 31"/>
            <p:cNvSpPr>
              <a:spLocks noChangeArrowheads="1"/>
            </p:cNvSpPr>
            <p:nvPr/>
          </p:nvSpPr>
          <p:spPr bwMode="auto">
            <a:xfrm>
              <a:off x="5738136" y="4967962"/>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6" name="Rectangle 32"/>
            <p:cNvSpPr>
              <a:spLocks noChangeArrowheads="1"/>
            </p:cNvSpPr>
            <p:nvPr/>
          </p:nvSpPr>
          <p:spPr bwMode="auto">
            <a:xfrm>
              <a:off x="5772292" y="4967962"/>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7" name="Rectangle 33"/>
            <p:cNvSpPr>
              <a:spLocks noChangeArrowheads="1"/>
            </p:cNvSpPr>
            <p:nvPr/>
          </p:nvSpPr>
          <p:spPr bwMode="auto">
            <a:xfrm>
              <a:off x="6264452" y="4967962"/>
              <a:ext cx="19407"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8" name="Rectangle 34"/>
            <p:cNvSpPr>
              <a:spLocks noChangeArrowheads="1"/>
            </p:cNvSpPr>
            <p:nvPr/>
          </p:nvSpPr>
          <p:spPr bwMode="auto">
            <a:xfrm>
              <a:off x="6311804" y="4967962"/>
              <a:ext cx="14749"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9" name="Rectangle 35"/>
            <p:cNvSpPr>
              <a:spLocks noChangeArrowheads="1"/>
            </p:cNvSpPr>
            <p:nvPr/>
          </p:nvSpPr>
          <p:spPr bwMode="auto">
            <a:xfrm>
              <a:off x="5690783" y="3761710"/>
              <a:ext cx="693215"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0" name="Rectangle 36"/>
            <p:cNvSpPr>
              <a:spLocks noChangeArrowheads="1"/>
            </p:cNvSpPr>
            <p:nvPr/>
          </p:nvSpPr>
          <p:spPr bwMode="auto">
            <a:xfrm>
              <a:off x="5738136" y="3761710"/>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1" name="Rectangle 37"/>
            <p:cNvSpPr>
              <a:spLocks noChangeArrowheads="1"/>
            </p:cNvSpPr>
            <p:nvPr/>
          </p:nvSpPr>
          <p:spPr bwMode="auto">
            <a:xfrm>
              <a:off x="5772292" y="3761710"/>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2" name="Rectangle 38"/>
            <p:cNvSpPr>
              <a:spLocks noChangeArrowheads="1"/>
            </p:cNvSpPr>
            <p:nvPr/>
          </p:nvSpPr>
          <p:spPr bwMode="auto">
            <a:xfrm>
              <a:off x="6264452" y="3761710"/>
              <a:ext cx="19407"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3" name="Rectangle 39"/>
            <p:cNvSpPr>
              <a:spLocks noChangeArrowheads="1"/>
            </p:cNvSpPr>
            <p:nvPr/>
          </p:nvSpPr>
          <p:spPr bwMode="auto">
            <a:xfrm>
              <a:off x="6311804" y="3761710"/>
              <a:ext cx="14749"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4" name="Freeform 40"/>
            <p:cNvSpPr/>
            <p:nvPr/>
          </p:nvSpPr>
          <p:spPr bwMode="auto">
            <a:xfrm>
              <a:off x="5604616" y="5664002"/>
              <a:ext cx="416084" cy="148269"/>
            </a:xfrm>
            <a:custGeom>
              <a:avLst/>
              <a:gdLst>
                <a:gd name="T0" fmla="*/ 328 w 328"/>
                <a:gd name="T1" fmla="*/ 90 h 117"/>
                <a:gd name="T2" fmla="*/ 301 w 328"/>
                <a:gd name="T3" fmla="*/ 117 h 117"/>
                <a:gd name="T4" fmla="*/ 27 w 328"/>
                <a:gd name="T5" fmla="*/ 117 h 117"/>
                <a:gd name="T6" fmla="*/ 0 w 328"/>
                <a:gd name="T7" fmla="*/ 90 h 117"/>
                <a:gd name="T8" fmla="*/ 0 w 328"/>
                <a:gd name="T9" fmla="*/ 27 h 117"/>
                <a:gd name="T10" fmla="*/ 27 w 328"/>
                <a:gd name="T11" fmla="*/ 0 h 117"/>
                <a:gd name="T12" fmla="*/ 301 w 328"/>
                <a:gd name="T13" fmla="*/ 0 h 117"/>
                <a:gd name="T14" fmla="*/ 328 w 328"/>
                <a:gd name="T15" fmla="*/ 27 h 117"/>
                <a:gd name="T16" fmla="*/ 328 w 328"/>
                <a:gd name="T17" fmla="*/ 9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117">
                  <a:moveTo>
                    <a:pt x="328" y="90"/>
                  </a:moveTo>
                  <a:cubicBezTo>
                    <a:pt x="328" y="105"/>
                    <a:pt x="316" y="117"/>
                    <a:pt x="301" y="117"/>
                  </a:cubicBezTo>
                  <a:cubicBezTo>
                    <a:pt x="27" y="117"/>
                    <a:pt x="27" y="117"/>
                    <a:pt x="27" y="117"/>
                  </a:cubicBezTo>
                  <a:cubicBezTo>
                    <a:pt x="12" y="117"/>
                    <a:pt x="0" y="105"/>
                    <a:pt x="0" y="90"/>
                  </a:cubicBezTo>
                  <a:cubicBezTo>
                    <a:pt x="0" y="27"/>
                    <a:pt x="0" y="27"/>
                    <a:pt x="0" y="27"/>
                  </a:cubicBezTo>
                  <a:cubicBezTo>
                    <a:pt x="0" y="12"/>
                    <a:pt x="12" y="0"/>
                    <a:pt x="27" y="0"/>
                  </a:cubicBezTo>
                  <a:cubicBezTo>
                    <a:pt x="301" y="0"/>
                    <a:pt x="301" y="0"/>
                    <a:pt x="301" y="0"/>
                  </a:cubicBezTo>
                  <a:cubicBezTo>
                    <a:pt x="316" y="0"/>
                    <a:pt x="328" y="12"/>
                    <a:pt x="328" y="27"/>
                  </a:cubicBezTo>
                  <a:lnTo>
                    <a:pt x="328" y="90"/>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5" name="Freeform 41"/>
            <p:cNvSpPr/>
            <p:nvPr/>
          </p:nvSpPr>
          <p:spPr bwMode="auto">
            <a:xfrm>
              <a:off x="6547793" y="5664002"/>
              <a:ext cx="40366" cy="167676"/>
            </a:xfrm>
            <a:custGeom>
              <a:avLst/>
              <a:gdLst>
                <a:gd name="T0" fmla="*/ 32 w 32"/>
                <a:gd name="T1" fmla="*/ 116 h 132"/>
                <a:gd name="T2" fmla="*/ 16 w 32"/>
                <a:gd name="T3" fmla="*/ 132 h 132"/>
                <a:gd name="T4" fmla="*/ 16 w 32"/>
                <a:gd name="T5" fmla="*/ 132 h 132"/>
                <a:gd name="T6" fmla="*/ 0 w 32"/>
                <a:gd name="T7" fmla="*/ 116 h 132"/>
                <a:gd name="T8" fmla="*/ 0 w 32"/>
                <a:gd name="T9" fmla="*/ 16 h 132"/>
                <a:gd name="T10" fmla="*/ 16 w 32"/>
                <a:gd name="T11" fmla="*/ 0 h 132"/>
                <a:gd name="T12" fmla="*/ 16 w 32"/>
                <a:gd name="T13" fmla="*/ 0 h 132"/>
                <a:gd name="T14" fmla="*/ 32 w 32"/>
                <a:gd name="T15" fmla="*/ 16 h 132"/>
                <a:gd name="T16" fmla="*/ 32 w 32"/>
                <a:gd name="T17" fmla="*/ 11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32">
                  <a:moveTo>
                    <a:pt x="32" y="116"/>
                  </a:moveTo>
                  <a:cubicBezTo>
                    <a:pt x="32" y="125"/>
                    <a:pt x="25" y="132"/>
                    <a:pt x="16" y="132"/>
                  </a:cubicBezTo>
                  <a:cubicBezTo>
                    <a:pt x="16" y="132"/>
                    <a:pt x="16" y="132"/>
                    <a:pt x="16" y="132"/>
                  </a:cubicBezTo>
                  <a:cubicBezTo>
                    <a:pt x="7" y="132"/>
                    <a:pt x="0" y="125"/>
                    <a:pt x="0" y="116"/>
                  </a:cubicBezTo>
                  <a:cubicBezTo>
                    <a:pt x="0" y="16"/>
                    <a:pt x="0" y="16"/>
                    <a:pt x="0" y="16"/>
                  </a:cubicBezTo>
                  <a:cubicBezTo>
                    <a:pt x="0" y="7"/>
                    <a:pt x="7" y="0"/>
                    <a:pt x="16" y="0"/>
                  </a:cubicBezTo>
                  <a:cubicBezTo>
                    <a:pt x="16" y="0"/>
                    <a:pt x="16" y="0"/>
                    <a:pt x="16" y="0"/>
                  </a:cubicBezTo>
                  <a:cubicBezTo>
                    <a:pt x="25" y="0"/>
                    <a:pt x="32" y="7"/>
                    <a:pt x="32" y="16"/>
                  </a:cubicBezTo>
                  <a:lnTo>
                    <a:pt x="32" y="116"/>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6" name="Freeform 42"/>
            <p:cNvSpPr/>
            <p:nvPr/>
          </p:nvSpPr>
          <p:spPr bwMode="auto">
            <a:xfrm>
              <a:off x="5409771" y="5514180"/>
              <a:ext cx="70641" cy="72194"/>
            </a:xfrm>
            <a:custGeom>
              <a:avLst/>
              <a:gdLst>
                <a:gd name="T0" fmla="*/ 56 w 56"/>
                <a:gd name="T1" fmla="*/ 29 h 57"/>
                <a:gd name="T2" fmla="*/ 28 w 56"/>
                <a:gd name="T3" fmla="*/ 57 h 57"/>
                <a:gd name="T4" fmla="*/ 27 w 56"/>
                <a:gd name="T5" fmla="*/ 57 h 57"/>
                <a:gd name="T6" fmla="*/ 0 w 56"/>
                <a:gd name="T7" fmla="*/ 29 h 57"/>
                <a:gd name="T8" fmla="*/ 0 w 56"/>
                <a:gd name="T9" fmla="*/ 28 h 57"/>
                <a:gd name="T10" fmla="*/ 27 w 56"/>
                <a:gd name="T11" fmla="*/ 0 h 57"/>
                <a:gd name="T12" fmla="*/ 28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8" y="57"/>
                  </a:cubicBezTo>
                  <a:cubicBezTo>
                    <a:pt x="27" y="57"/>
                    <a:pt x="27" y="57"/>
                    <a:pt x="27" y="57"/>
                  </a:cubicBezTo>
                  <a:cubicBezTo>
                    <a:pt x="12" y="57"/>
                    <a:pt x="0" y="44"/>
                    <a:pt x="0" y="29"/>
                  </a:cubicBezTo>
                  <a:cubicBezTo>
                    <a:pt x="0" y="28"/>
                    <a:pt x="0" y="28"/>
                    <a:pt x="0" y="28"/>
                  </a:cubicBezTo>
                  <a:cubicBezTo>
                    <a:pt x="0" y="13"/>
                    <a:pt x="12" y="0"/>
                    <a:pt x="27" y="0"/>
                  </a:cubicBezTo>
                  <a:cubicBezTo>
                    <a:pt x="28" y="0"/>
                    <a:pt x="28" y="0"/>
                    <a:pt x="28" y="0"/>
                  </a:cubicBezTo>
                  <a:cubicBezTo>
                    <a:pt x="44" y="0"/>
                    <a:pt x="56" y="13"/>
                    <a:pt x="56" y="28"/>
                  </a:cubicBezTo>
                  <a:lnTo>
                    <a:pt x="56" y="29"/>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7" name="Freeform 43"/>
            <p:cNvSpPr/>
            <p:nvPr/>
          </p:nvSpPr>
          <p:spPr bwMode="auto">
            <a:xfrm>
              <a:off x="6062620" y="5514180"/>
              <a:ext cx="71417" cy="72194"/>
            </a:xfrm>
            <a:custGeom>
              <a:avLst/>
              <a:gdLst>
                <a:gd name="T0" fmla="*/ 56 w 56"/>
                <a:gd name="T1" fmla="*/ 29 h 57"/>
                <a:gd name="T2" fmla="*/ 29 w 56"/>
                <a:gd name="T3" fmla="*/ 57 h 57"/>
                <a:gd name="T4" fmla="*/ 28 w 56"/>
                <a:gd name="T5" fmla="*/ 57 h 57"/>
                <a:gd name="T6" fmla="*/ 0 w 56"/>
                <a:gd name="T7" fmla="*/ 29 h 57"/>
                <a:gd name="T8" fmla="*/ 0 w 56"/>
                <a:gd name="T9" fmla="*/ 28 h 57"/>
                <a:gd name="T10" fmla="*/ 28 w 56"/>
                <a:gd name="T11" fmla="*/ 0 h 57"/>
                <a:gd name="T12" fmla="*/ 29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9" y="57"/>
                  </a:cubicBezTo>
                  <a:cubicBezTo>
                    <a:pt x="28" y="57"/>
                    <a:pt x="28" y="57"/>
                    <a:pt x="28" y="57"/>
                  </a:cubicBezTo>
                  <a:cubicBezTo>
                    <a:pt x="13" y="57"/>
                    <a:pt x="0" y="44"/>
                    <a:pt x="0" y="29"/>
                  </a:cubicBezTo>
                  <a:cubicBezTo>
                    <a:pt x="0" y="28"/>
                    <a:pt x="0" y="28"/>
                    <a:pt x="0" y="28"/>
                  </a:cubicBezTo>
                  <a:cubicBezTo>
                    <a:pt x="0" y="13"/>
                    <a:pt x="13" y="0"/>
                    <a:pt x="28" y="0"/>
                  </a:cubicBezTo>
                  <a:cubicBezTo>
                    <a:pt x="29" y="0"/>
                    <a:pt x="29" y="0"/>
                    <a:pt x="29" y="0"/>
                  </a:cubicBezTo>
                  <a:cubicBezTo>
                    <a:pt x="44" y="0"/>
                    <a:pt x="56" y="13"/>
                    <a:pt x="56" y="28"/>
                  </a:cubicBezTo>
                  <a:lnTo>
                    <a:pt x="56" y="29"/>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8" name="Freeform 44"/>
            <p:cNvSpPr/>
            <p:nvPr/>
          </p:nvSpPr>
          <p:spPr bwMode="auto">
            <a:xfrm>
              <a:off x="5576670" y="5179886"/>
              <a:ext cx="665269" cy="93153"/>
            </a:xfrm>
            <a:custGeom>
              <a:avLst/>
              <a:gdLst>
                <a:gd name="T0" fmla="*/ 524 w 524"/>
                <a:gd name="T1" fmla="*/ 45 h 73"/>
                <a:gd name="T2" fmla="*/ 497 w 524"/>
                <a:gd name="T3" fmla="*/ 73 h 73"/>
                <a:gd name="T4" fmla="*/ 28 w 524"/>
                <a:gd name="T5" fmla="*/ 73 h 73"/>
                <a:gd name="T6" fmla="*/ 0 w 524"/>
                <a:gd name="T7" fmla="*/ 45 h 73"/>
                <a:gd name="T8" fmla="*/ 0 w 524"/>
                <a:gd name="T9" fmla="*/ 27 h 73"/>
                <a:gd name="T10" fmla="*/ 28 w 524"/>
                <a:gd name="T11" fmla="*/ 0 h 73"/>
                <a:gd name="T12" fmla="*/ 497 w 524"/>
                <a:gd name="T13" fmla="*/ 0 h 73"/>
                <a:gd name="T14" fmla="*/ 524 w 524"/>
                <a:gd name="T15" fmla="*/ 27 h 73"/>
                <a:gd name="T16" fmla="*/ 524 w 524"/>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4" h="73">
                  <a:moveTo>
                    <a:pt x="524" y="45"/>
                  </a:moveTo>
                  <a:cubicBezTo>
                    <a:pt x="524" y="61"/>
                    <a:pt x="512" y="73"/>
                    <a:pt x="497" y="73"/>
                  </a:cubicBezTo>
                  <a:cubicBezTo>
                    <a:pt x="28" y="73"/>
                    <a:pt x="28" y="73"/>
                    <a:pt x="28" y="73"/>
                  </a:cubicBezTo>
                  <a:cubicBezTo>
                    <a:pt x="12" y="73"/>
                    <a:pt x="0" y="61"/>
                    <a:pt x="0" y="45"/>
                  </a:cubicBezTo>
                  <a:cubicBezTo>
                    <a:pt x="0" y="27"/>
                    <a:pt x="0" y="27"/>
                    <a:pt x="0" y="27"/>
                  </a:cubicBezTo>
                  <a:cubicBezTo>
                    <a:pt x="0" y="12"/>
                    <a:pt x="12" y="0"/>
                    <a:pt x="28" y="0"/>
                  </a:cubicBezTo>
                  <a:cubicBezTo>
                    <a:pt x="497" y="0"/>
                    <a:pt x="497" y="0"/>
                    <a:pt x="497" y="0"/>
                  </a:cubicBezTo>
                  <a:cubicBezTo>
                    <a:pt x="512" y="0"/>
                    <a:pt x="524" y="12"/>
                    <a:pt x="524" y="27"/>
                  </a:cubicBezTo>
                  <a:lnTo>
                    <a:pt x="524" y="45"/>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9" name="Oval 45"/>
            <p:cNvSpPr>
              <a:spLocks noChangeArrowheads="1"/>
            </p:cNvSpPr>
            <p:nvPr/>
          </p:nvSpPr>
          <p:spPr bwMode="auto">
            <a:xfrm>
              <a:off x="6128603" y="3612665"/>
              <a:ext cx="111784" cy="111008"/>
            </a:xfrm>
            <a:prstGeom prst="ellipse">
              <a:avLst/>
            </a:pr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60" name="Oval 46"/>
            <p:cNvSpPr>
              <a:spLocks noChangeArrowheads="1"/>
            </p:cNvSpPr>
            <p:nvPr/>
          </p:nvSpPr>
          <p:spPr bwMode="auto">
            <a:xfrm>
              <a:off x="5325933" y="3617323"/>
              <a:ext cx="111784" cy="111784"/>
            </a:xfrm>
            <a:prstGeom prst="ellipse">
              <a:avLst/>
            </a:pr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grpSp>
      <p:grpSp>
        <p:nvGrpSpPr>
          <p:cNvPr id="3" name="组合 2"/>
          <p:cNvGrpSpPr/>
          <p:nvPr/>
        </p:nvGrpSpPr>
        <p:grpSpPr>
          <a:xfrm>
            <a:off x="443983" y="1112313"/>
            <a:ext cx="1936868" cy="1936868"/>
            <a:chOff x="2572456" y="958222"/>
            <a:chExt cx="1936868" cy="1936868"/>
          </a:xfrm>
        </p:grpSpPr>
        <p:grpSp>
          <p:nvGrpSpPr>
            <p:cNvPr id="61" name="组合 60"/>
            <p:cNvGrpSpPr/>
            <p:nvPr/>
          </p:nvGrpSpPr>
          <p:grpSpPr>
            <a:xfrm>
              <a:off x="2572456" y="958222"/>
              <a:ext cx="1936868" cy="1936868"/>
              <a:chOff x="11207774" y="442662"/>
              <a:chExt cx="504056" cy="504056"/>
            </a:xfrm>
            <a:solidFill>
              <a:srgbClr val="B3DF63"/>
            </a:solidFill>
            <a:effectLst>
              <a:outerShdw blurRad="50800" dist="38100" dir="5400000" algn="t" rotWithShape="0">
                <a:prstClr val="black">
                  <a:alpha val="40000"/>
                </a:prstClr>
              </a:outerShdw>
            </a:effectLst>
          </p:grpSpPr>
          <p:sp>
            <p:nvSpPr>
              <p:cNvPr id="62" name="椭圆 61"/>
              <p:cNvSpPr/>
              <p:nvPr/>
            </p:nvSpPr>
            <p:spPr>
              <a:xfrm>
                <a:off x="11273029" y="517620"/>
                <a:ext cx="373547" cy="373547"/>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63" name="椭圆 62"/>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grpSp>
        <p:sp>
          <p:nvSpPr>
            <p:cNvPr id="64" name="TextBox 1"/>
            <p:cNvSpPr txBox="1"/>
            <p:nvPr/>
          </p:nvSpPr>
          <p:spPr>
            <a:xfrm>
              <a:off x="2815371" y="1264937"/>
              <a:ext cx="1451038" cy="1323439"/>
            </a:xfrm>
            <a:prstGeom prst="rect">
              <a:avLst/>
            </a:prstGeom>
            <a:noFill/>
          </p:spPr>
          <p:txBody>
            <a:bodyPr wrap="none" rtlCol="0">
              <a:spAutoFit/>
            </a:bodyPr>
            <a:lstStyle/>
            <a:p>
              <a:r>
                <a:rPr lang="en-US" altLang="zh-CN"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03</a:t>
              </a:r>
              <a:endParaRPr lang="zh-CN" altLang="en-US"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endParaRPr>
            </a:p>
          </p:txBody>
        </p:sp>
      </p:grpSp>
      <p:grpSp>
        <p:nvGrpSpPr>
          <p:cNvPr id="65" name="组合 64"/>
          <p:cNvGrpSpPr/>
          <p:nvPr/>
        </p:nvGrpSpPr>
        <p:grpSpPr>
          <a:xfrm rot="5400000">
            <a:off x="7939470" y="-3214903"/>
            <a:ext cx="942183" cy="7462505"/>
            <a:chOff x="-11273" y="-594773"/>
            <a:chExt cx="719786" cy="7462505"/>
          </a:xfrm>
        </p:grpSpPr>
        <p:sp>
          <p:nvSpPr>
            <p:cNvPr id="66" name="等腰三角形 65"/>
            <p:cNvSpPr/>
            <p:nvPr/>
          </p:nvSpPr>
          <p:spPr>
            <a:xfrm rot="5400000">
              <a:off x="-68856" y="2776017"/>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等腰三角形 66"/>
            <p:cNvSpPr/>
            <p:nvPr/>
          </p:nvSpPr>
          <p:spPr>
            <a:xfrm rot="5400000">
              <a:off x="-68856" y="195805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等腰三角形 67"/>
            <p:cNvSpPr/>
            <p:nvPr/>
          </p:nvSpPr>
          <p:spPr>
            <a:xfrm rot="5400000">
              <a:off x="-68856" y="1114606"/>
              <a:ext cx="834952" cy="7197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等腰三角形 68"/>
            <p:cNvSpPr/>
            <p:nvPr/>
          </p:nvSpPr>
          <p:spPr>
            <a:xfrm rot="5400000">
              <a:off x="-68856" y="296639"/>
              <a:ext cx="834952" cy="7197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等腰三角形 69"/>
            <p:cNvSpPr/>
            <p:nvPr/>
          </p:nvSpPr>
          <p:spPr>
            <a:xfrm rot="5400000">
              <a:off x="-68856" y="3610969"/>
              <a:ext cx="834952" cy="71978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等腰三角形 70"/>
            <p:cNvSpPr/>
            <p:nvPr/>
          </p:nvSpPr>
          <p:spPr>
            <a:xfrm rot="5400000">
              <a:off x="-68856" y="4443673"/>
              <a:ext cx="834952" cy="719786"/>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2" name="等腰三角形 71"/>
            <p:cNvSpPr/>
            <p:nvPr/>
          </p:nvSpPr>
          <p:spPr>
            <a:xfrm rot="5400000">
              <a:off x="-68856" y="5264883"/>
              <a:ext cx="834952" cy="71978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3" name="等腰三角形 72"/>
            <p:cNvSpPr/>
            <p:nvPr/>
          </p:nvSpPr>
          <p:spPr>
            <a:xfrm rot="5400000">
              <a:off x="-68856" y="6090363"/>
              <a:ext cx="834952" cy="71978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4" name="等腰三角形 73"/>
            <p:cNvSpPr/>
            <p:nvPr/>
          </p:nvSpPr>
          <p:spPr>
            <a:xfrm rot="5400000">
              <a:off x="-68856" y="-53719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8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8" dur="800" fill="hold"/>
                                        <p:tgtEl>
                                          <p:spTgt spid="10"/>
                                        </p:tgtEl>
                                        <p:attrNameLst>
                                          <p:attrName>ppt_y</p:attrName>
                                        </p:attrNameLst>
                                      </p:cBhvr>
                                      <p:tavLst>
                                        <p:tav tm="0">
                                          <p:val>
                                            <p:strVal val="#ppt_y"/>
                                          </p:val>
                                        </p:tav>
                                        <p:tav tm="100000">
                                          <p:val>
                                            <p:strVal val="#ppt_y"/>
                                          </p:val>
                                        </p:tav>
                                      </p:tavLst>
                                    </p:anim>
                                    <p:anim calcmode="lin" valueType="num">
                                      <p:cBhvr>
                                        <p:cTn id="9" dur="8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0" dur="8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800" tmFilter="0,0; .5, 1; 1, 1"/>
                                        <p:tgtEl>
                                          <p:spTgt spid="10"/>
                                        </p:tgtEl>
                                      </p:cBhvr>
                                    </p:animEffect>
                                  </p:childTnLst>
                                </p:cTn>
                              </p:par>
                            </p:childTnLst>
                          </p:cTn>
                        </p:par>
                        <p:par>
                          <p:cTn id="12" fill="hold">
                            <p:stCondLst>
                              <p:cond delay="1039"/>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17580" y="894406"/>
            <a:ext cx="11356840" cy="5782480"/>
          </a:xfrm>
          <a:prstGeom prst="rect">
            <a:avLst/>
          </a:prstGeom>
        </p:spPr>
        <p:txBody>
          <a:bodyPr wrap="square">
            <a:spAutoFit/>
          </a:bodyPr>
          <a:lstStyle/>
          <a:p>
            <a:pPr>
              <a:lnSpc>
                <a:spcPts val="4000"/>
              </a:lnSpc>
              <a:spcAft>
                <a:spcPts val="600"/>
              </a:spcAft>
            </a:pPr>
            <a:r>
              <a:rPr lang="zh-CN" altLang="zh-CN" sz="2400" dirty="0">
                <a:latin typeface="+mn-ea"/>
              </a:rPr>
              <a:t>在之前的程序中，每个语句至多被执行一次，程序的长度</a:t>
            </a:r>
            <a:r>
              <a:rPr lang="zh-CN" altLang="en-US" sz="2400" dirty="0">
                <a:latin typeface="+mn-ea"/>
              </a:rPr>
              <a:t>限制了</a:t>
            </a:r>
            <a:r>
              <a:rPr lang="zh-CN" altLang="zh-CN" sz="2400" dirty="0">
                <a:latin typeface="+mn-ea"/>
              </a:rPr>
              <a:t>程序的功能。</a:t>
            </a:r>
            <a:r>
              <a:rPr lang="zh-CN" altLang="en-US" sz="2400" dirty="0">
                <a:latin typeface="+mn-ea"/>
              </a:rPr>
              <a:t>如果想让程序完成更多的复杂工作就要突破这样的限制。</a:t>
            </a:r>
            <a:endParaRPr lang="zh-CN" altLang="zh-CN" sz="2400" dirty="0">
              <a:latin typeface="+mn-ea"/>
            </a:endParaRPr>
          </a:p>
          <a:p>
            <a:pPr>
              <a:lnSpc>
                <a:spcPts val="4000"/>
              </a:lnSpc>
              <a:spcAft>
                <a:spcPts val="600"/>
              </a:spcAft>
            </a:pPr>
            <a:r>
              <a:rPr lang="zh-CN" altLang="zh-CN" sz="2400" dirty="0">
                <a:latin typeface="+mn-ea"/>
              </a:rPr>
              <a:t>最基本的复杂工作就是重复计算，例如：</a:t>
            </a:r>
            <a:endParaRPr lang="zh-CN" altLang="zh-CN" sz="2400" dirty="0">
              <a:latin typeface="+mn-ea"/>
            </a:endParaRPr>
          </a:p>
          <a:p>
            <a:pPr lvl="1">
              <a:lnSpc>
                <a:spcPts val="4000"/>
              </a:lnSpc>
              <a:spcAft>
                <a:spcPts val="600"/>
              </a:spcAft>
            </a:pPr>
            <a:r>
              <a:rPr lang="en-US" altLang="zh-CN" sz="2000" dirty="0">
                <a:latin typeface="+mn-ea"/>
              </a:rPr>
              <a:t>1</a:t>
            </a:r>
            <a:r>
              <a:rPr lang="zh-CN" altLang="zh-CN" sz="2000" dirty="0">
                <a:latin typeface="+mn-ea"/>
              </a:rPr>
              <a:t>）从</a:t>
            </a:r>
            <a:r>
              <a:rPr lang="en-US" altLang="zh-CN" sz="2000" dirty="0">
                <a:latin typeface="+mn-ea"/>
              </a:rPr>
              <a:t>1</a:t>
            </a:r>
            <a:r>
              <a:rPr lang="zh-CN" altLang="zh-CN" sz="2000" dirty="0">
                <a:latin typeface="+mn-ea"/>
              </a:rPr>
              <a:t>加到</a:t>
            </a:r>
            <a:r>
              <a:rPr lang="en-US" altLang="zh-CN" sz="2000" dirty="0">
                <a:latin typeface="+mn-ea"/>
              </a:rPr>
              <a:t>100</a:t>
            </a:r>
            <a:r>
              <a:rPr lang="zh-CN" altLang="zh-CN" sz="2000" dirty="0">
                <a:latin typeface="+mn-ea"/>
              </a:rPr>
              <a:t>，求和是多少？</a:t>
            </a:r>
            <a:endParaRPr lang="zh-CN" altLang="zh-CN" sz="2000" dirty="0">
              <a:latin typeface="+mn-ea"/>
            </a:endParaRPr>
          </a:p>
          <a:p>
            <a:pPr lvl="1">
              <a:lnSpc>
                <a:spcPts val="4000"/>
              </a:lnSpc>
              <a:spcAft>
                <a:spcPts val="600"/>
              </a:spcAft>
            </a:pPr>
            <a:r>
              <a:rPr lang="en-US" altLang="zh-CN" sz="2000" dirty="0">
                <a:latin typeface="+mn-ea"/>
              </a:rPr>
              <a:t>2</a:t>
            </a:r>
            <a:r>
              <a:rPr lang="zh-CN" altLang="zh-CN" sz="2000" dirty="0">
                <a:latin typeface="+mn-ea"/>
              </a:rPr>
              <a:t>）输出数列</a:t>
            </a:r>
            <a:r>
              <a:rPr lang="en-US" altLang="zh-CN" sz="2000" dirty="0">
                <a:latin typeface="+mn-ea"/>
              </a:rPr>
              <a:t>1</a:t>
            </a:r>
            <a:r>
              <a:rPr lang="zh-CN" altLang="zh-CN" sz="2000" dirty="0">
                <a:latin typeface="+mn-ea"/>
              </a:rPr>
              <a:t>，</a:t>
            </a:r>
            <a:r>
              <a:rPr lang="en-US" altLang="zh-CN" sz="2000" dirty="0">
                <a:latin typeface="+mn-ea"/>
              </a:rPr>
              <a:t>1</a:t>
            </a:r>
            <a:r>
              <a:rPr lang="zh-CN" altLang="zh-CN" sz="2000" dirty="0">
                <a:latin typeface="+mn-ea"/>
              </a:rPr>
              <a:t>，</a:t>
            </a:r>
            <a:r>
              <a:rPr lang="en-US" altLang="zh-CN" sz="2000" dirty="0">
                <a:latin typeface="+mn-ea"/>
              </a:rPr>
              <a:t>2</a:t>
            </a:r>
            <a:r>
              <a:rPr lang="zh-CN" altLang="zh-CN" sz="2000" dirty="0">
                <a:latin typeface="+mn-ea"/>
              </a:rPr>
              <a:t>，</a:t>
            </a:r>
            <a:r>
              <a:rPr lang="en-US" altLang="zh-CN" sz="2000" dirty="0">
                <a:latin typeface="+mn-ea"/>
              </a:rPr>
              <a:t>3</a:t>
            </a:r>
            <a:r>
              <a:rPr lang="zh-CN" altLang="zh-CN" sz="2000" dirty="0">
                <a:latin typeface="+mn-ea"/>
              </a:rPr>
              <a:t>，</a:t>
            </a:r>
            <a:r>
              <a:rPr lang="en-US" altLang="zh-CN" sz="2000" dirty="0">
                <a:latin typeface="+mn-ea"/>
              </a:rPr>
              <a:t>5</a:t>
            </a:r>
            <a:r>
              <a:rPr lang="zh-CN" altLang="zh-CN" sz="2000" dirty="0">
                <a:latin typeface="+mn-ea"/>
              </a:rPr>
              <a:t>，</a:t>
            </a:r>
            <a:r>
              <a:rPr lang="en-US" altLang="zh-CN" sz="2000" dirty="0">
                <a:latin typeface="+mn-ea"/>
              </a:rPr>
              <a:t>8</a:t>
            </a:r>
            <a:r>
              <a:rPr lang="zh-CN" altLang="zh-CN" sz="2000" dirty="0">
                <a:latin typeface="+mn-ea"/>
              </a:rPr>
              <a:t>，……的前</a:t>
            </a:r>
            <a:r>
              <a:rPr lang="en-US" altLang="zh-CN" sz="2000" dirty="0">
                <a:latin typeface="+mn-ea"/>
              </a:rPr>
              <a:t>n</a:t>
            </a:r>
            <a:r>
              <a:rPr lang="zh-CN" altLang="zh-CN" sz="2000" dirty="0">
                <a:latin typeface="+mn-ea"/>
              </a:rPr>
              <a:t>项。</a:t>
            </a:r>
            <a:endParaRPr lang="zh-CN" altLang="zh-CN" sz="2000" dirty="0">
              <a:latin typeface="+mn-ea"/>
            </a:endParaRPr>
          </a:p>
          <a:p>
            <a:pPr lvl="1">
              <a:lnSpc>
                <a:spcPts val="4000"/>
              </a:lnSpc>
              <a:spcAft>
                <a:spcPts val="600"/>
              </a:spcAft>
            </a:pPr>
            <a:r>
              <a:rPr lang="en-US" altLang="zh-CN" sz="2000" dirty="0">
                <a:latin typeface="+mn-ea"/>
              </a:rPr>
              <a:t>3</a:t>
            </a:r>
            <a:r>
              <a:rPr lang="zh-CN" altLang="zh-CN" sz="2000" dirty="0">
                <a:latin typeface="+mn-ea"/>
              </a:rPr>
              <a:t>）在所有的三位数中，找出个位是</a:t>
            </a:r>
            <a:r>
              <a:rPr lang="en-US" altLang="zh-CN" sz="2000" dirty="0">
                <a:latin typeface="+mn-ea"/>
              </a:rPr>
              <a:t>5</a:t>
            </a:r>
            <a:r>
              <a:rPr lang="zh-CN" altLang="zh-CN" sz="2000" dirty="0">
                <a:latin typeface="+mn-ea"/>
              </a:rPr>
              <a:t>，且是</a:t>
            </a:r>
            <a:r>
              <a:rPr lang="en-US" altLang="zh-CN" sz="2000" dirty="0">
                <a:latin typeface="+mn-ea"/>
              </a:rPr>
              <a:t>3</a:t>
            </a:r>
            <a:r>
              <a:rPr lang="zh-CN" altLang="zh-CN" sz="2000" dirty="0">
                <a:latin typeface="+mn-ea"/>
              </a:rPr>
              <a:t>的倍数的所有整数。</a:t>
            </a:r>
            <a:endParaRPr lang="zh-CN" altLang="zh-CN" sz="2000" dirty="0">
              <a:latin typeface="+mn-ea"/>
            </a:endParaRPr>
          </a:p>
          <a:p>
            <a:pPr>
              <a:lnSpc>
                <a:spcPts val="4000"/>
              </a:lnSpc>
              <a:spcAft>
                <a:spcPts val="600"/>
              </a:spcAft>
            </a:pPr>
            <a:r>
              <a:rPr lang="zh-CN" altLang="zh-CN" sz="2400" dirty="0">
                <a:latin typeface="+mn-ea"/>
              </a:rPr>
              <a:t>这些问题的基本特征是：</a:t>
            </a:r>
            <a:endParaRPr lang="zh-CN" altLang="zh-CN" sz="2400" dirty="0">
              <a:latin typeface="+mn-ea"/>
            </a:endParaRPr>
          </a:p>
          <a:p>
            <a:pPr marL="800100" lvl="1" indent="-342900">
              <a:lnSpc>
                <a:spcPts val="4000"/>
              </a:lnSpc>
              <a:spcAft>
                <a:spcPts val="600"/>
              </a:spcAft>
              <a:buFont typeface="Arial" panose="020B0604020202020204" pitchFamily="34" charset="0"/>
              <a:buChar char="•"/>
            </a:pPr>
            <a:r>
              <a:rPr lang="zh-CN" altLang="zh-CN" sz="2000" dirty="0">
                <a:latin typeface="+mn-ea"/>
              </a:rPr>
              <a:t>需要做一系列的重复性操作。</a:t>
            </a:r>
            <a:endParaRPr lang="zh-CN" altLang="zh-CN" sz="2000" dirty="0">
              <a:latin typeface="+mn-ea"/>
            </a:endParaRPr>
          </a:p>
          <a:p>
            <a:pPr marL="800100" lvl="1" indent="-342900">
              <a:lnSpc>
                <a:spcPts val="4000"/>
              </a:lnSpc>
              <a:spcAft>
                <a:spcPts val="600"/>
              </a:spcAft>
              <a:buFont typeface="Arial" panose="020B0604020202020204" pitchFamily="34" charset="0"/>
              <a:buChar char="•"/>
            </a:pPr>
            <a:r>
              <a:rPr lang="zh-CN" altLang="zh-CN" sz="2000" dirty="0">
                <a:latin typeface="+mn-ea"/>
              </a:rPr>
              <a:t>这些重复性操作有规律，可以说的清楚。</a:t>
            </a:r>
            <a:endParaRPr lang="zh-CN" altLang="zh-CN" sz="2000" dirty="0">
              <a:latin typeface="+mn-ea"/>
            </a:endParaRPr>
          </a:p>
          <a:p>
            <a:pPr>
              <a:lnSpc>
                <a:spcPts val="4000"/>
              </a:lnSpc>
              <a:spcAft>
                <a:spcPts val="600"/>
              </a:spcAft>
            </a:pPr>
            <a:r>
              <a:rPr lang="zh-CN" altLang="zh-CN" sz="2400" dirty="0">
                <a:latin typeface="+mn-ea"/>
              </a:rPr>
              <a:t>为了能解决这样的问题，代码中需要引入循环结构。</a:t>
            </a:r>
            <a:endParaRPr lang="zh-CN" altLang="zh-CN" sz="2400" dirty="0">
              <a:latin typeface="+mn-ea"/>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 calcmode="lin" valueType="num">
                                      <p:cBhvr additive="base">
                                        <p:cTn id="11"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 calcmode="lin" valueType="num">
                                      <p:cBhvr additive="base">
                                        <p:cTn id="1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 calcmode="lin" valueType="num">
                                      <p:cBhvr additive="base">
                                        <p:cTn id="19"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anim calcmode="lin" valueType="num">
                                      <p:cBhvr additive="base">
                                        <p:cTn id="25"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 calcmode="lin" valueType="num">
                                      <p:cBhvr additive="base">
                                        <p:cTn id="29"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6">
                                            <p:txEl>
                                              <p:pRg st="7" end="7"/>
                                            </p:txEl>
                                          </p:spTgt>
                                        </p:tgtEl>
                                        <p:attrNameLst>
                                          <p:attrName>style.visibility</p:attrName>
                                        </p:attrNameLst>
                                      </p:cBhvr>
                                      <p:to>
                                        <p:strVal val="visible"/>
                                      </p:to>
                                    </p:set>
                                    <p:anim calcmode="lin" valueType="num">
                                      <p:cBhvr additive="base">
                                        <p:cTn id="33"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6">
                                            <p:txEl>
                                              <p:pRg st="7" end="7"/>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 calcmode="lin" valueType="num">
                                      <p:cBhvr additive="base">
                                        <p:cTn id="37"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5" name="矩形 4"/>
          <p:cNvSpPr/>
          <p:nvPr/>
        </p:nvSpPr>
        <p:spPr>
          <a:xfrm>
            <a:off x="1411493" y="2710510"/>
            <a:ext cx="3687281" cy="127220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indent="266700" algn="just">
              <a:lnSpc>
                <a:spcPct val="150000"/>
              </a:lnSpc>
              <a:spcAft>
                <a:spcPts val="0"/>
              </a:spcAft>
            </a:pPr>
            <a:r>
              <a:rPr lang="en-US" altLang="zh-CN" sz="2400" kern="100" dirty="0">
                <a:latin typeface="+mn-ea"/>
                <a:cs typeface="Times New Roman" panose="02020603050405020304" pitchFamily="18" charset="0"/>
              </a:rPr>
              <a:t>for </a:t>
            </a:r>
            <a:r>
              <a:rPr lang="zh-CN" altLang="zh-CN" sz="2400" kern="100" dirty="0">
                <a:latin typeface="+mn-ea"/>
                <a:cs typeface="Times New Roman" panose="02020603050405020304" pitchFamily="18" charset="0"/>
              </a:rPr>
              <a:t>变量</a:t>
            </a:r>
            <a:r>
              <a:rPr lang="en-US" altLang="zh-CN" sz="2400" kern="100" dirty="0">
                <a:latin typeface="+mn-ea"/>
                <a:cs typeface="Times New Roman" panose="02020603050405020304" pitchFamily="18" charset="0"/>
              </a:rPr>
              <a:t> in </a:t>
            </a:r>
            <a:r>
              <a:rPr lang="zh-CN" altLang="zh-CN" sz="2400" kern="100" dirty="0">
                <a:latin typeface="+mn-ea"/>
                <a:cs typeface="Times New Roman" panose="02020603050405020304" pitchFamily="18" charset="0"/>
              </a:rPr>
              <a:t>迭代器</a:t>
            </a:r>
            <a:r>
              <a:rPr lang="zh-CN" altLang="zh-CN" sz="3200" b="1" kern="100" dirty="0">
                <a:solidFill>
                  <a:srgbClr val="FF0000"/>
                </a:solidFill>
                <a:latin typeface="+mn-ea"/>
                <a:cs typeface="Times New Roman" panose="02020603050405020304" pitchFamily="18" charset="0"/>
              </a:rPr>
              <a:t>：</a:t>
            </a:r>
            <a:endParaRPr lang="zh-CN" altLang="zh-CN" sz="3200" b="1" kern="100" dirty="0">
              <a:solidFill>
                <a:srgbClr val="FF0000"/>
              </a:solidFill>
              <a:latin typeface="+mn-ea"/>
              <a:cs typeface="Times New Roman" panose="02020603050405020304" pitchFamily="18" charset="0"/>
            </a:endParaRPr>
          </a:p>
          <a:p>
            <a:pPr indent="266700" algn="just">
              <a:lnSpc>
                <a:spcPct val="150000"/>
              </a:lnSpc>
              <a:spcAft>
                <a:spcPts val="0"/>
              </a:spcAft>
            </a:pPr>
            <a:r>
              <a:rPr lang="en-US" altLang="zh-CN" sz="2400" kern="100" dirty="0">
                <a:latin typeface="+mn-ea"/>
                <a:cs typeface="Times New Roman" panose="02020603050405020304" pitchFamily="18" charset="0"/>
              </a:rPr>
              <a:t>	</a:t>
            </a:r>
            <a:r>
              <a:rPr lang="zh-CN" altLang="zh-CN" sz="2400" kern="100" dirty="0">
                <a:latin typeface="+mn-ea"/>
                <a:cs typeface="Times New Roman" panose="02020603050405020304" pitchFamily="18" charset="0"/>
              </a:rPr>
              <a:t>语句块</a:t>
            </a:r>
            <a:endParaRPr lang="zh-CN" altLang="zh-CN" sz="2400" kern="100" dirty="0">
              <a:latin typeface="+mn-ea"/>
              <a:cs typeface="Times New Roman" panose="02020603050405020304" pitchFamily="18" charset="0"/>
            </a:endParaRPr>
          </a:p>
          <a:p>
            <a:pPr algn="ctr"/>
            <a:endParaRPr lang="zh-CN" altLang="en-US" dirty="0"/>
          </a:p>
        </p:txBody>
      </p:sp>
      <p:sp>
        <p:nvSpPr>
          <p:cNvPr id="2" name="矩形 1"/>
          <p:cNvSpPr/>
          <p:nvPr/>
        </p:nvSpPr>
        <p:spPr>
          <a:xfrm>
            <a:off x="170320" y="1444685"/>
            <a:ext cx="11356839" cy="1135054"/>
          </a:xfrm>
          <a:prstGeom prst="rect">
            <a:avLst/>
          </a:prstGeom>
        </p:spPr>
        <p:txBody>
          <a:bodyPr wrap="square">
            <a:spAutoFit/>
          </a:bodyPr>
          <a:lstStyle/>
          <a:p>
            <a:pPr indent="266700" algn="just">
              <a:lnSpc>
                <a:spcPct val="150000"/>
              </a:lnSpc>
              <a:spcAft>
                <a:spcPts val="0"/>
              </a:spcAft>
            </a:pPr>
            <a:r>
              <a:rPr lang="en-US" altLang="zh-CN" sz="2400" kern="100" dirty="0">
                <a:latin typeface="+mn-ea"/>
                <a:cs typeface="Times New Roman" panose="02020603050405020304" pitchFamily="18" charset="0"/>
              </a:rPr>
              <a:t>for</a:t>
            </a:r>
            <a:r>
              <a:rPr lang="zh-CN" altLang="zh-CN" sz="2400" kern="100" dirty="0">
                <a:latin typeface="+mn-ea"/>
                <a:cs typeface="Times New Roman" panose="02020603050405020304" pitchFamily="18" charset="0"/>
              </a:rPr>
              <a:t>语句用一个循环控制器（</a:t>
            </a:r>
            <a:r>
              <a:rPr lang="en-US" altLang="zh-CN" sz="2400" kern="100" dirty="0">
                <a:latin typeface="+mn-ea"/>
                <a:cs typeface="Times New Roman" panose="02020603050405020304" pitchFamily="18" charset="0"/>
              </a:rPr>
              <a:t>Python</a:t>
            </a:r>
            <a:r>
              <a:rPr lang="zh-CN" altLang="zh-CN" sz="2400" kern="100" dirty="0">
                <a:latin typeface="+mn-ea"/>
                <a:cs typeface="Times New Roman" panose="02020603050405020304" pitchFamily="18" charset="0"/>
              </a:rPr>
              <a:t>中称为迭代器）来描述其语句块的重复执行方式，它的基本语法形式是：</a:t>
            </a:r>
            <a:endParaRPr lang="zh-CN" altLang="zh-CN" sz="2400" kern="100" dirty="0">
              <a:latin typeface="+mn-ea"/>
              <a:cs typeface="Times New Roman" panose="02020603050405020304" pitchFamily="18" charset="0"/>
            </a:endParaRPr>
          </a:p>
        </p:txBody>
      </p:sp>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17580" y="894406"/>
            <a:ext cx="11356840" cy="550279"/>
          </a:xfrm>
          <a:prstGeom prst="rect">
            <a:avLst/>
          </a:prstGeom>
        </p:spPr>
        <p:txBody>
          <a:bodyPr wrap="square">
            <a:spAutoFit/>
          </a:bodyPr>
          <a:lstStyle/>
          <a:p>
            <a:pPr>
              <a:lnSpc>
                <a:spcPts val="4000"/>
              </a:lnSpc>
              <a:spcAft>
                <a:spcPts val="600"/>
              </a:spcAft>
            </a:pPr>
            <a:r>
              <a:rPr lang="en-US" altLang="zh-CN" sz="2400" b="1" dirty="0">
                <a:latin typeface="+mn-ea"/>
              </a:rPr>
              <a:t>for </a:t>
            </a:r>
            <a:r>
              <a:rPr lang="zh-CN" altLang="en-US" sz="2400" b="1" dirty="0">
                <a:latin typeface="+mn-ea"/>
              </a:rPr>
              <a:t>语句</a:t>
            </a:r>
            <a:endParaRPr lang="zh-CN" altLang="zh-CN" sz="2400" dirty="0">
              <a:latin typeface="+mn-ea"/>
            </a:endParaRPr>
          </a:p>
        </p:txBody>
      </p:sp>
      <p:sp>
        <p:nvSpPr>
          <p:cNvPr id="7" name="矩形 6"/>
          <p:cNvSpPr/>
          <p:nvPr/>
        </p:nvSpPr>
        <p:spPr>
          <a:xfrm>
            <a:off x="417579" y="4257383"/>
            <a:ext cx="11109579" cy="1689052"/>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400" dirty="0">
                <a:latin typeface="+mn-ea"/>
                <a:cs typeface="Times New Roman" panose="02020603050405020304" pitchFamily="18" charset="0"/>
              </a:rPr>
              <a:t>for</a:t>
            </a:r>
            <a:r>
              <a:rPr lang="zh-CN" altLang="zh-CN" sz="2400" dirty="0">
                <a:latin typeface="+mn-ea"/>
                <a:cs typeface="Times New Roman" panose="02020603050405020304" pitchFamily="18" charset="0"/>
              </a:rPr>
              <a:t>和</a:t>
            </a:r>
            <a:r>
              <a:rPr lang="en-US" altLang="zh-CN" sz="2400" dirty="0">
                <a:latin typeface="+mn-ea"/>
                <a:cs typeface="Times New Roman" panose="02020603050405020304" pitchFamily="18" charset="0"/>
              </a:rPr>
              <a:t>in</a:t>
            </a:r>
            <a:r>
              <a:rPr lang="zh-CN" altLang="zh-CN" sz="2400" dirty="0">
                <a:latin typeface="+mn-ea"/>
                <a:cs typeface="Times New Roman" panose="02020603050405020304" pitchFamily="18" charset="0"/>
              </a:rPr>
              <a:t>都是关键字，语句中包含了三个部分，其中最重要的就是迭代器。</a:t>
            </a:r>
            <a:endParaRPr lang="en-US" altLang="zh-CN" sz="2400" dirty="0">
              <a:latin typeface="+mn-ea"/>
              <a:cs typeface="Times New Roman" panose="02020603050405020304" pitchFamily="18" charset="0"/>
            </a:endParaRPr>
          </a:p>
          <a:p>
            <a:pPr marL="342900" indent="-342900">
              <a:lnSpc>
                <a:spcPct val="150000"/>
              </a:lnSpc>
              <a:buFont typeface="Arial" panose="020B0604020202020204" pitchFamily="34" charset="0"/>
              <a:buChar char="•"/>
            </a:pPr>
            <a:r>
              <a:rPr lang="zh-CN" altLang="zh-CN" sz="2400" dirty="0">
                <a:latin typeface="+mn-ea"/>
                <a:cs typeface="Times New Roman" panose="02020603050405020304" pitchFamily="18" charset="0"/>
              </a:rPr>
              <a:t>由关键字</a:t>
            </a:r>
            <a:r>
              <a:rPr lang="en-US" altLang="zh-CN" sz="2400" dirty="0">
                <a:latin typeface="+mn-ea"/>
                <a:cs typeface="Times New Roman" panose="02020603050405020304" pitchFamily="18" charset="0"/>
              </a:rPr>
              <a:t>for</a:t>
            </a:r>
            <a:r>
              <a:rPr lang="zh-CN" altLang="zh-CN" sz="2400" dirty="0">
                <a:latin typeface="+mn-ea"/>
                <a:cs typeface="Times New Roman" panose="02020603050405020304" pitchFamily="18" charset="0"/>
              </a:rPr>
              <a:t>开始的行称为循环的头部，语句块称为循环体。</a:t>
            </a:r>
            <a:endParaRPr lang="en-US" altLang="zh-CN" sz="2400" dirty="0">
              <a:latin typeface="+mn-ea"/>
              <a:cs typeface="Times New Roman" panose="02020603050405020304" pitchFamily="18" charset="0"/>
            </a:endParaRPr>
          </a:p>
          <a:p>
            <a:pPr marL="342900" indent="-342900">
              <a:lnSpc>
                <a:spcPct val="150000"/>
              </a:lnSpc>
              <a:buFont typeface="Arial" panose="020B0604020202020204" pitchFamily="34" charset="0"/>
              <a:buChar char="•"/>
            </a:pPr>
            <a:r>
              <a:rPr lang="zh-CN" altLang="zh-CN" sz="2400" dirty="0">
                <a:latin typeface="+mn-ea"/>
                <a:cs typeface="Times New Roman" panose="02020603050405020304" pitchFamily="18" charset="0"/>
              </a:rPr>
              <a:t>语句块需要</a:t>
            </a:r>
            <a:r>
              <a:rPr lang="zh-CN" altLang="zh-CN" sz="2400" dirty="0">
                <a:solidFill>
                  <a:srgbClr val="FF0000"/>
                </a:solidFill>
                <a:latin typeface="+mn-ea"/>
                <a:cs typeface="Times New Roman" panose="02020603050405020304" pitchFamily="18" charset="0"/>
              </a:rPr>
              <a:t>缩进</a:t>
            </a:r>
            <a:r>
              <a:rPr lang="zh-CN" altLang="zh-CN" sz="2400" dirty="0">
                <a:latin typeface="+mn-ea"/>
                <a:cs typeface="Times New Roman" panose="02020603050405020304" pitchFamily="18" charset="0"/>
              </a:rPr>
              <a:t>，且块中各个语句的缩进量必须相同。</a:t>
            </a:r>
            <a:endParaRPr lang="zh-CN" altLang="en-US" sz="2400" dirty="0">
              <a:latin typeface="+mn-ea"/>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17580" y="894406"/>
            <a:ext cx="11356840" cy="550279"/>
          </a:xfrm>
          <a:prstGeom prst="rect">
            <a:avLst/>
          </a:prstGeom>
        </p:spPr>
        <p:txBody>
          <a:bodyPr wrap="square">
            <a:spAutoFit/>
          </a:bodyPr>
          <a:lstStyle/>
          <a:p>
            <a:pPr>
              <a:lnSpc>
                <a:spcPts val="4000"/>
              </a:lnSpc>
              <a:spcAft>
                <a:spcPts val="600"/>
              </a:spcAft>
            </a:pPr>
            <a:r>
              <a:rPr lang="en-US" altLang="zh-CN" sz="2400" b="1" dirty="0">
                <a:latin typeface="+mn-ea"/>
              </a:rPr>
              <a:t>for </a:t>
            </a:r>
            <a:r>
              <a:rPr lang="zh-CN" altLang="en-US" sz="2400" b="1" dirty="0">
                <a:latin typeface="+mn-ea"/>
              </a:rPr>
              <a:t>语句中的迭代</a:t>
            </a:r>
            <a:endParaRPr lang="zh-CN" altLang="zh-CN" sz="2400" dirty="0">
              <a:latin typeface="+mn-ea"/>
            </a:endParaRPr>
          </a:p>
        </p:txBody>
      </p:sp>
      <p:sp>
        <p:nvSpPr>
          <p:cNvPr id="3" name="矩形 2"/>
          <p:cNvSpPr/>
          <p:nvPr/>
        </p:nvSpPr>
        <p:spPr>
          <a:xfrm>
            <a:off x="170320" y="1444685"/>
            <a:ext cx="11761707" cy="1135054"/>
          </a:xfrm>
          <a:prstGeom prst="rect">
            <a:avLst/>
          </a:prstGeom>
        </p:spPr>
        <p:txBody>
          <a:bodyPr wrap="square">
            <a:spAutoFit/>
          </a:bodyPr>
          <a:lstStyle/>
          <a:p>
            <a:pPr indent="266700" algn="just">
              <a:lnSpc>
                <a:spcPct val="150000"/>
              </a:lnSpc>
              <a:spcAft>
                <a:spcPts val="0"/>
              </a:spcAft>
            </a:pPr>
            <a:r>
              <a:rPr lang="en-US" altLang="zh-CN" sz="2400" kern="100" dirty="0">
                <a:latin typeface="+mn-ea"/>
                <a:cs typeface="Times New Roman" panose="02020603050405020304" pitchFamily="18" charset="0"/>
              </a:rPr>
              <a:t>1</a:t>
            </a:r>
            <a:r>
              <a:rPr lang="zh-CN" altLang="zh-CN" sz="2400" kern="100" dirty="0">
                <a:latin typeface="+mn-ea"/>
                <a:cs typeface="Times New Roman" panose="02020603050405020304" pitchFamily="18" charset="0"/>
              </a:rPr>
              <a:t>）字符串作为迭代器</a:t>
            </a:r>
            <a:endParaRPr lang="zh-CN" altLang="zh-CN" sz="2400" kern="100" dirty="0">
              <a:latin typeface="+mn-ea"/>
              <a:cs typeface="Times New Roman" panose="02020603050405020304" pitchFamily="18" charset="0"/>
            </a:endParaRPr>
          </a:p>
          <a:p>
            <a:pPr indent="266700" algn="just">
              <a:lnSpc>
                <a:spcPct val="150000"/>
              </a:lnSpc>
              <a:spcAft>
                <a:spcPts val="0"/>
              </a:spcAft>
            </a:pPr>
            <a:r>
              <a:rPr lang="zh-CN" altLang="zh-CN" sz="2400" kern="100" dirty="0">
                <a:latin typeface="+mn-ea"/>
                <a:cs typeface="Times New Roman" panose="02020603050405020304" pitchFamily="18" charset="0"/>
              </a:rPr>
              <a:t>字符串类型本身就是一种迭代类型，可以直接放在</a:t>
            </a:r>
            <a:r>
              <a:rPr lang="en-US" altLang="zh-CN" sz="2400" kern="100" dirty="0">
                <a:latin typeface="+mn-ea"/>
                <a:cs typeface="Times New Roman" panose="02020603050405020304" pitchFamily="18" charset="0"/>
              </a:rPr>
              <a:t>for</a:t>
            </a:r>
            <a:r>
              <a:rPr lang="zh-CN" altLang="zh-CN" sz="2400" kern="100" dirty="0">
                <a:latin typeface="+mn-ea"/>
                <a:cs typeface="Times New Roman" panose="02020603050405020304" pitchFamily="18" charset="0"/>
              </a:rPr>
              <a:t>语句中作为迭代器使用。</a:t>
            </a:r>
            <a:endParaRPr lang="en-US" altLang="zh-CN" sz="2400" kern="100" dirty="0">
              <a:latin typeface="+mn-ea"/>
              <a:cs typeface="Times New Roman" panose="02020603050405020304" pitchFamily="18" charset="0"/>
            </a:endParaRPr>
          </a:p>
        </p:txBody>
      </p:sp>
      <p:sp>
        <p:nvSpPr>
          <p:cNvPr id="8" name="矩形 7"/>
          <p:cNvSpPr/>
          <p:nvPr/>
        </p:nvSpPr>
        <p:spPr>
          <a:xfrm>
            <a:off x="934278" y="2822713"/>
            <a:ext cx="4621696" cy="1272209"/>
          </a:xfrm>
          <a:prstGeom prst="rect">
            <a:avLst/>
          </a:prstGeom>
        </p:spPr>
        <p:style>
          <a:lnRef idx="2">
            <a:schemeClr val="accent1"/>
          </a:lnRef>
          <a:fillRef idx="1">
            <a:schemeClr val="lt1"/>
          </a:fillRef>
          <a:effectRef idx="0">
            <a:schemeClr val="accent1"/>
          </a:effectRef>
          <a:fontRef idx="minor">
            <a:schemeClr val="dk1"/>
          </a:fontRef>
        </p:style>
        <p:txBody>
          <a:bodyPr tIns="0" rIns="0" bIns="0" rtlCol="0" anchor="ctr"/>
          <a:lstStyle/>
          <a:p>
            <a:pPr indent="266700" algn="just">
              <a:lnSpc>
                <a:spcPct val="150000"/>
              </a:lnSpc>
              <a:spcAft>
                <a:spcPts val="0"/>
              </a:spcAft>
            </a:pPr>
            <a:r>
              <a:rPr lang="en-US" altLang="zh-CN" sz="2400" kern="100" dirty="0">
                <a:solidFill>
                  <a:srgbClr val="FF9900"/>
                </a:solidFill>
                <a:latin typeface="Consolas" panose="020B0609020204030204" pitchFamily="49" charset="0"/>
                <a:cs typeface="Times New Roman" panose="02020603050405020304" pitchFamily="18" charset="0"/>
              </a:rPr>
              <a:t>for</a:t>
            </a:r>
            <a:r>
              <a:rPr lang="en-US" altLang="zh-CN" sz="2400" kern="100" dirty="0">
                <a:solidFill>
                  <a:srgbClr val="000000"/>
                </a:solidFill>
                <a:latin typeface="Consolas" panose="020B0609020204030204" pitchFamily="49" charset="0"/>
                <a:cs typeface="Times New Roman" panose="02020603050405020304" pitchFamily="18" charset="0"/>
              </a:rPr>
              <a:t> s </a:t>
            </a:r>
            <a:r>
              <a:rPr lang="en-US" altLang="zh-CN" sz="2400" kern="100" dirty="0">
                <a:solidFill>
                  <a:srgbClr val="FF9900"/>
                </a:solidFill>
                <a:latin typeface="Consolas" panose="020B0609020204030204" pitchFamily="49" charset="0"/>
                <a:cs typeface="Times New Roman" panose="02020603050405020304" pitchFamily="18" charset="0"/>
              </a:rPr>
              <a:t>in</a:t>
            </a:r>
            <a:r>
              <a:rPr lang="en-US" altLang="zh-CN" sz="2400" kern="100" dirty="0">
                <a:solidFill>
                  <a:srgbClr val="000000"/>
                </a:solidFill>
                <a:latin typeface="Consolas" panose="020B0609020204030204" pitchFamily="49" charset="0"/>
                <a:cs typeface="Times New Roman" panose="02020603050405020304" pitchFamily="18" charset="0"/>
              </a:rPr>
              <a:t> </a:t>
            </a:r>
            <a:r>
              <a:rPr lang="en-US" altLang="zh-CN" sz="2400" kern="100" dirty="0">
                <a:solidFill>
                  <a:srgbClr val="00B050"/>
                </a:solidFill>
                <a:latin typeface="Consolas" panose="020B0609020204030204" pitchFamily="49" charset="0"/>
                <a:cs typeface="Times New Roman" panose="02020603050405020304" pitchFamily="18" charset="0"/>
              </a:rPr>
              <a:t>"</a:t>
            </a:r>
            <a:r>
              <a:rPr lang="en-US" altLang="zh-CN" sz="2400" kern="100" dirty="0" err="1">
                <a:solidFill>
                  <a:srgbClr val="00B050"/>
                </a:solidFill>
                <a:latin typeface="Consolas" panose="020B0609020204030204" pitchFamily="49" charset="0"/>
                <a:cs typeface="Times New Roman" panose="02020603050405020304" pitchFamily="18" charset="0"/>
              </a:rPr>
              <a:t>abcde</a:t>
            </a:r>
            <a:r>
              <a:rPr lang="en-US" altLang="zh-CN" sz="2400" kern="100" dirty="0">
                <a:solidFill>
                  <a:srgbClr val="00B050"/>
                </a:solidFill>
                <a:latin typeface="Consolas" panose="020B0609020204030204" pitchFamily="49" charset="0"/>
                <a:cs typeface="Times New Roman" panose="02020603050405020304" pitchFamily="18" charset="0"/>
              </a:rPr>
              <a:t>"</a:t>
            </a:r>
            <a:r>
              <a:rPr lang="en-US" altLang="zh-CN" sz="2400" kern="100" dirty="0">
                <a:solidFill>
                  <a:srgbClr val="000000"/>
                </a:solidFill>
                <a:latin typeface="Consolas" panose="020B0609020204030204" pitchFamily="49" charset="0"/>
                <a:cs typeface="Times New Roman" panose="02020603050405020304" pitchFamily="18" charset="0"/>
              </a:rPr>
              <a:t>:</a:t>
            </a:r>
            <a:endParaRPr lang="zh-CN" altLang="zh-CN" sz="2400" kern="100" dirty="0">
              <a:latin typeface="Consolas" panose="020B0609020204030204" pitchFamily="49" charset="0"/>
              <a:cs typeface="Times New Roman" panose="02020603050405020304" pitchFamily="18" charset="0"/>
            </a:endParaRPr>
          </a:p>
          <a:p>
            <a:pPr indent="266700" algn="just">
              <a:lnSpc>
                <a:spcPct val="150000"/>
              </a:lnSpc>
              <a:spcAft>
                <a:spcPts val="0"/>
              </a:spcAft>
            </a:pPr>
            <a:r>
              <a:rPr lang="en-US" altLang="zh-CN" sz="2400" kern="100" dirty="0">
                <a:solidFill>
                  <a:srgbClr val="000000"/>
                </a:solidFill>
                <a:latin typeface="Consolas" panose="020B0609020204030204" pitchFamily="49" charset="0"/>
                <a:cs typeface="Times New Roman" panose="02020603050405020304" pitchFamily="18" charset="0"/>
              </a:rPr>
              <a:t>    </a:t>
            </a:r>
            <a:r>
              <a:rPr lang="en-US" altLang="zh-CN" sz="2400" kern="100" dirty="0">
                <a:solidFill>
                  <a:srgbClr val="7030A0"/>
                </a:solidFill>
                <a:latin typeface="Consolas" panose="020B0609020204030204" pitchFamily="49" charset="0"/>
                <a:cs typeface="Times New Roman" panose="02020603050405020304" pitchFamily="18" charset="0"/>
              </a:rPr>
              <a:t>print</a:t>
            </a:r>
            <a:r>
              <a:rPr lang="en-US" altLang="zh-CN" sz="2400" kern="100" dirty="0">
                <a:solidFill>
                  <a:srgbClr val="000000"/>
                </a:solidFill>
                <a:latin typeface="Consolas" panose="020B0609020204030204" pitchFamily="49" charset="0"/>
                <a:cs typeface="Times New Roman" panose="02020603050405020304" pitchFamily="18" charset="0"/>
              </a:rPr>
              <a:t>(s, end=</a:t>
            </a:r>
            <a:r>
              <a:rPr lang="en-US" altLang="zh-CN" sz="2400" kern="100" dirty="0">
                <a:solidFill>
                  <a:srgbClr val="00B050"/>
                </a:solidFill>
                <a:latin typeface="Consolas" panose="020B0609020204030204" pitchFamily="49" charset="0"/>
                <a:cs typeface="Times New Roman" panose="02020603050405020304" pitchFamily="18" charset="0"/>
              </a:rPr>
              <a:t>"</a:t>
            </a:r>
            <a:r>
              <a:rPr lang="en-US" altLang="zh-CN" sz="2400" kern="100" dirty="0">
                <a:solidFill>
                  <a:srgbClr val="000000"/>
                </a:solidFill>
                <a:latin typeface="Consolas" panose="020B0609020204030204" pitchFamily="49" charset="0"/>
                <a:cs typeface="Times New Roman" panose="02020603050405020304" pitchFamily="18" charset="0"/>
              </a:rPr>
              <a:t>  </a:t>
            </a:r>
            <a:r>
              <a:rPr lang="en-US" altLang="zh-CN" sz="2400" kern="100" dirty="0">
                <a:solidFill>
                  <a:srgbClr val="00B050"/>
                </a:solidFill>
                <a:latin typeface="Consolas" panose="020B0609020204030204" pitchFamily="49" charset="0"/>
                <a:cs typeface="Times New Roman" panose="02020603050405020304" pitchFamily="18" charset="0"/>
              </a:rPr>
              <a:t>"</a:t>
            </a:r>
            <a:r>
              <a:rPr lang="en-US" altLang="zh-CN" sz="2400" kern="100" dirty="0">
                <a:solidFill>
                  <a:srgbClr val="000000"/>
                </a:solidFill>
                <a:latin typeface="Consolas" panose="020B0609020204030204" pitchFamily="49" charset="0"/>
                <a:cs typeface="Times New Roman" panose="02020603050405020304" pitchFamily="18" charset="0"/>
              </a:rPr>
              <a:t>)</a:t>
            </a:r>
            <a:endParaRPr lang="zh-CN" altLang="zh-CN" sz="2400" kern="100" dirty="0">
              <a:latin typeface="Consolas" panose="020B0609020204030204" pitchFamily="49" charset="0"/>
              <a:cs typeface="Times New Roman" panose="02020603050405020304" pitchFamily="18" charset="0"/>
            </a:endParaRPr>
          </a:p>
          <a:p>
            <a:pPr algn="ctr"/>
            <a:endParaRPr lang="zh-CN" altLang="en-US" dirty="0"/>
          </a:p>
        </p:txBody>
      </p:sp>
      <p:sp>
        <p:nvSpPr>
          <p:cNvPr id="9" name="矩形 8"/>
          <p:cNvSpPr/>
          <p:nvPr/>
        </p:nvSpPr>
        <p:spPr>
          <a:xfrm>
            <a:off x="296387" y="4337895"/>
            <a:ext cx="11244060" cy="1689052"/>
          </a:xfrm>
          <a:prstGeom prst="rect">
            <a:avLst/>
          </a:prstGeom>
        </p:spPr>
        <p:txBody>
          <a:bodyPr wrap="square">
            <a:spAutoFit/>
          </a:bodyPr>
          <a:lstStyle/>
          <a:p>
            <a:pPr indent="266700" algn="just">
              <a:lnSpc>
                <a:spcPct val="150000"/>
              </a:lnSpc>
              <a:spcAft>
                <a:spcPts val="0"/>
              </a:spcAft>
            </a:pPr>
            <a:r>
              <a:rPr lang="zh-CN" altLang="zh-CN" sz="2400" kern="100" dirty="0">
                <a:latin typeface="+mn-ea"/>
                <a:cs typeface="Times New Roman" panose="02020603050405020304" pitchFamily="18" charset="0"/>
              </a:rPr>
              <a:t>在</a:t>
            </a:r>
            <a:r>
              <a:rPr lang="en-US" altLang="zh-CN" sz="2400" kern="100" dirty="0">
                <a:latin typeface="+mn-ea"/>
                <a:cs typeface="Times New Roman" panose="02020603050405020304" pitchFamily="18" charset="0"/>
              </a:rPr>
              <a:t>for</a:t>
            </a:r>
            <a:r>
              <a:rPr lang="zh-CN" altLang="zh-CN" sz="2400" kern="100" dirty="0">
                <a:latin typeface="+mn-ea"/>
                <a:cs typeface="Times New Roman" panose="02020603050405020304" pitchFamily="18" charset="0"/>
              </a:rPr>
              <a:t>循环的循环体</a:t>
            </a:r>
            <a:r>
              <a:rPr lang="en-US" altLang="zh-CN" sz="2400" kern="100" dirty="0">
                <a:latin typeface="+mn-ea"/>
                <a:cs typeface="Times New Roman" panose="02020603050405020304" pitchFamily="18" charset="0"/>
              </a:rPr>
              <a:t>print</a:t>
            </a:r>
            <a:r>
              <a:rPr lang="zh-CN" altLang="zh-CN" sz="2400" kern="100" dirty="0">
                <a:latin typeface="+mn-ea"/>
                <a:cs typeface="Times New Roman" panose="02020603050405020304" pitchFamily="18" charset="0"/>
              </a:rPr>
              <a:t>语句中，</a:t>
            </a:r>
            <a:r>
              <a:rPr lang="en-US" altLang="zh-CN" sz="2400" kern="100" dirty="0">
                <a:latin typeface="+mn-ea"/>
                <a:cs typeface="Times New Roman" panose="02020603050405020304" pitchFamily="18" charset="0"/>
              </a:rPr>
              <a:t>s</a:t>
            </a:r>
            <a:r>
              <a:rPr lang="zh-CN" altLang="zh-CN" sz="2400" kern="100" dirty="0">
                <a:latin typeface="+mn-ea"/>
                <a:cs typeface="Times New Roman" panose="02020603050405020304" pitchFamily="18" charset="0"/>
              </a:rPr>
              <a:t>作为变量，可以按顺序取到“</a:t>
            </a:r>
            <a:r>
              <a:rPr lang="en-US" altLang="zh-CN" sz="2400" kern="100" dirty="0" err="1">
                <a:latin typeface="+mn-ea"/>
                <a:cs typeface="Times New Roman" panose="02020603050405020304" pitchFamily="18" charset="0"/>
              </a:rPr>
              <a:t>abcde</a:t>
            </a:r>
            <a:r>
              <a:rPr lang="zh-CN" altLang="zh-CN" sz="2400" kern="100" dirty="0">
                <a:latin typeface="+mn-ea"/>
                <a:cs typeface="Times New Roman" panose="02020603050405020304" pitchFamily="18" charset="0"/>
              </a:rPr>
              <a:t>”中的每一个字符，反复执行语句“</a:t>
            </a:r>
            <a:r>
              <a:rPr lang="en-US" altLang="zh-CN" sz="2400" kern="100" dirty="0">
                <a:latin typeface="+mn-ea"/>
                <a:cs typeface="Times New Roman" panose="02020603050405020304" pitchFamily="18" charset="0"/>
              </a:rPr>
              <a:t>print(s, end="  ")</a:t>
            </a:r>
            <a:r>
              <a:rPr lang="zh-CN" altLang="zh-CN" sz="2400" kern="100" dirty="0">
                <a:latin typeface="+mn-ea"/>
                <a:cs typeface="Times New Roman" panose="02020603050405020304" pitchFamily="18" charset="0"/>
              </a:rPr>
              <a:t>”，就输出了每一个字符，并在每次表达式输出后以两个空格结束。</a:t>
            </a:r>
            <a:endParaRPr lang="zh-CN" altLang="zh-CN" sz="2400" kern="100" dirty="0">
              <a:latin typeface="+mn-ea"/>
              <a:cs typeface="Times New Roman" panose="02020603050405020304" pitchFamily="18" charset="0"/>
            </a:endParaRPr>
          </a:p>
        </p:txBody>
      </p:sp>
      <p:pic>
        <p:nvPicPr>
          <p:cNvPr id="10" name="图片 9"/>
          <p:cNvPicPr>
            <a:picLocks noChangeAspect="1"/>
          </p:cNvPicPr>
          <p:nvPr/>
        </p:nvPicPr>
        <p:blipFill>
          <a:blip r:embed="rId1"/>
          <a:stretch>
            <a:fillRect/>
          </a:stretch>
        </p:blipFill>
        <p:spPr>
          <a:xfrm>
            <a:off x="6732932" y="3192117"/>
            <a:ext cx="2781300" cy="533400"/>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wipe(left)">
                                      <p:cBhvr>
                                        <p:cTn id="1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6375" y="749176"/>
            <a:ext cx="11761707" cy="581057"/>
          </a:xfrm>
          <a:prstGeom prst="rect">
            <a:avLst/>
          </a:prstGeom>
        </p:spPr>
        <p:txBody>
          <a:bodyPr wrap="square">
            <a:spAutoFit/>
          </a:bodyPr>
          <a:lstStyle/>
          <a:p>
            <a:pPr indent="266700" algn="just">
              <a:lnSpc>
                <a:spcPct val="150000"/>
              </a:lnSpc>
              <a:spcAft>
                <a:spcPts val="0"/>
              </a:spcAft>
            </a:pPr>
            <a:r>
              <a:rPr lang="zh-CN" altLang="en-US" sz="2400" b="1" kern="100" dirty="0">
                <a:latin typeface="+mn-ea"/>
                <a:cs typeface="Times New Roman" panose="02020603050405020304" pitchFamily="18" charset="0"/>
              </a:rPr>
              <a:t>问题：</a:t>
            </a:r>
            <a:r>
              <a:rPr lang="zh-CN" altLang="zh-CN" sz="2400" kern="100" dirty="0">
                <a:latin typeface="+mn-ea"/>
                <a:cs typeface="Times New Roman" panose="02020603050405020304" pitchFamily="18" charset="0"/>
              </a:rPr>
              <a:t>统计英文句子中大写，小写和数字各有多少个？</a:t>
            </a:r>
            <a:endParaRPr lang="en-US" altLang="zh-CN" sz="2400" kern="100" dirty="0">
              <a:latin typeface="+mn-ea"/>
              <a:cs typeface="Times New Roman" panose="02020603050405020304" pitchFamily="18" charset="0"/>
            </a:endParaRPr>
          </a:p>
        </p:txBody>
      </p:sp>
      <p:sp>
        <p:nvSpPr>
          <p:cNvPr id="8" name="矩形 7"/>
          <p:cNvSpPr/>
          <p:nvPr/>
        </p:nvSpPr>
        <p:spPr>
          <a:xfrm>
            <a:off x="530360" y="1510748"/>
            <a:ext cx="10465905" cy="4902630"/>
          </a:xfrm>
          <a:prstGeom prst="rect">
            <a:avLst/>
          </a:prstGeom>
        </p:spPr>
        <p:style>
          <a:lnRef idx="2">
            <a:schemeClr val="accent1"/>
          </a:lnRef>
          <a:fillRef idx="1">
            <a:schemeClr val="lt1"/>
          </a:fillRef>
          <a:effectRef idx="0">
            <a:schemeClr val="accent1"/>
          </a:effectRef>
          <a:fontRef idx="minor">
            <a:schemeClr val="dk1"/>
          </a:fontRef>
        </p:style>
        <p:txBody>
          <a:bodyPr tIns="0" rIns="0" bIns="0" rtlCol="0" anchor="ctr"/>
          <a:lstStyle/>
          <a:p>
            <a:pPr indent="266700" algn="just">
              <a:lnSpc>
                <a:spcPts val="3400"/>
              </a:lnSpc>
              <a:spcAft>
                <a:spcPts val="0"/>
              </a:spcAft>
            </a:pPr>
            <a:r>
              <a:rPr lang="en-US" altLang="zh-CN" sz="2400" kern="100" dirty="0">
                <a:solidFill>
                  <a:srgbClr val="7030A0"/>
                </a:solidFill>
                <a:latin typeface="Consolas" panose="020B0609020204030204" pitchFamily="49" charset="0"/>
                <a:cs typeface="Times New Roman" panose="02020603050405020304" pitchFamily="18" charset="0"/>
              </a:rPr>
              <a:t>str</a:t>
            </a:r>
            <a:r>
              <a:rPr lang="en-US" altLang="zh-CN" sz="2400" kern="100" dirty="0">
                <a:solidFill>
                  <a:schemeClr val="tx1"/>
                </a:solidFill>
                <a:latin typeface="Consolas" panose="020B0609020204030204" pitchFamily="49" charset="0"/>
                <a:cs typeface="Times New Roman" panose="02020603050405020304" pitchFamily="18" charset="0"/>
              </a:rPr>
              <a:t> = </a:t>
            </a:r>
            <a:r>
              <a:rPr lang="en-US" altLang="zh-CN" sz="2400" kern="100" dirty="0">
                <a:solidFill>
                  <a:srgbClr val="7030A0"/>
                </a:solidFill>
                <a:latin typeface="Consolas" panose="020B0609020204030204" pitchFamily="49" charset="0"/>
                <a:cs typeface="Times New Roman" panose="02020603050405020304" pitchFamily="18" charset="0"/>
              </a:rPr>
              <a:t>input</a:t>
            </a:r>
            <a:r>
              <a:rPr lang="en-US" altLang="zh-CN" sz="2400" kern="100" dirty="0">
                <a:solidFill>
                  <a:schemeClr val="tx1"/>
                </a:solidFill>
                <a:latin typeface="Consolas" panose="020B0609020204030204" pitchFamily="49" charset="0"/>
                <a:cs typeface="Times New Roman" panose="02020603050405020304" pitchFamily="18" charset="0"/>
              </a:rPr>
              <a:t>(</a:t>
            </a:r>
            <a:r>
              <a:rPr lang="en-US" altLang="zh-CN" sz="2400" kern="100" dirty="0">
                <a:solidFill>
                  <a:srgbClr val="00B050"/>
                </a:solidFill>
                <a:latin typeface="Consolas" panose="020B0609020204030204" pitchFamily="49" charset="0"/>
                <a:cs typeface="Times New Roman" panose="02020603050405020304" pitchFamily="18" charset="0"/>
              </a:rPr>
              <a:t>"</a:t>
            </a:r>
            <a:r>
              <a:rPr lang="zh-CN" altLang="en-US" sz="2400" kern="100" dirty="0">
                <a:solidFill>
                  <a:srgbClr val="00B050"/>
                </a:solidFill>
                <a:latin typeface="Consolas" panose="020B0609020204030204" pitchFamily="49" charset="0"/>
                <a:cs typeface="Times New Roman" panose="02020603050405020304" pitchFamily="18" charset="0"/>
              </a:rPr>
              <a:t>请输入一句英文：</a:t>
            </a:r>
            <a:r>
              <a:rPr lang="en-US" altLang="zh-CN" sz="2400" kern="100" dirty="0">
                <a:solidFill>
                  <a:srgbClr val="00B050"/>
                </a:solidFill>
                <a:latin typeface="Consolas" panose="020B0609020204030204" pitchFamily="49" charset="0"/>
                <a:cs typeface="Times New Roman" panose="02020603050405020304" pitchFamily="18" charset="0"/>
              </a:rPr>
              <a:t>"</a:t>
            </a:r>
            <a:r>
              <a:rPr lang="en-US" altLang="zh-CN" sz="2400" kern="100" dirty="0">
                <a:solidFill>
                  <a:schemeClr val="tx1"/>
                </a:solidFill>
                <a:latin typeface="Consolas" panose="020B0609020204030204" pitchFamily="49" charset="0"/>
                <a:cs typeface="Times New Roman" panose="02020603050405020304" pitchFamily="18" charset="0"/>
              </a:rPr>
              <a:t>)</a:t>
            </a:r>
            <a:endParaRPr lang="en-US" altLang="zh-CN" sz="2400" kern="100" dirty="0">
              <a:solidFill>
                <a:schemeClr val="tx1"/>
              </a:solidFill>
              <a:latin typeface="Consolas" panose="020B0609020204030204" pitchFamily="49" charset="0"/>
              <a:cs typeface="Times New Roman" panose="02020603050405020304" pitchFamily="18" charset="0"/>
            </a:endParaRPr>
          </a:p>
          <a:p>
            <a:pPr indent="266700" algn="just">
              <a:lnSpc>
                <a:spcPts val="3400"/>
              </a:lnSpc>
              <a:spcAft>
                <a:spcPts val="0"/>
              </a:spcAft>
            </a:pPr>
            <a:r>
              <a:rPr lang="en-US" altLang="zh-CN" sz="2400" kern="100" dirty="0" err="1">
                <a:solidFill>
                  <a:schemeClr val="tx1"/>
                </a:solidFill>
                <a:latin typeface="Consolas" panose="020B0609020204030204" pitchFamily="49" charset="0"/>
                <a:cs typeface="Times New Roman" panose="02020603050405020304" pitchFamily="18" charset="0"/>
              </a:rPr>
              <a:t>count_upper</a:t>
            </a:r>
            <a:r>
              <a:rPr lang="en-US" altLang="zh-CN" sz="2400" kern="100" dirty="0">
                <a:solidFill>
                  <a:schemeClr val="tx1"/>
                </a:solidFill>
                <a:latin typeface="Consolas" panose="020B0609020204030204" pitchFamily="49" charset="0"/>
                <a:cs typeface="Times New Roman" panose="02020603050405020304" pitchFamily="18" charset="0"/>
              </a:rPr>
              <a:t> = 0</a:t>
            </a:r>
            <a:endParaRPr lang="en-US" altLang="zh-CN" sz="2400" kern="100" dirty="0">
              <a:solidFill>
                <a:schemeClr val="tx1"/>
              </a:solidFill>
              <a:latin typeface="Consolas" panose="020B0609020204030204" pitchFamily="49" charset="0"/>
              <a:cs typeface="Times New Roman" panose="02020603050405020304" pitchFamily="18" charset="0"/>
            </a:endParaRPr>
          </a:p>
          <a:p>
            <a:pPr indent="266700" algn="just">
              <a:lnSpc>
                <a:spcPts val="3400"/>
              </a:lnSpc>
              <a:spcAft>
                <a:spcPts val="0"/>
              </a:spcAft>
            </a:pPr>
            <a:r>
              <a:rPr lang="en-US" altLang="zh-CN" sz="2400" kern="100" dirty="0" err="1">
                <a:solidFill>
                  <a:schemeClr val="tx1"/>
                </a:solidFill>
                <a:latin typeface="Consolas" panose="020B0609020204030204" pitchFamily="49" charset="0"/>
                <a:cs typeface="Times New Roman" panose="02020603050405020304" pitchFamily="18" charset="0"/>
              </a:rPr>
              <a:t>count_lower</a:t>
            </a:r>
            <a:r>
              <a:rPr lang="en-US" altLang="zh-CN" sz="2400" kern="100" dirty="0">
                <a:solidFill>
                  <a:schemeClr val="tx1"/>
                </a:solidFill>
                <a:latin typeface="Consolas" panose="020B0609020204030204" pitchFamily="49" charset="0"/>
                <a:cs typeface="Times New Roman" panose="02020603050405020304" pitchFamily="18" charset="0"/>
              </a:rPr>
              <a:t> = 0</a:t>
            </a:r>
            <a:endParaRPr lang="en-US" altLang="zh-CN" sz="2400" kern="100" dirty="0">
              <a:solidFill>
                <a:schemeClr val="tx1"/>
              </a:solidFill>
              <a:latin typeface="Consolas" panose="020B0609020204030204" pitchFamily="49" charset="0"/>
              <a:cs typeface="Times New Roman" panose="02020603050405020304" pitchFamily="18" charset="0"/>
            </a:endParaRPr>
          </a:p>
          <a:p>
            <a:pPr indent="266700" algn="just">
              <a:lnSpc>
                <a:spcPts val="3400"/>
              </a:lnSpc>
              <a:spcAft>
                <a:spcPts val="0"/>
              </a:spcAft>
            </a:pPr>
            <a:r>
              <a:rPr lang="en-US" altLang="zh-CN" sz="2400" kern="100" dirty="0" err="1">
                <a:solidFill>
                  <a:schemeClr val="tx1"/>
                </a:solidFill>
                <a:latin typeface="Consolas" panose="020B0609020204030204" pitchFamily="49" charset="0"/>
                <a:cs typeface="Times New Roman" panose="02020603050405020304" pitchFamily="18" charset="0"/>
              </a:rPr>
              <a:t>count_digit</a:t>
            </a:r>
            <a:r>
              <a:rPr lang="en-US" altLang="zh-CN" sz="2400" kern="100" dirty="0">
                <a:solidFill>
                  <a:schemeClr val="tx1"/>
                </a:solidFill>
                <a:latin typeface="Consolas" panose="020B0609020204030204" pitchFamily="49" charset="0"/>
                <a:cs typeface="Times New Roman" panose="02020603050405020304" pitchFamily="18" charset="0"/>
              </a:rPr>
              <a:t> = 0</a:t>
            </a:r>
            <a:endParaRPr lang="en-US" altLang="zh-CN" sz="2400" kern="100" dirty="0">
              <a:solidFill>
                <a:schemeClr val="tx1"/>
              </a:solidFill>
              <a:latin typeface="Consolas" panose="020B0609020204030204" pitchFamily="49" charset="0"/>
              <a:cs typeface="Times New Roman" panose="02020603050405020304" pitchFamily="18" charset="0"/>
            </a:endParaRPr>
          </a:p>
          <a:p>
            <a:pPr indent="266700" algn="just">
              <a:lnSpc>
                <a:spcPts val="3400"/>
              </a:lnSpc>
              <a:spcAft>
                <a:spcPts val="0"/>
              </a:spcAft>
            </a:pPr>
            <a:r>
              <a:rPr lang="en-US" altLang="zh-CN" sz="2400" kern="100" dirty="0">
                <a:solidFill>
                  <a:srgbClr val="FF9900"/>
                </a:solidFill>
                <a:latin typeface="Consolas" panose="020B0609020204030204" pitchFamily="49" charset="0"/>
                <a:cs typeface="Times New Roman" panose="02020603050405020304" pitchFamily="18" charset="0"/>
              </a:rPr>
              <a:t>for</a:t>
            </a:r>
            <a:r>
              <a:rPr lang="en-US" altLang="zh-CN" sz="2400" kern="100" dirty="0">
                <a:solidFill>
                  <a:schemeClr val="tx1"/>
                </a:solidFill>
                <a:latin typeface="Consolas" panose="020B0609020204030204" pitchFamily="49" charset="0"/>
                <a:cs typeface="Times New Roman" panose="02020603050405020304" pitchFamily="18" charset="0"/>
              </a:rPr>
              <a:t> s </a:t>
            </a:r>
            <a:r>
              <a:rPr lang="en-US" altLang="zh-CN" sz="2400" kern="100" dirty="0">
                <a:solidFill>
                  <a:srgbClr val="FF9900"/>
                </a:solidFill>
                <a:latin typeface="Consolas" panose="020B0609020204030204" pitchFamily="49" charset="0"/>
                <a:cs typeface="Times New Roman" panose="02020603050405020304" pitchFamily="18" charset="0"/>
              </a:rPr>
              <a:t>in</a:t>
            </a:r>
            <a:r>
              <a:rPr lang="en-US" altLang="zh-CN" sz="2400" kern="100" dirty="0">
                <a:solidFill>
                  <a:schemeClr val="tx1"/>
                </a:solidFill>
                <a:latin typeface="Consolas" panose="020B0609020204030204" pitchFamily="49" charset="0"/>
                <a:cs typeface="Times New Roman" panose="02020603050405020304" pitchFamily="18" charset="0"/>
              </a:rPr>
              <a:t> </a:t>
            </a:r>
            <a:r>
              <a:rPr lang="en-US" altLang="zh-CN" sz="2400" kern="100" dirty="0">
                <a:solidFill>
                  <a:srgbClr val="7030A0"/>
                </a:solidFill>
                <a:latin typeface="Consolas" panose="020B0609020204030204" pitchFamily="49" charset="0"/>
                <a:cs typeface="Times New Roman" panose="02020603050405020304" pitchFamily="18" charset="0"/>
              </a:rPr>
              <a:t>str</a:t>
            </a:r>
            <a:r>
              <a:rPr lang="en-US" altLang="zh-CN" sz="2400" kern="100" dirty="0">
                <a:solidFill>
                  <a:schemeClr val="tx1"/>
                </a:solidFill>
                <a:latin typeface="Consolas" panose="020B0609020204030204" pitchFamily="49" charset="0"/>
                <a:cs typeface="Times New Roman" panose="02020603050405020304" pitchFamily="18" charset="0"/>
              </a:rPr>
              <a:t>:</a:t>
            </a:r>
            <a:endParaRPr lang="en-US" altLang="zh-CN" sz="2400" kern="100" dirty="0">
              <a:solidFill>
                <a:schemeClr val="tx1"/>
              </a:solidFill>
              <a:latin typeface="Consolas" panose="020B0609020204030204" pitchFamily="49" charset="0"/>
              <a:cs typeface="Times New Roman" panose="02020603050405020304" pitchFamily="18" charset="0"/>
            </a:endParaRPr>
          </a:p>
          <a:p>
            <a:pPr indent="266700" algn="just">
              <a:lnSpc>
                <a:spcPts val="3400"/>
              </a:lnSpc>
              <a:spcAft>
                <a:spcPts val="0"/>
              </a:spcAft>
            </a:pPr>
            <a:r>
              <a:rPr lang="en-US" altLang="zh-CN" sz="2400" kern="100" dirty="0">
                <a:solidFill>
                  <a:schemeClr val="tx1"/>
                </a:solidFill>
                <a:latin typeface="Consolas" panose="020B0609020204030204" pitchFamily="49" charset="0"/>
                <a:cs typeface="Times New Roman" panose="02020603050405020304" pitchFamily="18" charset="0"/>
              </a:rPr>
              <a:t>    </a:t>
            </a:r>
            <a:r>
              <a:rPr lang="en-US" altLang="zh-CN" sz="2400" kern="100" dirty="0">
                <a:solidFill>
                  <a:srgbClr val="FF9900"/>
                </a:solidFill>
                <a:latin typeface="Consolas" panose="020B0609020204030204" pitchFamily="49" charset="0"/>
                <a:cs typeface="Times New Roman" panose="02020603050405020304" pitchFamily="18" charset="0"/>
              </a:rPr>
              <a:t>if</a:t>
            </a:r>
            <a:r>
              <a:rPr lang="en-US" altLang="zh-CN" sz="2400" kern="100" dirty="0">
                <a:solidFill>
                  <a:schemeClr val="tx1"/>
                </a:solidFill>
                <a:latin typeface="Consolas" panose="020B0609020204030204" pitchFamily="49" charset="0"/>
                <a:cs typeface="Times New Roman" panose="02020603050405020304" pitchFamily="18" charset="0"/>
              </a:rPr>
              <a:t> </a:t>
            </a:r>
            <a:r>
              <a:rPr lang="en-US" altLang="zh-CN" sz="2400" kern="100" dirty="0" err="1">
                <a:solidFill>
                  <a:schemeClr val="tx1"/>
                </a:solidFill>
                <a:latin typeface="Consolas" panose="020B0609020204030204" pitchFamily="49" charset="0"/>
                <a:cs typeface="Times New Roman" panose="02020603050405020304" pitchFamily="18" charset="0"/>
              </a:rPr>
              <a:t>s.isupper</a:t>
            </a:r>
            <a:r>
              <a:rPr lang="en-US" altLang="zh-CN" sz="2400" kern="100" dirty="0">
                <a:solidFill>
                  <a:schemeClr val="tx1"/>
                </a:solidFill>
                <a:latin typeface="Consolas" panose="020B0609020204030204" pitchFamily="49" charset="0"/>
                <a:cs typeface="Times New Roman" panose="02020603050405020304" pitchFamily="18" charset="0"/>
              </a:rPr>
              <a:t>():  </a:t>
            </a:r>
            <a:r>
              <a:rPr lang="en-US" altLang="zh-CN" sz="2400" kern="100" dirty="0" err="1">
                <a:solidFill>
                  <a:schemeClr val="tx1"/>
                </a:solidFill>
                <a:latin typeface="Consolas" panose="020B0609020204030204" pitchFamily="49" charset="0"/>
                <a:cs typeface="Times New Roman" panose="02020603050405020304" pitchFamily="18" charset="0"/>
              </a:rPr>
              <a:t>count_upper</a:t>
            </a:r>
            <a:r>
              <a:rPr lang="en-US" altLang="zh-CN" sz="2400" kern="100" dirty="0">
                <a:solidFill>
                  <a:schemeClr val="tx1"/>
                </a:solidFill>
                <a:latin typeface="Consolas" panose="020B0609020204030204" pitchFamily="49" charset="0"/>
                <a:cs typeface="Times New Roman" panose="02020603050405020304" pitchFamily="18" charset="0"/>
              </a:rPr>
              <a:t> = </a:t>
            </a:r>
            <a:r>
              <a:rPr lang="en-US" altLang="zh-CN" sz="2400" kern="100" dirty="0" err="1">
                <a:solidFill>
                  <a:schemeClr val="tx1"/>
                </a:solidFill>
                <a:latin typeface="Consolas" panose="020B0609020204030204" pitchFamily="49" charset="0"/>
                <a:cs typeface="Times New Roman" panose="02020603050405020304" pitchFamily="18" charset="0"/>
              </a:rPr>
              <a:t>count_upper+1</a:t>
            </a:r>
            <a:endParaRPr lang="en-US" altLang="zh-CN" sz="2400" kern="100" dirty="0">
              <a:solidFill>
                <a:schemeClr val="tx1"/>
              </a:solidFill>
              <a:latin typeface="Consolas" panose="020B0609020204030204" pitchFamily="49" charset="0"/>
              <a:cs typeface="Times New Roman" panose="02020603050405020304" pitchFamily="18" charset="0"/>
            </a:endParaRPr>
          </a:p>
          <a:p>
            <a:pPr indent="266700" algn="just">
              <a:lnSpc>
                <a:spcPts val="3400"/>
              </a:lnSpc>
              <a:spcAft>
                <a:spcPts val="0"/>
              </a:spcAft>
            </a:pPr>
            <a:r>
              <a:rPr lang="en-US" altLang="zh-CN" sz="2400" kern="100" dirty="0">
                <a:solidFill>
                  <a:schemeClr val="tx1"/>
                </a:solidFill>
                <a:latin typeface="Consolas" panose="020B0609020204030204" pitchFamily="49" charset="0"/>
                <a:cs typeface="Times New Roman" panose="02020603050405020304" pitchFamily="18" charset="0"/>
              </a:rPr>
              <a:t>    </a:t>
            </a:r>
            <a:r>
              <a:rPr lang="en-US" altLang="zh-CN" sz="2400" kern="100" dirty="0">
                <a:solidFill>
                  <a:srgbClr val="FF9900"/>
                </a:solidFill>
                <a:latin typeface="Consolas" panose="020B0609020204030204" pitchFamily="49" charset="0"/>
                <a:cs typeface="Times New Roman" panose="02020603050405020304" pitchFamily="18" charset="0"/>
              </a:rPr>
              <a:t>if</a:t>
            </a:r>
            <a:r>
              <a:rPr lang="en-US" altLang="zh-CN" sz="2400" kern="100" dirty="0">
                <a:solidFill>
                  <a:schemeClr val="tx1"/>
                </a:solidFill>
                <a:latin typeface="Consolas" panose="020B0609020204030204" pitchFamily="49" charset="0"/>
                <a:cs typeface="Times New Roman" panose="02020603050405020304" pitchFamily="18" charset="0"/>
              </a:rPr>
              <a:t> </a:t>
            </a:r>
            <a:r>
              <a:rPr lang="en-US" altLang="zh-CN" sz="2400" kern="100" dirty="0" err="1">
                <a:solidFill>
                  <a:schemeClr val="tx1"/>
                </a:solidFill>
                <a:latin typeface="Consolas" panose="020B0609020204030204" pitchFamily="49" charset="0"/>
                <a:cs typeface="Times New Roman" panose="02020603050405020304" pitchFamily="18" charset="0"/>
              </a:rPr>
              <a:t>s.islower</a:t>
            </a:r>
            <a:r>
              <a:rPr lang="en-US" altLang="zh-CN" sz="2400" kern="100" dirty="0">
                <a:solidFill>
                  <a:schemeClr val="tx1"/>
                </a:solidFill>
                <a:latin typeface="Consolas" panose="020B0609020204030204" pitchFamily="49" charset="0"/>
                <a:cs typeface="Times New Roman" panose="02020603050405020304" pitchFamily="18" charset="0"/>
              </a:rPr>
              <a:t>():  count_lower = </a:t>
            </a:r>
            <a:r>
              <a:rPr lang="en-US" altLang="zh-CN" sz="2400" kern="100" dirty="0" err="1">
                <a:solidFill>
                  <a:schemeClr val="tx1"/>
                </a:solidFill>
                <a:latin typeface="Consolas" panose="020B0609020204030204" pitchFamily="49" charset="0"/>
                <a:cs typeface="Times New Roman" panose="02020603050405020304" pitchFamily="18" charset="0"/>
              </a:rPr>
              <a:t>count_lower+1</a:t>
            </a:r>
            <a:endParaRPr lang="en-US" altLang="zh-CN" sz="2400" kern="100" dirty="0">
              <a:solidFill>
                <a:schemeClr val="tx1"/>
              </a:solidFill>
              <a:latin typeface="Consolas" panose="020B0609020204030204" pitchFamily="49" charset="0"/>
              <a:cs typeface="Times New Roman" panose="02020603050405020304" pitchFamily="18" charset="0"/>
            </a:endParaRPr>
          </a:p>
          <a:p>
            <a:pPr indent="266700" algn="just">
              <a:lnSpc>
                <a:spcPts val="3400"/>
              </a:lnSpc>
              <a:spcAft>
                <a:spcPts val="0"/>
              </a:spcAft>
            </a:pPr>
            <a:r>
              <a:rPr lang="en-US" altLang="zh-CN" sz="2400" kern="100" dirty="0">
                <a:solidFill>
                  <a:schemeClr val="tx1"/>
                </a:solidFill>
                <a:latin typeface="Consolas" panose="020B0609020204030204" pitchFamily="49" charset="0"/>
                <a:cs typeface="Times New Roman" panose="02020603050405020304" pitchFamily="18" charset="0"/>
              </a:rPr>
              <a:t>    </a:t>
            </a:r>
            <a:r>
              <a:rPr lang="en-US" altLang="zh-CN" sz="2400" kern="100" dirty="0">
                <a:solidFill>
                  <a:srgbClr val="FF9900"/>
                </a:solidFill>
                <a:latin typeface="Consolas" panose="020B0609020204030204" pitchFamily="49" charset="0"/>
                <a:cs typeface="Times New Roman" panose="02020603050405020304" pitchFamily="18" charset="0"/>
              </a:rPr>
              <a:t>if</a:t>
            </a:r>
            <a:r>
              <a:rPr lang="en-US" altLang="zh-CN" sz="2400" kern="100" dirty="0">
                <a:solidFill>
                  <a:schemeClr val="tx1"/>
                </a:solidFill>
                <a:latin typeface="Consolas" panose="020B0609020204030204" pitchFamily="49" charset="0"/>
                <a:cs typeface="Times New Roman" panose="02020603050405020304" pitchFamily="18" charset="0"/>
              </a:rPr>
              <a:t> </a:t>
            </a:r>
            <a:r>
              <a:rPr lang="en-US" altLang="zh-CN" sz="2400" kern="100" dirty="0" err="1">
                <a:solidFill>
                  <a:schemeClr val="tx1"/>
                </a:solidFill>
                <a:latin typeface="Consolas" panose="020B0609020204030204" pitchFamily="49" charset="0"/>
                <a:cs typeface="Times New Roman" panose="02020603050405020304" pitchFamily="18" charset="0"/>
              </a:rPr>
              <a:t>s.isdigit</a:t>
            </a:r>
            <a:r>
              <a:rPr lang="en-US" altLang="zh-CN" sz="2400" kern="100" dirty="0">
                <a:solidFill>
                  <a:schemeClr val="tx1"/>
                </a:solidFill>
                <a:latin typeface="Consolas" panose="020B0609020204030204" pitchFamily="49" charset="0"/>
                <a:cs typeface="Times New Roman" panose="02020603050405020304" pitchFamily="18" charset="0"/>
              </a:rPr>
              <a:t>():  count_digit = </a:t>
            </a:r>
            <a:r>
              <a:rPr lang="en-US" altLang="zh-CN" sz="2400" kern="100" dirty="0" err="1">
                <a:solidFill>
                  <a:schemeClr val="tx1"/>
                </a:solidFill>
                <a:latin typeface="Consolas" panose="020B0609020204030204" pitchFamily="49" charset="0"/>
                <a:cs typeface="Times New Roman" panose="02020603050405020304" pitchFamily="18" charset="0"/>
              </a:rPr>
              <a:t>count_digit+1</a:t>
            </a:r>
            <a:endParaRPr lang="en-US" altLang="zh-CN" sz="2400" kern="100" dirty="0">
              <a:solidFill>
                <a:schemeClr val="tx1"/>
              </a:solidFill>
              <a:latin typeface="Consolas" panose="020B0609020204030204" pitchFamily="49" charset="0"/>
              <a:cs typeface="Times New Roman" panose="02020603050405020304" pitchFamily="18" charset="0"/>
            </a:endParaRPr>
          </a:p>
          <a:p>
            <a:pPr indent="266700" algn="just">
              <a:lnSpc>
                <a:spcPts val="3400"/>
              </a:lnSpc>
              <a:spcAft>
                <a:spcPts val="0"/>
              </a:spcAft>
            </a:pPr>
            <a:r>
              <a:rPr lang="en-US" altLang="zh-CN" sz="2400" kern="100" dirty="0">
                <a:solidFill>
                  <a:srgbClr val="7030A0"/>
                </a:solidFill>
                <a:latin typeface="Consolas" panose="020B0609020204030204" pitchFamily="49" charset="0"/>
                <a:cs typeface="Times New Roman" panose="02020603050405020304" pitchFamily="18" charset="0"/>
              </a:rPr>
              <a:t>print</a:t>
            </a:r>
            <a:r>
              <a:rPr lang="en-US" altLang="zh-CN" sz="2400" kern="100" dirty="0">
                <a:solidFill>
                  <a:schemeClr val="tx1"/>
                </a:solidFill>
                <a:latin typeface="Consolas" panose="020B0609020204030204" pitchFamily="49" charset="0"/>
                <a:cs typeface="Times New Roman" panose="02020603050405020304" pitchFamily="18" charset="0"/>
              </a:rPr>
              <a:t>(</a:t>
            </a:r>
            <a:r>
              <a:rPr lang="en-US" altLang="zh-CN" sz="2400" kern="100" dirty="0">
                <a:solidFill>
                  <a:srgbClr val="00B050"/>
                </a:solidFill>
                <a:latin typeface="Consolas" panose="020B0609020204030204" pitchFamily="49" charset="0"/>
                <a:cs typeface="Times New Roman" panose="02020603050405020304" pitchFamily="18" charset="0"/>
              </a:rPr>
              <a:t>"</a:t>
            </a:r>
            <a:r>
              <a:rPr lang="zh-CN" altLang="en-US" sz="2400" kern="100" dirty="0">
                <a:solidFill>
                  <a:srgbClr val="00B050"/>
                </a:solidFill>
                <a:latin typeface="Consolas" panose="020B0609020204030204" pitchFamily="49" charset="0"/>
                <a:cs typeface="Times New Roman" panose="02020603050405020304" pitchFamily="18" charset="0"/>
              </a:rPr>
              <a:t>大写字符：</a:t>
            </a:r>
            <a:r>
              <a:rPr lang="en-US" altLang="zh-CN" sz="2400" kern="100" dirty="0">
                <a:solidFill>
                  <a:srgbClr val="00B050"/>
                </a:solidFill>
                <a:latin typeface="Consolas" panose="020B0609020204030204" pitchFamily="49" charset="0"/>
                <a:cs typeface="Times New Roman" panose="02020603050405020304" pitchFamily="18" charset="0"/>
              </a:rPr>
              <a:t>"</a:t>
            </a:r>
            <a:r>
              <a:rPr lang="en-US" altLang="zh-CN" sz="2400" kern="100" dirty="0">
                <a:solidFill>
                  <a:schemeClr val="tx1"/>
                </a:solidFill>
                <a:latin typeface="Consolas" panose="020B0609020204030204" pitchFamily="49" charset="0"/>
                <a:cs typeface="Times New Roman" panose="02020603050405020304" pitchFamily="18" charset="0"/>
              </a:rPr>
              <a:t>, </a:t>
            </a:r>
            <a:r>
              <a:rPr lang="en-US" altLang="zh-CN" sz="2400" kern="100" dirty="0" err="1">
                <a:solidFill>
                  <a:schemeClr val="tx1"/>
                </a:solidFill>
                <a:latin typeface="Consolas" panose="020B0609020204030204" pitchFamily="49" charset="0"/>
                <a:cs typeface="Times New Roman" panose="02020603050405020304" pitchFamily="18" charset="0"/>
              </a:rPr>
              <a:t>count_upper</a:t>
            </a:r>
            <a:r>
              <a:rPr lang="en-US" altLang="zh-CN" sz="2400" kern="100" dirty="0">
                <a:solidFill>
                  <a:schemeClr val="tx1"/>
                </a:solidFill>
                <a:latin typeface="Consolas" panose="020B0609020204030204" pitchFamily="49" charset="0"/>
                <a:cs typeface="Times New Roman" panose="02020603050405020304" pitchFamily="18" charset="0"/>
              </a:rPr>
              <a:t>)</a:t>
            </a:r>
            <a:endParaRPr lang="en-US" altLang="zh-CN" sz="2400" kern="100" dirty="0">
              <a:solidFill>
                <a:schemeClr val="tx1"/>
              </a:solidFill>
              <a:latin typeface="Consolas" panose="020B0609020204030204" pitchFamily="49" charset="0"/>
              <a:cs typeface="Times New Roman" panose="02020603050405020304" pitchFamily="18" charset="0"/>
            </a:endParaRPr>
          </a:p>
          <a:p>
            <a:pPr indent="266700" algn="just">
              <a:lnSpc>
                <a:spcPts val="3400"/>
              </a:lnSpc>
              <a:spcAft>
                <a:spcPts val="0"/>
              </a:spcAft>
            </a:pPr>
            <a:r>
              <a:rPr lang="en-US" altLang="zh-CN" sz="2400" kern="100" dirty="0">
                <a:solidFill>
                  <a:srgbClr val="7030A0"/>
                </a:solidFill>
                <a:latin typeface="Consolas" panose="020B0609020204030204" pitchFamily="49" charset="0"/>
                <a:cs typeface="Times New Roman" panose="02020603050405020304" pitchFamily="18" charset="0"/>
              </a:rPr>
              <a:t>print</a:t>
            </a:r>
            <a:r>
              <a:rPr lang="en-US" altLang="zh-CN" sz="2400" kern="100" dirty="0">
                <a:solidFill>
                  <a:schemeClr val="tx1"/>
                </a:solidFill>
                <a:latin typeface="Consolas" panose="020B0609020204030204" pitchFamily="49" charset="0"/>
                <a:cs typeface="Times New Roman" panose="02020603050405020304" pitchFamily="18" charset="0"/>
              </a:rPr>
              <a:t>(</a:t>
            </a:r>
            <a:r>
              <a:rPr lang="en-US" altLang="zh-CN" sz="2400" kern="100" dirty="0">
                <a:solidFill>
                  <a:srgbClr val="00B050"/>
                </a:solidFill>
                <a:latin typeface="Consolas" panose="020B0609020204030204" pitchFamily="49" charset="0"/>
                <a:cs typeface="Times New Roman" panose="02020603050405020304" pitchFamily="18" charset="0"/>
              </a:rPr>
              <a:t>"</a:t>
            </a:r>
            <a:r>
              <a:rPr lang="zh-CN" altLang="en-US" sz="2400" kern="100" dirty="0">
                <a:solidFill>
                  <a:srgbClr val="00B050"/>
                </a:solidFill>
                <a:latin typeface="Consolas" panose="020B0609020204030204" pitchFamily="49" charset="0"/>
                <a:cs typeface="Times New Roman" panose="02020603050405020304" pitchFamily="18" charset="0"/>
              </a:rPr>
              <a:t>小写字符：</a:t>
            </a:r>
            <a:r>
              <a:rPr lang="en-US" altLang="zh-CN" sz="2400" kern="100" dirty="0">
                <a:solidFill>
                  <a:srgbClr val="00B050"/>
                </a:solidFill>
                <a:latin typeface="Consolas" panose="020B0609020204030204" pitchFamily="49" charset="0"/>
                <a:cs typeface="Times New Roman" panose="02020603050405020304" pitchFamily="18" charset="0"/>
              </a:rPr>
              <a:t>"</a:t>
            </a:r>
            <a:r>
              <a:rPr lang="en-US" altLang="zh-CN" sz="2400" kern="100" dirty="0">
                <a:solidFill>
                  <a:schemeClr val="tx1"/>
                </a:solidFill>
                <a:latin typeface="Consolas" panose="020B0609020204030204" pitchFamily="49" charset="0"/>
                <a:cs typeface="Times New Roman" panose="02020603050405020304" pitchFamily="18" charset="0"/>
              </a:rPr>
              <a:t>, count_lower)</a:t>
            </a:r>
            <a:endParaRPr lang="en-US" altLang="zh-CN" sz="2400" kern="100" dirty="0">
              <a:solidFill>
                <a:schemeClr val="tx1"/>
              </a:solidFill>
              <a:latin typeface="Consolas" panose="020B0609020204030204" pitchFamily="49" charset="0"/>
              <a:cs typeface="Times New Roman" panose="02020603050405020304" pitchFamily="18" charset="0"/>
            </a:endParaRPr>
          </a:p>
          <a:p>
            <a:pPr indent="266700" algn="just">
              <a:lnSpc>
                <a:spcPts val="3400"/>
              </a:lnSpc>
              <a:spcAft>
                <a:spcPts val="0"/>
              </a:spcAft>
            </a:pPr>
            <a:r>
              <a:rPr lang="en-US" altLang="zh-CN" sz="2400" kern="100" dirty="0">
                <a:solidFill>
                  <a:srgbClr val="7030A0"/>
                </a:solidFill>
                <a:latin typeface="Consolas" panose="020B0609020204030204" pitchFamily="49" charset="0"/>
                <a:cs typeface="Times New Roman" panose="02020603050405020304" pitchFamily="18" charset="0"/>
              </a:rPr>
              <a:t>print</a:t>
            </a:r>
            <a:r>
              <a:rPr lang="en-US" altLang="zh-CN" sz="2400" kern="100" dirty="0">
                <a:solidFill>
                  <a:schemeClr val="tx1"/>
                </a:solidFill>
                <a:latin typeface="Consolas" panose="020B0609020204030204" pitchFamily="49" charset="0"/>
                <a:cs typeface="Times New Roman" panose="02020603050405020304" pitchFamily="18" charset="0"/>
              </a:rPr>
              <a:t>(</a:t>
            </a:r>
            <a:r>
              <a:rPr lang="en-US" altLang="zh-CN" sz="2400" kern="100" dirty="0">
                <a:solidFill>
                  <a:srgbClr val="00B050"/>
                </a:solidFill>
                <a:latin typeface="Consolas" panose="020B0609020204030204" pitchFamily="49" charset="0"/>
                <a:cs typeface="Times New Roman" panose="02020603050405020304" pitchFamily="18" charset="0"/>
              </a:rPr>
              <a:t>"</a:t>
            </a:r>
            <a:r>
              <a:rPr lang="zh-CN" altLang="en-US" sz="2400" kern="100" dirty="0">
                <a:solidFill>
                  <a:srgbClr val="00B050"/>
                </a:solidFill>
                <a:latin typeface="Consolas" panose="020B0609020204030204" pitchFamily="49" charset="0"/>
                <a:cs typeface="Times New Roman" panose="02020603050405020304" pitchFamily="18" charset="0"/>
              </a:rPr>
              <a:t>数字字符：</a:t>
            </a:r>
            <a:r>
              <a:rPr lang="en-US" altLang="zh-CN" sz="2400" kern="100" dirty="0">
                <a:solidFill>
                  <a:srgbClr val="00B050"/>
                </a:solidFill>
                <a:latin typeface="Consolas" panose="020B0609020204030204" pitchFamily="49" charset="0"/>
                <a:cs typeface="Times New Roman" panose="02020603050405020304" pitchFamily="18" charset="0"/>
              </a:rPr>
              <a:t>"</a:t>
            </a:r>
            <a:r>
              <a:rPr lang="en-US" altLang="zh-CN" sz="2400" kern="100" dirty="0">
                <a:solidFill>
                  <a:schemeClr val="tx1"/>
                </a:solidFill>
                <a:latin typeface="Consolas" panose="020B0609020204030204" pitchFamily="49" charset="0"/>
                <a:cs typeface="Times New Roman" panose="02020603050405020304" pitchFamily="18" charset="0"/>
              </a:rPr>
              <a:t>, count_digit)</a:t>
            </a:r>
            <a:endParaRPr lang="zh-CN" altLang="en-US" dirty="0">
              <a:solidFill>
                <a:schemeClr val="tx1"/>
              </a:solidFill>
            </a:endParaRPr>
          </a:p>
        </p:txBody>
      </p:sp>
      <p:sp>
        <p:nvSpPr>
          <p:cNvPr id="2" name="矩形 1"/>
          <p:cNvSpPr/>
          <p:nvPr/>
        </p:nvSpPr>
        <p:spPr>
          <a:xfrm>
            <a:off x="776097" y="3309730"/>
            <a:ext cx="2652903" cy="437322"/>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17580" y="894406"/>
            <a:ext cx="11356840" cy="550279"/>
          </a:xfrm>
          <a:prstGeom prst="rect">
            <a:avLst/>
          </a:prstGeom>
        </p:spPr>
        <p:txBody>
          <a:bodyPr wrap="square">
            <a:spAutoFit/>
          </a:bodyPr>
          <a:lstStyle/>
          <a:p>
            <a:pPr>
              <a:lnSpc>
                <a:spcPts val="4000"/>
              </a:lnSpc>
              <a:spcAft>
                <a:spcPts val="600"/>
              </a:spcAft>
            </a:pPr>
            <a:r>
              <a:rPr lang="en-US" altLang="zh-CN" sz="2400" b="1" dirty="0">
                <a:latin typeface="+mn-ea"/>
              </a:rPr>
              <a:t>for </a:t>
            </a:r>
            <a:r>
              <a:rPr lang="zh-CN" altLang="en-US" sz="2400" b="1" dirty="0">
                <a:latin typeface="+mn-ea"/>
              </a:rPr>
              <a:t>语句中的迭代</a:t>
            </a:r>
            <a:endParaRPr lang="zh-CN" altLang="zh-CN" sz="2400" dirty="0">
              <a:latin typeface="+mn-ea"/>
            </a:endParaRPr>
          </a:p>
        </p:txBody>
      </p:sp>
      <p:sp>
        <p:nvSpPr>
          <p:cNvPr id="3" name="矩形 2"/>
          <p:cNvSpPr/>
          <p:nvPr/>
        </p:nvSpPr>
        <p:spPr>
          <a:xfrm>
            <a:off x="170320" y="1444685"/>
            <a:ext cx="11761707" cy="1689052"/>
          </a:xfrm>
          <a:prstGeom prst="rect">
            <a:avLst/>
          </a:prstGeom>
        </p:spPr>
        <p:txBody>
          <a:bodyPr wrap="square">
            <a:spAutoFit/>
          </a:bodyPr>
          <a:lstStyle/>
          <a:p>
            <a:pPr indent="266700" algn="just">
              <a:lnSpc>
                <a:spcPct val="150000"/>
              </a:lnSpc>
              <a:spcAft>
                <a:spcPts val="0"/>
              </a:spcAft>
            </a:pPr>
            <a:r>
              <a:rPr lang="en-US" altLang="zh-CN" sz="2400" kern="100" dirty="0">
                <a:latin typeface="+mn-ea"/>
                <a:cs typeface="Times New Roman" panose="02020603050405020304" pitchFamily="18" charset="0"/>
              </a:rPr>
              <a:t>2</a:t>
            </a:r>
            <a:r>
              <a:rPr lang="zh-CN" altLang="zh-CN"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range()</a:t>
            </a:r>
            <a:r>
              <a:rPr lang="zh-CN" altLang="zh-CN" sz="2400" kern="100" dirty="0">
                <a:latin typeface="+mn-ea"/>
                <a:cs typeface="Times New Roman" panose="02020603050405020304" pitchFamily="18" charset="0"/>
              </a:rPr>
              <a:t>函数生成迭代序列</a:t>
            </a:r>
            <a:endParaRPr lang="en-US" altLang="zh-CN" sz="2400" kern="100" dirty="0">
              <a:latin typeface="+mn-ea"/>
              <a:cs typeface="Times New Roman" panose="02020603050405020304" pitchFamily="18" charset="0"/>
            </a:endParaRPr>
          </a:p>
          <a:p>
            <a:pPr indent="266700" algn="just">
              <a:lnSpc>
                <a:spcPct val="150000"/>
              </a:lnSpc>
              <a:spcAft>
                <a:spcPts val="0"/>
              </a:spcAft>
            </a:pPr>
            <a:r>
              <a:rPr lang="en-US" altLang="zh-CN" sz="2400" kern="100" dirty="0">
                <a:latin typeface="+mn-ea"/>
                <a:cs typeface="Times New Roman" panose="02020603050405020304" pitchFamily="18" charset="0"/>
              </a:rPr>
              <a:t>range</a:t>
            </a:r>
            <a:r>
              <a:rPr lang="zh-CN" altLang="zh-CN" sz="2400" kern="100" dirty="0">
                <a:latin typeface="+mn-ea"/>
                <a:cs typeface="Times New Roman" panose="02020603050405020304" pitchFamily="18" charset="0"/>
              </a:rPr>
              <a:t>是</a:t>
            </a:r>
            <a:r>
              <a:rPr lang="en-US" altLang="zh-CN" sz="2400" kern="100" dirty="0">
                <a:latin typeface="+mn-ea"/>
                <a:cs typeface="Times New Roman" panose="02020603050405020304" pitchFamily="18" charset="0"/>
              </a:rPr>
              <a:t>Python</a:t>
            </a:r>
            <a:r>
              <a:rPr lang="zh-CN" altLang="zh-CN" sz="2400" kern="100" dirty="0">
                <a:latin typeface="+mn-ea"/>
                <a:cs typeface="Times New Roman" panose="02020603050405020304" pitchFamily="18" charset="0"/>
              </a:rPr>
              <a:t>中的一个内置函数，调用这个函数就能产生一个迭代序列，因此适合放在</a:t>
            </a:r>
            <a:r>
              <a:rPr lang="en-US" altLang="zh-CN" sz="2400" kern="100" dirty="0">
                <a:latin typeface="+mn-ea"/>
                <a:cs typeface="Times New Roman" panose="02020603050405020304" pitchFamily="18" charset="0"/>
              </a:rPr>
              <a:t>for</a:t>
            </a:r>
            <a:r>
              <a:rPr lang="zh-CN" altLang="zh-CN" sz="2400" kern="100" dirty="0">
                <a:latin typeface="+mn-ea"/>
                <a:cs typeface="Times New Roman" panose="02020603050405020304" pitchFamily="18" charset="0"/>
              </a:rPr>
              <a:t>语句的头部，函数</a:t>
            </a:r>
            <a:r>
              <a:rPr lang="en-US" altLang="zh-CN" sz="2400" kern="100" dirty="0">
                <a:latin typeface="+mn-ea"/>
                <a:cs typeface="Times New Roman" panose="02020603050405020304" pitchFamily="18" charset="0"/>
              </a:rPr>
              <a:t>range</a:t>
            </a:r>
            <a:r>
              <a:rPr lang="zh-CN" altLang="zh-CN" sz="2400" kern="100" dirty="0">
                <a:latin typeface="+mn-ea"/>
                <a:cs typeface="Times New Roman" panose="02020603050405020304" pitchFamily="18" charset="0"/>
              </a:rPr>
              <a:t>有以下几种不同的调用方式：</a:t>
            </a:r>
            <a:endParaRPr lang="en-US" altLang="zh-CN" sz="2400" kern="100" dirty="0">
              <a:latin typeface="+mn-ea"/>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 name="矩形 1"/>
              <p:cNvSpPr/>
              <p:nvPr/>
            </p:nvSpPr>
            <p:spPr>
              <a:xfrm>
                <a:off x="530360" y="3289853"/>
                <a:ext cx="10654611" cy="168905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lvl="0" algn="just">
                  <a:lnSpc>
                    <a:spcPct val="150000"/>
                  </a:lnSpc>
                  <a:spcAft>
                    <a:spcPts val="0"/>
                  </a:spcAft>
                </a:pPr>
                <a:r>
                  <a:rPr lang="en-US" altLang="zh-CN" sz="2400" b="1" kern="100" dirty="0">
                    <a:latin typeface="+mn-ea"/>
                    <a:cs typeface="Times New Roman" panose="02020603050405020304" pitchFamily="18" charset="0"/>
                  </a:rPr>
                  <a:t>range(n)</a:t>
                </a:r>
                <a:r>
                  <a:rPr lang="zh-CN" altLang="zh-CN" sz="2400" b="1" kern="100" dirty="0">
                    <a:latin typeface="+mn-ea"/>
                    <a:cs typeface="Times New Roman" panose="02020603050405020304" pitchFamily="18" charset="0"/>
                  </a:rPr>
                  <a:t>：</a:t>
                </a:r>
                <a:endParaRPr lang="en-US" altLang="zh-CN" sz="2400" b="1" kern="100" dirty="0">
                  <a:latin typeface="+mn-ea"/>
                  <a:cs typeface="Times New Roman" panose="02020603050405020304" pitchFamily="18" charset="0"/>
                </a:endParaRPr>
              </a:p>
              <a:p>
                <a:pPr lvl="0" algn="just">
                  <a:lnSpc>
                    <a:spcPct val="150000"/>
                  </a:lnSpc>
                  <a:spcAft>
                    <a:spcPts val="0"/>
                  </a:spcAft>
                </a:pPr>
                <a:r>
                  <a:rPr lang="zh-CN" altLang="zh-CN" sz="2400" kern="100" dirty="0">
                    <a:latin typeface="+mn-ea"/>
                    <a:cs typeface="Times New Roman" panose="02020603050405020304" pitchFamily="18" charset="0"/>
                  </a:rPr>
                  <a:t>得到的迭代序列为：</a:t>
                </a:r>
                <a14:m>
                  <m:oMath xmlns:m="http://schemas.openxmlformats.org/officeDocument/2006/math">
                    <m:r>
                      <a:rPr lang="en-US" altLang="zh-CN" sz="2400" i="1" kern="100" smtClean="0">
                        <a:solidFill>
                          <a:srgbClr val="FF0000"/>
                        </a:solidFill>
                        <a:latin typeface="+mn-ea"/>
                        <a:cs typeface="Times New Roman" panose="02020603050405020304" pitchFamily="18" charset="0"/>
                      </a:rPr>
                      <m:t>0</m:t>
                    </m:r>
                    <m:r>
                      <a:rPr lang="zh-CN" altLang="zh-CN" sz="2400" i="1" kern="100">
                        <a:latin typeface="+mn-ea"/>
                        <a:cs typeface="Times New Roman" panose="02020603050405020304" pitchFamily="18" charset="0"/>
                      </a:rPr>
                      <m:t>，</m:t>
                    </m:r>
                    <m:r>
                      <a:rPr lang="en-US" altLang="zh-CN" sz="2400" i="1" kern="100">
                        <a:latin typeface="+mn-ea"/>
                        <a:cs typeface="Times New Roman" panose="02020603050405020304" pitchFamily="18" charset="0"/>
                      </a:rPr>
                      <m:t>1</m:t>
                    </m:r>
                    <m:r>
                      <a:rPr lang="zh-CN" altLang="zh-CN" sz="2400" i="1" kern="100">
                        <a:latin typeface="+mn-ea"/>
                        <a:cs typeface="Times New Roman" panose="02020603050405020304" pitchFamily="18" charset="0"/>
                      </a:rPr>
                      <m:t>，</m:t>
                    </m:r>
                    <m:r>
                      <a:rPr lang="en-US" altLang="zh-CN" sz="2400" i="1" kern="100">
                        <a:latin typeface="+mn-ea"/>
                        <a:cs typeface="Times New Roman" panose="02020603050405020304" pitchFamily="18" charset="0"/>
                      </a:rPr>
                      <m:t>2</m:t>
                    </m:r>
                    <m:r>
                      <a:rPr lang="zh-CN" altLang="zh-CN" sz="2400" i="1" kern="100">
                        <a:latin typeface="+mn-ea"/>
                        <a:cs typeface="Times New Roman" panose="02020603050405020304" pitchFamily="18" charset="0"/>
                      </a:rPr>
                      <m:t>，</m:t>
                    </m:r>
                    <m:r>
                      <a:rPr lang="en-US" altLang="zh-CN" sz="2400" i="1" kern="100">
                        <a:latin typeface="+mn-ea"/>
                        <a:cs typeface="Times New Roman" panose="02020603050405020304" pitchFamily="18" charset="0"/>
                      </a:rPr>
                      <m:t>3</m:t>
                    </m:r>
                    <m:r>
                      <a:rPr lang="zh-CN" altLang="zh-CN" sz="2400" i="1" kern="100">
                        <a:latin typeface="+mn-ea"/>
                        <a:cs typeface="Times New Roman" panose="02020603050405020304" pitchFamily="18" charset="0"/>
                      </a:rPr>
                      <m:t>，</m:t>
                    </m:r>
                    <m:r>
                      <a:rPr lang="en-US" altLang="zh-CN" sz="2400" i="1" kern="100">
                        <a:latin typeface="+mn-ea"/>
                        <a:cs typeface="Times New Roman" panose="02020603050405020304" pitchFamily="18" charset="0"/>
                      </a:rPr>
                      <m:t>⋯⋯</m:t>
                    </m:r>
                    <m:r>
                      <a:rPr lang="zh-CN" altLang="zh-CN" sz="2400" i="1" kern="100">
                        <a:latin typeface="+mn-ea"/>
                        <a:cs typeface="Times New Roman" panose="02020603050405020304" pitchFamily="18" charset="0"/>
                      </a:rPr>
                      <m:t>，</m:t>
                    </m:r>
                    <m:r>
                      <a:rPr lang="en-US" altLang="zh-CN" sz="2400" i="1" kern="100" smtClean="0">
                        <a:solidFill>
                          <a:srgbClr val="FF0000"/>
                        </a:solidFill>
                        <a:latin typeface="+mn-ea"/>
                        <a:cs typeface="Times New Roman" panose="02020603050405020304" pitchFamily="18" charset="0"/>
                      </a:rPr>
                      <m:t>𝑛</m:t>
                    </m:r>
                    <m:r>
                      <a:rPr lang="zh-CN" altLang="en-US" sz="2400" i="1" kern="100">
                        <a:solidFill>
                          <a:srgbClr val="FF0000"/>
                        </a:solidFill>
                        <a:latin typeface="+mn-ea"/>
                        <a:cs typeface="微软雅黑" panose="020B0503020204020204" pitchFamily="34" charset="-122"/>
                      </a:rPr>
                      <m:t>−</m:t>
                    </m:r>
                    <m:r>
                      <a:rPr lang="en-US" altLang="zh-CN" sz="2400" i="1" kern="100">
                        <a:solidFill>
                          <a:srgbClr val="FF0000"/>
                        </a:solidFill>
                        <a:latin typeface="+mn-ea"/>
                        <a:cs typeface="Times New Roman" panose="02020603050405020304" pitchFamily="18" charset="0"/>
                      </a:rPr>
                      <m:t>1</m:t>
                    </m:r>
                  </m:oMath>
                </a14:m>
                <a:r>
                  <a:rPr lang="zh-CN" altLang="zh-CN" sz="2400" kern="100" dirty="0">
                    <a:latin typeface="+mn-ea"/>
                    <a:cs typeface="Times New Roman" panose="02020603050405020304" pitchFamily="18" charset="0"/>
                  </a:rPr>
                  <a:t>。例如：</a:t>
                </a:r>
                <a:r>
                  <a:rPr lang="en-US" altLang="zh-CN" sz="2400" kern="100" dirty="0">
                    <a:latin typeface="+mn-ea"/>
                    <a:cs typeface="Times New Roman" panose="02020603050405020304" pitchFamily="18" charset="0"/>
                  </a:rPr>
                  <a:t>range(100)</a:t>
                </a:r>
                <a:r>
                  <a:rPr lang="zh-CN" altLang="zh-CN" sz="2400" kern="100" dirty="0">
                    <a:latin typeface="+mn-ea"/>
                    <a:cs typeface="Times New Roman" panose="02020603050405020304" pitchFamily="18" charset="0"/>
                  </a:rPr>
                  <a:t>表示序列</a:t>
                </a:r>
                <a14:m>
                  <m:oMath xmlns:m="http://schemas.openxmlformats.org/officeDocument/2006/math">
                    <m:r>
                      <a:rPr lang="en-US" altLang="zh-CN" sz="2400" i="1" kern="100">
                        <a:latin typeface="+mn-ea"/>
                        <a:cs typeface="Times New Roman" panose="02020603050405020304" pitchFamily="18" charset="0"/>
                      </a:rPr>
                      <m:t>0</m:t>
                    </m:r>
                    <m:r>
                      <a:rPr lang="zh-CN" altLang="zh-CN" sz="2400" i="1" kern="100">
                        <a:latin typeface="+mn-ea"/>
                        <a:cs typeface="Times New Roman" panose="02020603050405020304" pitchFamily="18" charset="0"/>
                      </a:rPr>
                      <m:t>，</m:t>
                    </m:r>
                    <m:r>
                      <a:rPr lang="en-US" altLang="zh-CN" sz="2400" i="1" kern="100">
                        <a:latin typeface="+mn-ea"/>
                        <a:cs typeface="Times New Roman" panose="02020603050405020304" pitchFamily="18" charset="0"/>
                      </a:rPr>
                      <m:t>1</m:t>
                    </m:r>
                    <m:r>
                      <a:rPr lang="zh-CN" altLang="zh-CN" sz="2400" i="1" kern="100">
                        <a:latin typeface="+mn-ea"/>
                        <a:cs typeface="Times New Roman" panose="02020603050405020304" pitchFamily="18" charset="0"/>
                      </a:rPr>
                      <m:t>，</m:t>
                    </m:r>
                    <m:r>
                      <a:rPr lang="en-US" altLang="zh-CN" sz="2400" i="1" kern="100">
                        <a:latin typeface="+mn-ea"/>
                        <a:cs typeface="Times New Roman" panose="02020603050405020304" pitchFamily="18" charset="0"/>
                      </a:rPr>
                      <m:t>2</m:t>
                    </m:r>
                    <m:r>
                      <a:rPr lang="zh-CN" altLang="zh-CN" sz="2400" i="1" kern="100">
                        <a:latin typeface="+mn-ea"/>
                        <a:cs typeface="Times New Roman" panose="02020603050405020304" pitchFamily="18" charset="0"/>
                      </a:rPr>
                      <m:t>，</m:t>
                    </m:r>
                    <m:r>
                      <a:rPr lang="en-US" altLang="zh-CN" sz="2400" i="1" kern="100">
                        <a:latin typeface="+mn-ea"/>
                        <a:cs typeface="Times New Roman" panose="02020603050405020304" pitchFamily="18" charset="0"/>
                      </a:rPr>
                      <m:t>3</m:t>
                    </m:r>
                    <m:r>
                      <a:rPr lang="zh-CN" altLang="zh-CN" sz="2400" i="1" kern="100">
                        <a:latin typeface="+mn-ea"/>
                        <a:cs typeface="Times New Roman" panose="02020603050405020304" pitchFamily="18" charset="0"/>
                      </a:rPr>
                      <m:t>，</m:t>
                    </m:r>
                    <m:r>
                      <a:rPr lang="en-US" altLang="zh-CN" sz="2400" i="1" kern="100">
                        <a:latin typeface="+mn-ea"/>
                        <a:cs typeface="Times New Roman" panose="02020603050405020304" pitchFamily="18" charset="0"/>
                      </a:rPr>
                      <m:t>⋯⋯</m:t>
                    </m:r>
                    <m:r>
                      <a:rPr lang="zh-CN" altLang="zh-CN" sz="2400" i="1" kern="100">
                        <a:latin typeface="+mn-ea"/>
                        <a:cs typeface="Times New Roman" panose="02020603050405020304" pitchFamily="18" charset="0"/>
                      </a:rPr>
                      <m:t>，</m:t>
                    </m:r>
                    <m:r>
                      <a:rPr lang="en-US" altLang="zh-CN" sz="2400" i="1" kern="100">
                        <a:latin typeface="+mn-ea"/>
                        <a:cs typeface="Times New Roman" panose="02020603050405020304" pitchFamily="18" charset="0"/>
                      </a:rPr>
                      <m:t>99</m:t>
                    </m:r>
                  </m:oMath>
                </a14:m>
                <a:r>
                  <a:rPr lang="zh-CN" altLang="zh-CN" sz="2400" kern="100" dirty="0">
                    <a:latin typeface="+mn-ea"/>
                    <a:cs typeface="Times New Roman" panose="02020603050405020304" pitchFamily="18" charset="0"/>
                  </a:rPr>
                  <a:t>。当</a:t>
                </a:r>
                <a:r>
                  <a:rPr lang="en-US" altLang="zh-CN" sz="2400" kern="100" dirty="0">
                    <a:latin typeface="+mn-ea"/>
                    <a:cs typeface="Times New Roman" panose="02020603050405020304" pitchFamily="18" charset="0"/>
                  </a:rPr>
                  <a:t>n</a:t>
                </a:r>
                <a:r>
                  <a:rPr lang="zh-CN" altLang="zh-CN" sz="2400" kern="100" dirty="0">
                    <a:latin typeface="+mn-ea"/>
                    <a:cs typeface="Times New Roman" panose="02020603050405020304" pitchFamily="18" charset="0"/>
                  </a:rPr>
                  <a:t>小于等于</a:t>
                </a:r>
                <a:r>
                  <a:rPr lang="en-US" altLang="zh-CN" sz="2400" kern="100" dirty="0">
                    <a:latin typeface="+mn-ea"/>
                    <a:cs typeface="Times New Roman" panose="02020603050405020304" pitchFamily="18" charset="0"/>
                  </a:rPr>
                  <a:t>0</a:t>
                </a:r>
                <a:r>
                  <a:rPr lang="zh-CN" altLang="zh-CN" sz="2400" kern="100" dirty="0">
                    <a:latin typeface="+mn-ea"/>
                    <a:cs typeface="Times New Roman" panose="02020603050405020304" pitchFamily="18" charset="0"/>
                  </a:rPr>
                  <a:t>的时候序列为空。</a:t>
                </a:r>
                <a:endParaRPr lang="zh-CN" altLang="zh-CN" sz="2400" kern="100" dirty="0">
                  <a:latin typeface="+mn-ea"/>
                  <a:cs typeface="Times New Roman" panose="02020603050405020304" pitchFamily="18" charset="0"/>
                </a:endParaRPr>
              </a:p>
            </p:txBody>
          </p:sp>
        </mc:Choice>
        <mc:Fallback>
          <p:sp>
            <p:nvSpPr>
              <p:cNvPr id="2" name="矩形 1"/>
              <p:cNvSpPr>
                <a:spLocks noRot="1" noChangeAspect="1" noMove="1" noResize="1" noEditPoints="1" noAdjustHandles="1" noChangeArrowheads="1" noChangeShapeType="1" noTextEdit="1"/>
              </p:cNvSpPr>
              <p:nvPr/>
            </p:nvSpPr>
            <p:spPr>
              <a:xfrm>
                <a:off x="530360" y="3289853"/>
                <a:ext cx="10654611" cy="1689052"/>
              </a:xfrm>
              <a:prstGeom prst="rect">
                <a:avLst/>
              </a:prstGeom>
              <a:blipFill rotWithShape="1">
                <a:blip r:embed="rId1"/>
                <a:stretch>
                  <a:fillRect l="-120" t="-785" r="-118" b="-24031"/>
                </a:stretch>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pic>
        <p:nvPicPr>
          <p:cNvPr id="5" name="图片 4"/>
          <p:cNvPicPr>
            <a:picLocks noChangeAspect="1"/>
          </p:cNvPicPr>
          <p:nvPr/>
        </p:nvPicPr>
        <p:blipFill>
          <a:blip r:embed="rId2"/>
          <a:stretch>
            <a:fillRect/>
          </a:stretch>
        </p:blipFill>
        <p:spPr>
          <a:xfrm>
            <a:off x="530360" y="5256389"/>
            <a:ext cx="4219575" cy="923925"/>
          </a:xfrm>
          <a:prstGeom prst="rect">
            <a:avLst/>
          </a:prstGeom>
          <a:ln>
            <a:solidFill>
              <a:schemeClr val="tx1"/>
            </a:solidFill>
          </a:ln>
          <a:effectLst>
            <a:outerShdw blurRad="50800" dist="38100" dir="2700000" algn="tl" rotWithShape="0">
              <a:prstClr val="black">
                <a:alpha val="40000"/>
              </a:prstClr>
            </a:outerShdw>
          </a:effectLst>
        </p:spPr>
      </p:pic>
      <p:pic>
        <p:nvPicPr>
          <p:cNvPr id="7" name="图片 6"/>
          <p:cNvPicPr>
            <a:picLocks noChangeAspect="1"/>
          </p:cNvPicPr>
          <p:nvPr/>
        </p:nvPicPr>
        <p:blipFill rotWithShape="1">
          <a:blip r:embed="rId3"/>
          <a:srcRect t="5292" b="-1"/>
          <a:stretch>
            <a:fillRect/>
          </a:stretch>
        </p:blipFill>
        <p:spPr>
          <a:xfrm>
            <a:off x="5394464" y="5256389"/>
            <a:ext cx="5676900" cy="550279"/>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17580" y="894406"/>
            <a:ext cx="11356840" cy="550279"/>
          </a:xfrm>
          <a:prstGeom prst="rect">
            <a:avLst/>
          </a:prstGeom>
        </p:spPr>
        <p:txBody>
          <a:bodyPr wrap="square">
            <a:spAutoFit/>
          </a:bodyPr>
          <a:lstStyle/>
          <a:p>
            <a:pPr>
              <a:lnSpc>
                <a:spcPts val="4000"/>
              </a:lnSpc>
              <a:spcAft>
                <a:spcPts val="600"/>
              </a:spcAft>
            </a:pPr>
            <a:r>
              <a:rPr lang="en-US" altLang="zh-CN" sz="2400" b="1" dirty="0">
                <a:latin typeface="+mn-ea"/>
              </a:rPr>
              <a:t>for </a:t>
            </a:r>
            <a:r>
              <a:rPr lang="zh-CN" altLang="en-US" sz="2400" b="1" dirty="0">
                <a:latin typeface="+mn-ea"/>
              </a:rPr>
              <a:t>语句中的迭代</a:t>
            </a:r>
            <a:endParaRPr lang="zh-CN" altLang="zh-CN" sz="2400" dirty="0">
              <a:latin typeface="+mn-ea"/>
            </a:endParaRPr>
          </a:p>
        </p:txBody>
      </p:sp>
      <p:sp>
        <p:nvSpPr>
          <p:cNvPr id="3" name="矩形 2"/>
          <p:cNvSpPr/>
          <p:nvPr/>
        </p:nvSpPr>
        <p:spPr>
          <a:xfrm>
            <a:off x="170320" y="1444685"/>
            <a:ext cx="11761707" cy="1689052"/>
          </a:xfrm>
          <a:prstGeom prst="rect">
            <a:avLst/>
          </a:prstGeom>
        </p:spPr>
        <p:txBody>
          <a:bodyPr wrap="square">
            <a:spAutoFit/>
          </a:bodyPr>
          <a:lstStyle/>
          <a:p>
            <a:pPr indent="266700" algn="just">
              <a:lnSpc>
                <a:spcPct val="150000"/>
              </a:lnSpc>
              <a:spcAft>
                <a:spcPts val="0"/>
              </a:spcAft>
            </a:pPr>
            <a:r>
              <a:rPr lang="en-US" altLang="zh-CN" sz="2400" kern="100" dirty="0">
                <a:latin typeface="+mn-ea"/>
                <a:cs typeface="Times New Roman" panose="02020603050405020304" pitchFamily="18" charset="0"/>
              </a:rPr>
              <a:t>2</a:t>
            </a:r>
            <a:r>
              <a:rPr lang="zh-CN" altLang="zh-CN"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range()</a:t>
            </a:r>
            <a:r>
              <a:rPr lang="zh-CN" altLang="zh-CN" sz="2400" kern="100" dirty="0">
                <a:latin typeface="+mn-ea"/>
                <a:cs typeface="Times New Roman" panose="02020603050405020304" pitchFamily="18" charset="0"/>
              </a:rPr>
              <a:t>函数生成迭代序列</a:t>
            </a:r>
            <a:endParaRPr lang="en-US" altLang="zh-CN" sz="2400" kern="100" dirty="0">
              <a:latin typeface="+mn-ea"/>
              <a:cs typeface="Times New Roman" panose="02020603050405020304" pitchFamily="18" charset="0"/>
            </a:endParaRPr>
          </a:p>
          <a:p>
            <a:pPr indent="266700" algn="just">
              <a:lnSpc>
                <a:spcPct val="150000"/>
              </a:lnSpc>
              <a:spcAft>
                <a:spcPts val="0"/>
              </a:spcAft>
            </a:pPr>
            <a:r>
              <a:rPr lang="en-US" altLang="zh-CN" sz="2400" kern="100" dirty="0">
                <a:latin typeface="+mn-ea"/>
                <a:cs typeface="Times New Roman" panose="02020603050405020304" pitchFamily="18" charset="0"/>
              </a:rPr>
              <a:t>range</a:t>
            </a:r>
            <a:r>
              <a:rPr lang="zh-CN" altLang="zh-CN" sz="2400" kern="100" dirty="0">
                <a:latin typeface="+mn-ea"/>
                <a:cs typeface="Times New Roman" panose="02020603050405020304" pitchFamily="18" charset="0"/>
              </a:rPr>
              <a:t>是</a:t>
            </a:r>
            <a:r>
              <a:rPr lang="en-US" altLang="zh-CN" sz="2400" kern="100" dirty="0">
                <a:latin typeface="+mn-ea"/>
                <a:cs typeface="Times New Roman" panose="02020603050405020304" pitchFamily="18" charset="0"/>
              </a:rPr>
              <a:t>Python</a:t>
            </a:r>
            <a:r>
              <a:rPr lang="zh-CN" altLang="zh-CN" sz="2400" kern="100" dirty="0">
                <a:latin typeface="+mn-ea"/>
                <a:cs typeface="Times New Roman" panose="02020603050405020304" pitchFamily="18" charset="0"/>
              </a:rPr>
              <a:t>中的一个内置函数，调用这个函数就能产生一个迭代序列，因此适合放在</a:t>
            </a:r>
            <a:r>
              <a:rPr lang="en-US" altLang="zh-CN" sz="2400" kern="100" dirty="0">
                <a:latin typeface="+mn-ea"/>
                <a:cs typeface="Times New Roman" panose="02020603050405020304" pitchFamily="18" charset="0"/>
              </a:rPr>
              <a:t>for</a:t>
            </a:r>
            <a:r>
              <a:rPr lang="zh-CN" altLang="zh-CN" sz="2400" kern="100" dirty="0">
                <a:latin typeface="+mn-ea"/>
                <a:cs typeface="Times New Roman" panose="02020603050405020304" pitchFamily="18" charset="0"/>
              </a:rPr>
              <a:t>语句的头部，函数</a:t>
            </a:r>
            <a:r>
              <a:rPr lang="en-US" altLang="zh-CN" sz="2400" kern="100" dirty="0">
                <a:latin typeface="+mn-ea"/>
                <a:cs typeface="Times New Roman" panose="02020603050405020304" pitchFamily="18" charset="0"/>
              </a:rPr>
              <a:t>range</a:t>
            </a:r>
            <a:r>
              <a:rPr lang="zh-CN" altLang="zh-CN" sz="2400" kern="100" dirty="0">
                <a:latin typeface="+mn-ea"/>
                <a:cs typeface="Times New Roman" panose="02020603050405020304" pitchFamily="18" charset="0"/>
              </a:rPr>
              <a:t>有以下几种不同的调用方式：</a:t>
            </a:r>
            <a:endParaRPr lang="en-US" altLang="zh-CN" sz="2400" kern="100" dirty="0">
              <a:latin typeface="+mn-ea"/>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 name="矩形 1"/>
              <p:cNvSpPr/>
              <p:nvPr/>
            </p:nvSpPr>
            <p:spPr>
              <a:xfrm>
                <a:off x="530360" y="3289853"/>
                <a:ext cx="10654611" cy="168905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lvl="0">
                  <a:lnSpc>
                    <a:spcPct val="150000"/>
                  </a:lnSpc>
                </a:pPr>
                <a:r>
                  <a:rPr lang="en-US" altLang="zh-CN" sz="2400" b="1" dirty="0">
                    <a:latin typeface="+mn-ea"/>
                  </a:rPr>
                  <a:t>range(m, n)</a:t>
                </a:r>
                <a:r>
                  <a:rPr lang="zh-CN" altLang="zh-CN" sz="2400" b="1" dirty="0">
                    <a:latin typeface="+mn-ea"/>
                  </a:rPr>
                  <a:t>：</a:t>
                </a:r>
                <a:endParaRPr lang="en-US" altLang="zh-CN" sz="2400" b="1" dirty="0">
                  <a:latin typeface="+mn-ea"/>
                </a:endParaRPr>
              </a:p>
              <a:p>
                <a:pPr lvl="0">
                  <a:lnSpc>
                    <a:spcPct val="150000"/>
                  </a:lnSpc>
                </a:pPr>
                <a:r>
                  <a:rPr lang="zh-CN" altLang="zh-CN" sz="2400" dirty="0">
                    <a:latin typeface="+mn-ea"/>
                  </a:rPr>
                  <a:t>得到的迭代序列为：</a:t>
                </a:r>
                <a14:m>
                  <m:oMath xmlns:m="http://schemas.openxmlformats.org/officeDocument/2006/math">
                    <m:r>
                      <a:rPr lang="en-US" altLang="zh-CN" sz="2400" i="1" smtClean="0">
                        <a:solidFill>
                          <a:srgbClr val="FF0000"/>
                        </a:solidFill>
                        <a:latin typeface="+mn-ea"/>
                      </a:rPr>
                      <m:t>𝑚</m:t>
                    </m:r>
                    <m:r>
                      <a:rPr lang="zh-CN" altLang="zh-CN" sz="2400" i="1">
                        <a:latin typeface="+mn-ea"/>
                      </a:rPr>
                      <m:t>，</m:t>
                    </m:r>
                    <m:r>
                      <a:rPr lang="en-US" altLang="zh-CN" sz="2400" i="1">
                        <a:latin typeface="+mn-ea"/>
                      </a:rPr>
                      <m:t>𝑚</m:t>
                    </m:r>
                    <m:r>
                      <a:rPr lang="en-US" altLang="zh-CN" sz="2400" i="1">
                        <a:latin typeface="+mn-ea"/>
                      </a:rPr>
                      <m:t>+</m:t>
                    </m:r>
                    <m:r>
                      <a:rPr lang="en-US" altLang="zh-CN" sz="2400" i="1">
                        <a:latin typeface="+mn-ea"/>
                      </a:rPr>
                      <m:t>1</m:t>
                    </m:r>
                    <m:r>
                      <a:rPr lang="en-US" altLang="zh-CN" sz="2400" i="1">
                        <a:latin typeface="+mn-ea"/>
                      </a:rPr>
                      <m:t>,</m:t>
                    </m:r>
                    <m:r>
                      <a:rPr lang="en-US" altLang="zh-CN" sz="2400" i="1">
                        <a:latin typeface="+mn-ea"/>
                      </a:rPr>
                      <m:t>𝑚</m:t>
                    </m:r>
                    <m:r>
                      <a:rPr lang="en-US" altLang="zh-CN" sz="2400" i="1">
                        <a:latin typeface="+mn-ea"/>
                      </a:rPr>
                      <m:t>+</m:t>
                    </m:r>
                    <m:r>
                      <a:rPr lang="en-US" altLang="zh-CN" sz="2400" i="1">
                        <a:latin typeface="+mn-ea"/>
                      </a:rPr>
                      <m:t>2</m:t>
                    </m:r>
                    <m:r>
                      <a:rPr lang="zh-CN" altLang="zh-CN" sz="2400" i="1">
                        <a:latin typeface="+mn-ea"/>
                      </a:rPr>
                      <m:t>，</m:t>
                    </m:r>
                    <m:r>
                      <a:rPr lang="en-US" altLang="zh-CN" sz="2400" i="1">
                        <a:latin typeface="+mn-ea"/>
                      </a:rPr>
                      <m:t>⋯⋯</m:t>
                    </m:r>
                    <m:r>
                      <a:rPr lang="zh-CN" altLang="zh-CN" sz="2400" i="1">
                        <a:latin typeface="+mn-ea"/>
                      </a:rPr>
                      <m:t>，</m:t>
                    </m:r>
                    <m:r>
                      <a:rPr lang="en-US" altLang="zh-CN" sz="2400" i="1" smtClean="0">
                        <a:solidFill>
                          <a:srgbClr val="FF0000"/>
                        </a:solidFill>
                        <a:latin typeface="+mn-ea"/>
                      </a:rPr>
                      <m:t>𝑛</m:t>
                    </m:r>
                    <m:r>
                      <a:rPr lang="zh-CN" altLang="en-US" sz="2400" i="1">
                        <a:solidFill>
                          <a:srgbClr val="FF0000"/>
                        </a:solidFill>
                        <a:latin typeface="+mn-ea"/>
                      </a:rPr>
                      <m:t>−</m:t>
                    </m:r>
                    <m:r>
                      <a:rPr lang="en-US" altLang="zh-CN" sz="2400" i="1">
                        <a:solidFill>
                          <a:srgbClr val="FF0000"/>
                        </a:solidFill>
                        <a:latin typeface="+mn-ea"/>
                      </a:rPr>
                      <m:t>1</m:t>
                    </m:r>
                  </m:oMath>
                </a14:m>
                <a:r>
                  <a:rPr lang="zh-CN" altLang="zh-CN" sz="2400" dirty="0">
                    <a:latin typeface="+mn-ea"/>
                  </a:rPr>
                  <a:t>。例如：</a:t>
                </a:r>
                <a:r>
                  <a:rPr lang="en-US" altLang="zh-CN" sz="2400" dirty="0">
                    <a:latin typeface="+mn-ea"/>
                  </a:rPr>
                  <a:t>range(11,16)</a:t>
                </a:r>
                <a:r>
                  <a:rPr lang="zh-CN" altLang="zh-CN" sz="2400" dirty="0">
                    <a:latin typeface="+mn-ea"/>
                  </a:rPr>
                  <a:t>表示序列</a:t>
                </a:r>
                <a14:m>
                  <m:oMath xmlns:m="http://schemas.openxmlformats.org/officeDocument/2006/math">
                    <m:r>
                      <a:rPr lang="en-US" altLang="zh-CN" sz="2400" i="1">
                        <a:latin typeface="+mn-ea"/>
                      </a:rPr>
                      <m:t>11</m:t>
                    </m:r>
                    <m:r>
                      <a:rPr lang="zh-CN" altLang="zh-CN" sz="2400" i="1">
                        <a:latin typeface="+mn-ea"/>
                      </a:rPr>
                      <m:t>，</m:t>
                    </m:r>
                    <m:r>
                      <a:rPr lang="en-US" altLang="zh-CN" sz="2400" i="1">
                        <a:latin typeface="+mn-ea"/>
                      </a:rPr>
                      <m:t>12</m:t>
                    </m:r>
                    <m:r>
                      <a:rPr lang="zh-CN" altLang="zh-CN" sz="2400" i="1">
                        <a:latin typeface="+mn-ea"/>
                      </a:rPr>
                      <m:t>，</m:t>
                    </m:r>
                    <m:r>
                      <a:rPr lang="en-US" altLang="zh-CN" sz="2400" i="1">
                        <a:latin typeface="+mn-ea"/>
                      </a:rPr>
                      <m:t>13</m:t>
                    </m:r>
                    <m:r>
                      <a:rPr lang="zh-CN" altLang="zh-CN" sz="2400" i="1">
                        <a:latin typeface="+mn-ea"/>
                      </a:rPr>
                      <m:t>，</m:t>
                    </m:r>
                    <m:r>
                      <a:rPr lang="en-US" altLang="zh-CN" sz="2400" i="1">
                        <a:latin typeface="+mn-ea"/>
                      </a:rPr>
                      <m:t>14</m:t>
                    </m:r>
                    <m:r>
                      <a:rPr lang="zh-CN" altLang="zh-CN" sz="2400" i="1">
                        <a:latin typeface="+mn-ea"/>
                      </a:rPr>
                      <m:t>，</m:t>
                    </m:r>
                    <m:r>
                      <a:rPr lang="en-US" altLang="zh-CN" sz="2400" i="1">
                        <a:latin typeface="+mn-ea"/>
                      </a:rPr>
                      <m:t>15</m:t>
                    </m:r>
                  </m:oMath>
                </a14:m>
                <a:r>
                  <a:rPr lang="zh-CN" altLang="zh-CN" sz="2400" dirty="0">
                    <a:latin typeface="+mn-ea"/>
                  </a:rPr>
                  <a:t>。当</a:t>
                </a:r>
                <a:r>
                  <a:rPr lang="en-US" altLang="zh-CN" sz="2400" dirty="0">
                    <a:latin typeface="+mn-ea"/>
                  </a:rPr>
                  <a:t>m&gt;=n</a:t>
                </a:r>
                <a:r>
                  <a:rPr lang="zh-CN" altLang="zh-CN" sz="2400" dirty="0">
                    <a:latin typeface="+mn-ea"/>
                  </a:rPr>
                  <a:t>的时候序列为空。</a:t>
                </a:r>
                <a:endParaRPr lang="zh-CN" altLang="zh-CN" sz="2400" dirty="0">
                  <a:latin typeface="+mn-ea"/>
                </a:endParaRPr>
              </a:p>
            </p:txBody>
          </p:sp>
        </mc:Choice>
        <mc:Fallback>
          <p:sp>
            <p:nvSpPr>
              <p:cNvPr id="2" name="矩形 1"/>
              <p:cNvSpPr>
                <a:spLocks noRot="1" noChangeAspect="1" noMove="1" noResize="1" noEditPoints="1" noAdjustHandles="1" noChangeArrowheads="1" noChangeShapeType="1" noTextEdit="1"/>
              </p:cNvSpPr>
              <p:nvPr/>
            </p:nvSpPr>
            <p:spPr>
              <a:xfrm>
                <a:off x="530360" y="3289853"/>
                <a:ext cx="10654611" cy="1689052"/>
              </a:xfrm>
              <a:prstGeom prst="rect">
                <a:avLst/>
              </a:prstGeom>
              <a:blipFill rotWithShape="1">
                <a:blip r:embed="rId1"/>
                <a:stretch>
                  <a:fillRect l="-120" t="-785" r="-118" b="-12076"/>
                </a:stretch>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pic>
        <p:nvPicPr>
          <p:cNvPr id="8" name="图片 7"/>
          <p:cNvPicPr>
            <a:picLocks noChangeAspect="1"/>
          </p:cNvPicPr>
          <p:nvPr/>
        </p:nvPicPr>
        <p:blipFill>
          <a:blip r:embed="rId2"/>
          <a:stretch>
            <a:fillRect/>
          </a:stretch>
        </p:blipFill>
        <p:spPr>
          <a:xfrm>
            <a:off x="530360" y="5274196"/>
            <a:ext cx="4448175" cy="876300"/>
          </a:xfrm>
          <a:prstGeom prst="rect">
            <a:avLst/>
          </a:prstGeom>
          <a:ln>
            <a:solidFill>
              <a:schemeClr val="tx1"/>
            </a:solidFill>
          </a:ln>
          <a:effectLst>
            <a:outerShdw blurRad="50800" dist="38100" dir="2700000" algn="tl" rotWithShape="0">
              <a:prstClr val="black">
                <a:alpha val="40000"/>
              </a:prstClr>
            </a:outerShdw>
          </a:effectLst>
        </p:spPr>
      </p:pic>
      <p:pic>
        <p:nvPicPr>
          <p:cNvPr id="9" name="图片 8"/>
          <p:cNvPicPr>
            <a:picLocks noChangeAspect="1"/>
          </p:cNvPicPr>
          <p:nvPr/>
        </p:nvPicPr>
        <p:blipFill rotWithShape="1">
          <a:blip r:embed="rId3"/>
          <a:srcRect t="23203"/>
          <a:stretch>
            <a:fillRect/>
          </a:stretch>
        </p:blipFill>
        <p:spPr>
          <a:xfrm>
            <a:off x="5083866" y="5529493"/>
            <a:ext cx="6972300" cy="365706"/>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17580" y="894406"/>
            <a:ext cx="11356840" cy="550279"/>
          </a:xfrm>
          <a:prstGeom prst="rect">
            <a:avLst/>
          </a:prstGeom>
        </p:spPr>
        <p:txBody>
          <a:bodyPr wrap="square">
            <a:spAutoFit/>
          </a:bodyPr>
          <a:lstStyle/>
          <a:p>
            <a:pPr>
              <a:lnSpc>
                <a:spcPts val="4000"/>
              </a:lnSpc>
              <a:spcAft>
                <a:spcPts val="600"/>
              </a:spcAft>
            </a:pPr>
            <a:r>
              <a:rPr lang="en-US" altLang="zh-CN" sz="2400" b="1" dirty="0">
                <a:latin typeface="+mn-ea"/>
              </a:rPr>
              <a:t>for </a:t>
            </a:r>
            <a:r>
              <a:rPr lang="zh-CN" altLang="en-US" sz="2400" b="1" dirty="0">
                <a:latin typeface="+mn-ea"/>
              </a:rPr>
              <a:t>语句中的迭代</a:t>
            </a:r>
            <a:endParaRPr lang="zh-CN" altLang="zh-CN" sz="2400" dirty="0">
              <a:latin typeface="+mn-ea"/>
            </a:endParaRPr>
          </a:p>
        </p:txBody>
      </p:sp>
      <p:sp>
        <p:nvSpPr>
          <p:cNvPr id="3" name="矩形 2"/>
          <p:cNvSpPr/>
          <p:nvPr/>
        </p:nvSpPr>
        <p:spPr>
          <a:xfrm>
            <a:off x="170320" y="1444685"/>
            <a:ext cx="11761707" cy="1689052"/>
          </a:xfrm>
          <a:prstGeom prst="rect">
            <a:avLst/>
          </a:prstGeom>
        </p:spPr>
        <p:txBody>
          <a:bodyPr wrap="square">
            <a:spAutoFit/>
          </a:bodyPr>
          <a:lstStyle/>
          <a:p>
            <a:pPr indent="266700" algn="just">
              <a:lnSpc>
                <a:spcPct val="150000"/>
              </a:lnSpc>
              <a:spcAft>
                <a:spcPts val="0"/>
              </a:spcAft>
            </a:pPr>
            <a:r>
              <a:rPr lang="en-US" altLang="zh-CN" sz="2400" kern="100" dirty="0">
                <a:latin typeface="+mn-ea"/>
                <a:cs typeface="Times New Roman" panose="02020603050405020304" pitchFamily="18" charset="0"/>
              </a:rPr>
              <a:t>2</a:t>
            </a:r>
            <a:r>
              <a:rPr lang="zh-CN" altLang="zh-CN"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range()</a:t>
            </a:r>
            <a:r>
              <a:rPr lang="zh-CN" altLang="zh-CN" sz="2400" kern="100" dirty="0">
                <a:latin typeface="+mn-ea"/>
                <a:cs typeface="Times New Roman" panose="02020603050405020304" pitchFamily="18" charset="0"/>
              </a:rPr>
              <a:t>函数生成迭代序列</a:t>
            </a:r>
            <a:endParaRPr lang="en-US" altLang="zh-CN" sz="2400" kern="100" dirty="0">
              <a:latin typeface="+mn-ea"/>
              <a:cs typeface="Times New Roman" panose="02020603050405020304" pitchFamily="18" charset="0"/>
            </a:endParaRPr>
          </a:p>
          <a:p>
            <a:pPr indent="266700" algn="just">
              <a:lnSpc>
                <a:spcPct val="150000"/>
              </a:lnSpc>
              <a:spcAft>
                <a:spcPts val="0"/>
              </a:spcAft>
            </a:pPr>
            <a:r>
              <a:rPr lang="en-US" altLang="zh-CN" sz="2400" kern="100" dirty="0">
                <a:latin typeface="+mn-ea"/>
                <a:cs typeface="Times New Roman" panose="02020603050405020304" pitchFamily="18" charset="0"/>
              </a:rPr>
              <a:t>range</a:t>
            </a:r>
            <a:r>
              <a:rPr lang="zh-CN" altLang="zh-CN" sz="2400" kern="100" dirty="0">
                <a:latin typeface="+mn-ea"/>
                <a:cs typeface="Times New Roman" panose="02020603050405020304" pitchFamily="18" charset="0"/>
              </a:rPr>
              <a:t>是</a:t>
            </a:r>
            <a:r>
              <a:rPr lang="en-US" altLang="zh-CN" sz="2400" kern="100" dirty="0">
                <a:latin typeface="+mn-ea"/>
                <a:cs typeface="Times New Roman" panose="02020603050405020304" pitchFamily="18" charset="0"/>
              </a:rPr>
              <a:t>Python</a:t>
            </a:r>
            <a:r>
              <a:rPr lang="zh-CN" altLang="zh-CN" sz="2400" kern="100" dirty="0">
                <a:latin typeface="+mn-ea"/>
                <a:cs typeface="Times New Roman" panose="02020603050405020304" pitchFamily="18" charset="0"/>
              </a:rPr>
              <a:t>中的一个内置函数，调用这个函数就能产生一个迭代序列，因此适合放在</a:t>
            </a:r>
            <a:r>
              <a:rPr lang="en-US" altLang="zh-CN" sz="2400" kern="100" dirty="0">
                <a:latin typeface="+mn-ea"/>
                <a:cs typeface="Times New Roman" panose="02020603050405020304" pitchFamily="18" charset="0"/>
              </a:rPr>
              <a:t>for</a:t>
            </a:r>
            <a:r>
              <a:rPr lang="zh-CN" altLang="zh-CN" sz="2400" kern="100" dirty="0">
                <a:latin typeface="+mn-ea"/>
                <a:cs typeface="Times New Roman" panose="02020603050405020304" pitchFamily="18" charset="0"/>
              </a:rPr>
              <a:t>语句的头部，函数</a:t>
            </a:r>
            <a:r>
              <a:rPr lang="en-US" altLang="zh-CN" sz="2400" kern="100" dirty="0">
                <a:latin typeface="+mn-ea"/>
                <a:cs typeface="Times New Roman" panose="02020603050405020304" pitchFamily="18" charset="0"/>
              </a:rPr>
              <a:t>range</a:t>
            </a:r>
            <a:r>
              <a:rPr lang="zh-CN" altLang="zh-CN" sz="2400" kern="100" dirty="0">
                <a:latin typeface="+mn-ea"/>
                <a:cs typeface="Times New Roman" panose="02020603050405020304" pitchFamily="18" charset="0"/>
              </a:rPr>
              <a:t>有以下几种不同的调用方式：</a:t>
            </a:r>
            <a:endParaRPr lang="en-US" altLang="zh-CN" sz="2400" kern="100" dirty="0">
              <a:latin typeface="+mn-ea"/>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 name="矩形 1"/>
              <p:cNvSpPr/>
              <p:nvPr/>
            </p:nvSpPr>
            <p:spPr>
              <a:xfrm>
                <a:off x="530360" y="3289853"/>
                <a:ext cx="10654611" cy="224305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lvl="0">
                  <a:lnSpc>
                    <a:spcPct val="150000"/>
                  </a:lnSpc>
                </a:pPr>
                <a:r>
                  <a:rPr lang="en-US" altLang="zh-CN" sz="2400" b="1" dirty="0">
                    <a:latin typeface="+mn-ea"/>
                  </a:rPr>
                  <a:t>range(m, n, d)</a:t>
                </a:r>
                <a:r>
                  <a:rPr lang="zh-CN" altLang="zh-CN" sz="2400" b="1" dirty="0">
                    <a:latin typeface="+mn-ea"/>
                  </a:rPr>
                  <a:t>：</a:t>
                </a:r>
                <a:endParaRPr lang="en-US" altLang="zh-CN" sz="2400" b="1" dirty="0">
                  <a:latin typeface="+mn-ea"/>
                </a:endParaRPr>
              </a:p>
              <a:p>
                <a:pPr lvl="0">
                  <a:lnSpc>
                    <a:spcPct val="150000"/>
                  </a:lnSpc>
                </a:pPr>
                <a:r>
                  <a:rPr lang="zh-CN" altLang="zh-CN" sz="2400" dirty="0">
                    <a:latin typeface="+mn-ea"/>
                  </a:rPr>
                  <a:t>得到的迭代序列为：</a:t>
                </a:r>
                <a14:m>
                  <m:oMath xmlns:m="http://schemas.openxmlformats.org/officeDocument/2006/math">
                    <m:r>
                      <a:rPr lang="en-US" altLang="zh-CN" sz="2400" i="1">
                        <a:latin typeface="+mn-ea"/>
                      </a:rPr>
                      <m:t>𝑚</m:t>
                    </m:r>
                    <m:r>
                      <a:rPr lang="zh-CN" altLang="zh-CN" sz="2400" i="1">
                        <a:latin typeface="+mn-ea"/>
                      </a:rPr>
                      <m:t>，</m:t>
                    </m:r>
                    <m:r>
                      <a:rPr lang="en-US" altLang="zh-CN" sz="2400" i="1">
                        <a:latin typeface="+mn-ea"/>
                      </a:rPr>
                      <m:t>𝑚</m:t>
                    </m:r>
                    <m:r>
                      <a:rPr lang="en-US" altLang="zh-CN" sz="2400" i="1">
                        <a:latin typeface="+mn-ea"/>
                      </a:rPr>
                      <m:t>+</m:t>
                    </m:r>
                    <m:r>
                      <a:rPr lang="en-US" altLang="zh-CN" sz="2400" i="1" smtClean="0">
                        <a:solidFill>
                          <a:srgbClr val="FF0000"/>
                        </a:solidFill>
                        <a:latin typeface="+mn-ea"/>
                      </a:rPr>
                      <m:t>𝑑</m:t>
                    </m:r>
                    <m:r>
                      <a:rPr lang="en-US" altLang="zh-CN" sz="2400" i="1">
                        <a:latin typeface="+mn-ea"/>
                      </a:rPr>
                      <m:t>,</m:t>
                    </m:r>
                    <m:r>
                      <a:rPr lang="en-US" altLang="zh-CN" sz="2400" i="1">
                        <a:latin typeface="+mn-ea"/>
                      </a:rPr>
                      <m:t>𝑚</m:t>
                    </m:r>
                    <m:r>
                      <a:rPr lang="en-US" altLang="zh-CN" sz="2400" i="1">
                        <a:latin typeface="+mn-ea"/>
                      </a:rPr>
                      <m:t>+</m:t>
                    </m:r>
                    <m:r>
                      <a:rPr lang="en-US" altLang="zh-CN" sz="2400" i="1">
                        <a:latin typeface="+mn-ea"/>
                      </a:rPr>
                      <m:t>2</m:t>
                    </m:r>
                    <m:r>
                      <a:rPr lang="en-US" altLang="zh-CN" sz="2400" i="1" smtClean="0">
                        <a:solidFill>
                          <a:srgbClr val="FF0000"/>
                        </a:solidFill>
                        <a:latin typeface="+mn-ea"/>
                      </a:rPr>
                      <m:t>𝑑</m:t>
                    </m:r>
                    <m:r>
                      <a:rPr lang="zh-CN" altLang="zh-CN" sz="2400" i="1">
                        <a:latin typeface="+mn-ea"/>
                      </a:rPr>
                      <m:t>，</m:t>
                    </m:r>
                    <m:r>
                      <a:rPr lang="en-US" altLang="zh-CN" sz="2400" i="1">
                        <a:latin typeface="+mn-ea"/>
                      </a:rPr>
                      <m:t>⋯⋯</m:t>
                    </m:r>
                  </m:oMath>
                </a14:m>
                <a:r>
                  <a:rPr lang="zh-CN" altLang="zh-CN" sz="2400" dirty="0">
                    <a:latin typeface="+mn-ea"/>
                  </a:rPr>
                  <a:t>，按步长值</a:t>
                </a:r>
                <a:r>
                  <a:rPr lang="en-US" altLang="zh-CN" sz="2400" dirty="0">
                    <a:latin typeface="+mn-ea"/>
                  </a:rPr>
                  <a:t>d</a:t>
                </a:r>
                <a:r>
                  <a:rPr lang="zh-CN" altLang="zh-CN" sz="2400" dirty="0">
                    <a:latin typeface="+mn-ea"/>
                  </a:rPr>
                  <a:t>递增，如果</a:t>
                </a:r>
                <a:r>
                  <a:rPr lang="en-US" altLang="zh-CN" sz="2400" dirty="0">
                    <a:latin typeface="+mn-ea"/>
                  </a:rPr>
                  <a:t>d</a:t>
                </a:r>
                <a:r>
                  <a:rPr lang="zh-CN" altLang="zh-CN" sz="2400" dirty="0">
                    <a:latin typeface="+mn-ea"/>
                  </a:rPr>
                  <a:t>为负则递减，直至那个</a:t>
                </a:r>
                <a:r>
                  <a:rPr lang="zh-CN" altLang="zh-CN" sz="2400" dirty="0">
                    <a:solidFill>
                      <a:srgbClr val="FF0000"/>
                    </a:solidFill>
                    <a:latin typeface="+mn-ea"/>
                  </a:rPr>
                  <a:t>最接近但不包括</a:t>
                </a:r>
                <a:r>
                  <a:rPr lang="en-US" altLang="zh-CN" sz="2400" dirty="0">
                    <a:solidFill>
                      <a:srgbClr val="FF0000"/>
                    </a:solidFill>
                    <a:latin typeface="+mn-ea"/>
                  </a:rPr>
                  <a:t>n</a:t>
                </a:r>
                <a:r>
                  <a:rPr lang="zh-CN" altLang="zh-CN" sz="2400" dirty="0">
                    <a:latin typeface="+mn-ea"/>
                  </a:rPr>
                  <a:t>的等差值。因此</a:t>
                </a:r>
                <a:r>
                  <a:rPr lang="en-US" altLang="zh-CN" sz="2400" dirty="0">
                    <a:latin typeface="+mn-ea"/>
                  </a:rPr>
                  <a:t>range(11,16,2)</a:t>
                </a:r>
                <a:r>
                  <a:rPr lang="zh-CN" altLang="zh-CN" sz="2400" dirty="0">
                    <a:latin typeface="+mn-ea"/>
                  </a:rPr>
                  <a:t>表示序列</a:t>
                </a:r>
                <a14:m>
                  <m:oMath xmlns:m="http://schemas.openxmlformats.org/officeDocument/2006/math">
                    <m:r>
                      <a:rPr lang="en-US" altLang="zh-CN" sz="2400" i="1">
                        <a:latin typeface="+mn-ea"/>
                      </a:rPr>
                      <m:t>11</m:t>
                    </m:r>
                    <m:r>
                      <a:rPr lang="zh-CN" altLang="zh-CN" sz="2400" i="1">
                        <a:latin typeface="+mn-ea"/>
                      </a:rPr>
                      <m:t>，</m:t>
                    </m:r>
                    <m:r>
                      <a:rPr lang="en-US" altLang="zh-CN" sz="2400" i="1">
                        <a:latin typeface="+mn-ea"/>
                      </a:rPr>
                      <m:t>13</m:t>
                    </m:r>
                    <m:r>
                      <a:rPr lang="zh-CN" altLang="zh-CN" sz="2400" i="1">
                        <a:latin typeface="+mn-ea"/>
                      </a:rPr>
                      <m:t>，</m:t>
                    </m:r>
                    <m:r>
                      <a:rPr lang="en-US" altLang="zh-CN" sz="2400" i="1">
                        <a:latin typeface="+mn-ea"/>
                      </a:rPr>
                      <m:t>15</m:t>
                    </m:r>
                  </m:oMath>
                </a14:m>
                <a:r>
                  <a:rPr lang="zh-CN" altLang="zh-CN" sz="2400" dirty="0">
                    <a:latin typeface="+mn-ea"/>
                  </a:rPr>
                  <a:t>；而</a:t>
                </a:r>
                <a:r>
                  <a:rPr lang="en-US" altLang="zh-CN" sz="2400" dirty="0">
                    <a:latin typeface="+mn-ea"/>
                  </a:rPr>
                  <a:t>range(15,4,-3)</a:t>
                </a:r>
                <a:r>
                  <a:rPr lang="zh-CN" altLang="zh-CN" sz="2400" dirty="0">
                    <a:latin typeface="+mn-ea"/>
                  </a:rPr>
                  <a:t>表示的序列为：</a:t>
                </a:r>
                <a14:m>
                  <m:oMath xmlns:m="http://schemas.openxmlformats.org/officeDocument/2006/math">
                    <m:r>
                      <a:rPr lang="en-US" altLang="zh-CN" sz="2400" i="1">
                        <a:latin typeface="+mn-ea"/>
                      </a:rPr>
                      <m:t>15</m:t>
                    </m:r>
                    <m:r>
                      <a:rPr lang="zh-CN" altLang="zh-CN" sz="2400" i="1">
                        <a:latin typeface="+mn-ea"/>
                      </a:rPr>
                      <m:t>，</m:t>
                    </m:r>
                    <m:r>
                      <a:rPr lang="en-US" altLang="zh-CN" sz="2400" i="1">
                        <a:latin typeface="+mn-ea"/>
                      </a:rPr>
                      <m:t>12</m:t>
                    </m:r>
                    <m:r>
                      <a:rPr lang="zh-CN" altLang="zh-CN" sz="2400" i="1">
                        <a:latin typeface="+mn-ea"/>
                      </a:rPr>
                      <m:t>，</m:t>
                    </m:r>
                    <m:r>
                      <a:rPr lang="en-US" altLang="zh-CN" sz="2400" i="1">
                        <a:latin typeface="+mn-ea"/>
                      </a:rPr>
                      <m:t>9</m:t>
                    </m:r>
                    <m:r>
                      <a:rPr lang="zh-CN" altLang="zh-CN" sz="2400" i="1">
                        <a:latin typeface="+mn-ea"/>
                      </a:rPr>
                      <m:t>，</m:t>
                    </m:r>
                    <m:r>
                      <a:rPr lang="en-US" altLang="zh-CN" sz="2400" i="1">
                        <a:latin typeface="+mn-ea"/>
                      </a:rPr>
                      <m:t>6</m:t>
                    </m:r>
                  </m:oMath>
                </a14:m>
                <a:r>
                  <a:rPr lang="zh-CN" altLang="zh-CN" sz="2400" dirty="0">
                    <a:latin typeface="+mn-ea"/>
                  </a:rPr>
                  <a:t>。</a:t>
                </a:r>
                <a:endParaRPr lang="zh-CN" altLang="zh-CN" sz="2400" dirty="0">
                  <a:latin typeface="+mn-ea"/>
                </a:endParaRPr>
              </a:p>
            </p:txBody>
          </p:sp>
        </mc:Choice>
        <mc:Fallback>
          <p:sp>
            <p:nvSpPr>
              <p:cNvPr id="2" name="矩形 1"/>
              <p:cNvSpPr>
                <a:spLocks noRot="1" noChangeAspect="1" noMove="1" noResize="1" noEditPoints="1" noAdjustHandles="1" noChangeArrowheads="1" noChangeShapeType="1" noTextEdit="1"/>
              </p:cNvSpPr>
              <p:nvPr/>
            </p:nvSpPr>
            <p:spPr>
              <a:xfrm>
                <a:off x="530360" y="3289853"/>
                <a:ext cx="10654611" cy="2243050"/>
              </a:xfrm>
              <a:prstGeom prst="rect">
                <a:avLst/>
              </a:prstGeom>
              <a:blipFill rotWithShape="1">
                <a:blip r:embed="rId1"/>
                <a:stretch>
                  <a:fillRect l="-120" t="-591" r="-118" b="-8854"/>
                </a:stretch>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pic>
        <p:nvPicPr>
          <p:cNvPr id="5" name="图片 4"/>
          <p:cNvPicPr>
            <a:picLocks noChangeAspect="1"/>
          </p:cNvPicPr>
          <p:nvPr/>
        </p:nvPicPr>
        <p:blipFill>
          <a:blip r:embed="rId2"/>
          <a:stretch>
            <a:fillRect/>
          </a:stretch>
        </p:blipFill>
        <p:spPr>
          <a:xfrm>
            <a:off x="530360" y="5735861"/>
            <a:ext cx="4800600" cy="876300"/>
          </a:xfrm>
          <a:prstGeom prst="rect">
            <a:avLst/>
          </a:prstGeom>
          <a:ln>
            <a:solidFill>
              <a:schemeClr val="tx1"/>
            </a:solidFill>
          </a:ln>
          <a:effectLst>
            <a:outerShdw blurRad="50800" dist="38100" dir="2700000" algn="tl" rotWithShape="0">
              <a:prstClr val="black">
                <a:alpha val="40000"/>
              </a:prstClr>
            </a:outerShdw>
          </a:effectLst>
        </p:spPr>
      </p:pic>
      <p:pic>
        <p:nvPicPr>
          <p:cNvPr id="7" name="图片 6"/>
          <p:cNvPicPr>
            <a:picLocks noChangeAspect="1"/>
          </p:cNvPicPr>
          <p:nvPr/>
        </p:nvPicPr>
        <p:blipFill>
          <a:blip r:embed="rId3"/>
          <a:stretch>
            <a:fillRect/>
          </a:stretch>
        </p:blipFill>
        <p:spPr>
          <a:xfrm>
            <a:off x="6051173" y="5850213"/>
            <a:ext cx="1352550" cy="504825"/>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15146" y="866072"/>
            <a:ext cx="11761707" cy="587340"/>
          </a:xfrm>
          <a:prstGeom prst="rect">
            <a:avLst/>
          </a:prstGeom>
        </p:spPr>
        <p:txBody>
          <a:bodyPr wrap="square">
            <a:spAutoFit/>
          </a:bodyPr>
          <a:lstStyle/>
          <a:p>
            <a:pPr indent="266700" algn="just">
              <a:lnSpc>
                <a:spcPct val="150000"/>
              </a:lnSpc>
              <a:spcAft>
                <a:spcPts val="0"/>
              </a:spcAft>
            </a:pPr>
            <a:r>
              <a:rPr lang="zh-CN" altLang="en-US" sz="2400" b="1" kern="100" dirty="0">
                <a:latin typeface="+mn-ea"/>
                <a:cs typeface="Times New Roman" panose="02020603050405020304" pitchFamily="18" charset="0"/>
              </a:rPr>
              <a:t>问题</a:t>
            </a:r>
            <a:r>
              <a:rPr lang="zh-CN" altLang="en-US" sz="2400" kern="100" dirty="0">
                <a:latin typeface="+mn-ea"/>
                <a:cs typeface="Times New Roman" panose="02020603050405020304" pitchFamily="18" charset="0"/>
              </a:rPr>
              <a:t>：</a:t>
            </a:r>
            <a:r>
              <a:rPr lang="zh-CN" altLang="zh-CN" sz="2400" dirty="0">
                <a:latin typeface="+mn-ea"/>
              </a:rPr>
              <a:t>利用</a:t>
            </a:r>
            <a:r>
              <a:rPr lang="en-US" altLang="zh-CN" sz="2400" dirty="0">
                <a:latin typeface="+mn-ea"/>
              </a:rPr>
              <a:t>for</a:t>
            </a:r>
            <a:r>
              <a:rPr lang="zh-CN" altLang="zh-CN" sz="2400" dirty="0">
                <a:latin typeface="+mn-ea"/>
              </a:rPr>
              <a:t>循环求</a:t>
            </a:r>
            <a:r>
              <a:rPr lang="en-US" altLang="zh-CN" sz="2400" dirty="0">
                <a:latin typeface="+mn-ea"/>
              </a:rPr>
              <a:t>1</a:t>
            </a:r>
            <a:r>
              <a:rPr lang="zh-CN" altLang="zh-CN" sz="2400" dirty="0">
                <a:latin typeface="+mn-ea"/>
              </a:rPr>
              <a:t>至</a:t>
            </a:r>
            <a:r>
              <a:rPr lang="en-US" altLang="zh-CN" sz="2400" dirty="0">
                <a:latin typeface="+mn-ea"/>
              </a:rPr>
              <a:t>100</a:t>
            </a:r>
            <a:r>
              <a:rPr lang="zh-CN" altLang="zh-CN" sz="2400" dirty="0">
                <a:latin typeface="+mn-ea"/>
              </a:rPr>
              <a:t>中所有整数相加的和。</a:t>
            </a:r>
            <a:endParaRPr lang="en-US" altLang="zh-CN" sz="2400" kern="100" dirty="0">
              <a:latin typeface="+mn-ea"/>
              <a:cs typeface="Times New Roman" panose="02020603050405020304" pitchFamily="18" charset="0"/>
            </a:endParaRPr>
          </a:p>
        </p:txBody>
      </p:sp>
      <p:pic>
        <p:nvPicPr>
          <p:cNvPr id="8" name="图片 7"/>
          <p:cNvPicPr>
            <a:picLocks noChangeAspect="1"/>
          </p:cNvPicPr>
          <p:nvPr/>
        </p:nvPicPr>
        <p:blipFill>
          <a:blip r:embed="rId1"/>
          <a:stretch>
            <a:fillRect/>
          </a:stretch>
        </p:blipFill>
        <p:spPr>
          <a:xfrm>
            <a:off x="1372014" y="1815962"/>
            <a:ext cx="4895850" cy="1695450"/>
          </a:xfrm>
          <a:prstGeom prst="rect">
            <a:avLst/>
          </a:prstGeom>
          <a:ln>
            <a:solidFill>
              <a:schemeClr val="tx1"/>
            </a:solidFill>
          </a:ln>
          <a:effectLst>
            <a:outerShdw blurRad="50800" dist="38100" dir="2700000" algn="tl" rotWithShape="0">
              <a:prstClr val="black">
                <a:alpha val="40000"/>
              </a:prstClr>
            </a:outerShdw>
          </a:effectLst>
        </p:spPr>
      </p:pic>
      <p:pic>
        <p:nvPicPr>
          <p:cNvPr id="9" name="图片 8"/>
          <p:cNvPicPr>
            <a:picLocks noChangeAspect="1"/>
          </p:cNvPicPr>
          <p:nvPr/>
        </p:nvPicPr>
        <p:blipFill>
          <a:blip r:embed="rId2"/>
          <a:stretch>
            <a:fillRect/>
          </a:stretch>
        </p:blipFill>
        <p:spPr>
          <a:xfrm>
            <a:off x="1372014" y="3873962"/>
            <a:ext cx="2381250" cy="581025"/>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条件表达式</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66893" y="1185544"/>
            <a:ext cx="10934528" cy="1308884"/>
          </a:xfrm>
          <a:prstGeom prst="rect">
            <a:avLst/>
          </a:prstGeom>
        </p:spPr>
        <p:txBody>
          <a:bodyPr wrap="square">
            <a:spAutoFit/>
          </a:bodyPr>
          <a:lstStyle/>
          <a:p>
            <a:pPr indent="266700" algn="just">
              <a:lnSpc>
                <a:spcPct val="150000"/>
              </a:lnSpc>
              <a:spcAft>
                <a:spcPts val="0"/>
              </a:spcAft>
            </a:pPr>
            <a:r>
              <a:rPr lang="zh-CN" altLang="zh-CN" sz="2800" kern="100" dirty="0">
                <a:latin typeface="+mn-ea"/>
                <a:cs typeface="Times New Roman" panose="02020603050405020304" pitchFamily="18" charset="0"/>
              </a:rPr>
              <a:t>选择结构和循环结构中，都要根据条件表达式的值来确定下一步的执行流程。在条件表达式中会经常用到</a:t>
            </a:r>
            <a:r>
              <a:rPr lang="zh-CN" altLang="zh-CN" sz="2800" kern="100" dirty="0">
                <a:solidFill>
                  <a:srgbClr val="FF0000"/>
                </a:solidFill>
                <a:latin typeface="+mn-ea"/>
                <a:cs typeface="Times New Roman" panose="02020603050405020304" pitchFamily="18" charset="0"/>
              </a:rPr>
              <a:t>关系运算符</a:t>
            </a:r>
            <a:r>
              <a:rPr lang="zh-CN" altLang="zh-CN" sz="2800" kern="100" dirty="0">
                <a:latin typeface="+mn-ea"/>
                <a:cs typeface="Times New Roman" panose="02020603050405020304" pitchFamily="18" charset="0"/>
              </a:rPr>
              <a:t>和</a:t>
            </a:r>
            <a:r>
              <a:rPr lang="zh-CN" altLang="zh-CN" sz="2800" kern="100" dirty="0">
                <a:solidFill>
                  <a:srgbClr val="FF0000"/>
                </a:solidFill>
                <a:latin typeface="+mn-ea"/>
                <a:cs typeface="Times New Roman" panose="02020603050405020304" pitchFamily="18" charset="0"/>
              </a:rPr>
              <a:t>逻辑运算符</a:t>
            </a:r>
            <a:r>
              <a:rPr lang="zh-CN" altLang="zh-CN" sz="2800" kern="100" dirty="0">
                <a:latin typeface="+mn-ea"/>
                <a:cs typeface="Times New Roman" panose="02020603050405020304" pitchFamily="18" charset="0"/>
              </a:rPr>
              <a:t>。</a:t>
            </a:r>
            <a:endParaRPr lang="zh-CN" altLang="zh-CN" sz="2800" kern="100" dirty="0">
              <a:latin typeface="+mn-ea"/>
              <a:cs typeface="Times New Roman" panose="02020603050405020304" pitchFamily="18" charset="0"/>
            </a:endParaRPr>
          </a:p>
        </p:txBody>
      </p:sp>
    </p:spTree>
  </p:cSld>
  <p:clrMapOvr>
    <a:masterClrMapping/>
  </p:clrMapOvr>
  <p:transition spd="slow">
    <p:random/>
  </p:transition>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15146" y="866072"/>
            <a:ext cx="11761707" cy="587340"/>
          </a:xfrm>
          <a:prstGeom prst="rect">
            <a:avLst/>
          </a:prstGeom>
        </p:spPr>
        <p:txBody>
          <a:bodyPr wrap="square">
            <a:spAutoFit/>
          </a:bodyPr>
          <a:lstStyle/>
          <a:p>
            <a:pPr indent="266700" algn="just">
              <a:lnSpc>
                <a:spcPct val="150000"/>
              </a:lnSpc>
              <a:spcAft>
                <a:spcPts val="0"/>
              </a:spcAft>
            </a:pPr>
            <a:r>
              <a:rPr lang="zh-CN" altLang="en-US" sz="2400" b="1" kern="100" dirty="0">
                <a:latin typeface="+mn-ea"/>
                <a:cs typeface="Times New Roman" panose="02020603050405020304" pitchFamily="18" charset="0"/>
              </a:rPr>
              <a:t>问题</a:t>
            </a:r>
            <a:r>
              <a:rPr lang="zh-CN" altLang="en-US" sz="2400" kern="100" dirty="0">
                <a:latin typeface="+mn-ea"/>
                <a:cs typeface="Times New Roman" panose="02020603050405020304" pitchFamily="18" charset="0"/>
              </a:rPr>
              <a:t>：</a:t>
            </a:r>
            <a:r>
              <a:rPr lang="zh-CN" altLang="zh-CN" sz="2400" dirty="0">
                <a:latin typeface="+mn-ea"/>
              </a:rPr>
              <a:t>利用</a:t>
            </a:r>
            <a:r>
              <a:rPr lang="en-US" altLang="zh-CN" sz="2400" dirty="0">
                <a:latin typeface="+mn-ea"/>
              </a:rPr>
              <a:t>for</a:t>
            </a:r>
            <a:r>
              <a:rPr lang="zh-CN" altLang="zh-CN" sz="2400" dirty="0">
                <a:latin typeface="+mn-ea"/>
              </a:rPr>
              <a:t>循环求</a:t>
            </a:r>
            <a:r>
              <a:rPr lang="en-US" altLang="zh-CN" sz="2400" dirty="0">
                <a:latin typeface="+mn-ea"/>
              </a:rPr>
              <a:t>1</a:t>
            </a:r>
            <a:r>
              <a:rPr lang="zh-CN" altLang="zh-CN" sz="2400" dirty="0">
                <a:latin typeface="+mn-ea"/>
              </a:rPr>
              <a:t>至</a:t>
            </a:r>
            <a:r>
              <a:rPr lang="en-US" altLang="zh-CN" sz="2400" dirty="0">
                <a:latin typeface="+mn-ea"/>
              </a:rPr>
              <a:t>100</a:t>
            </a:r>
            <a:r>
              <a:rPr lang="zh-CN" altLang="zh-CN" sz="2400" dirty="0">
                <a:latin typeface="+mn-ea"/>
              </a:rPr>
              <a:t>中奇数和偶数的和分别是多少。</a:t>
            </a:r>
            <a:endParaRPr lang="en-US" altLang="zh-CN" sz="2400" kern="100" dirty="0">
              <a:latin typeface="+mn-ea"/>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1098688" y="1611979"/>
            <a:ext cx="7867650" cy="3733800"/>
          </a:xfrm>
          <a:prstGeom prst="rect">
            <a:avLst/>
          </a:prstGeom>
          <a:ln>
            <a:solidFill>
              <a:schemeClr val="tx1"/>
            </a:solidFill>
          </a:ln>
          <a:effectLst>
            <a:outerShdw blurRad="50800" dist="38100" dir="2700000" algn="tl" rotWithShape="0">
              <a:prstClr val="black">
                <a:alpha val="40000"/>
              </a:prstClr>
            </a:outerShdw>
          </a:effectLst>
        </p:spPr>
      </p:pic>
      <p:pic>
        <p:nvPicPr>
          <p:cNvPr id="5" name="图片 4"/>
          <p:cNvPicPr>
            <a:picLocks noChangeAspect="1"/>
          </p:cNvPicPr>
          <p:nvPr/>
        </p:nvPicPr>
        <p:blipFill>
          <a:blip r:embed="rId2"/>
          <a:stretch>
            <a:fillRect/>
          </a:stretch>
        </p:blipFill>
        <p:spPr>
          <a:xfrm>
            <a:off x="1098688" y="5524224"/>
            <a:ext cx="5191125" cy="971550"/>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15146" y="866072"/>
            <a:ext cx="11761707" cy="1135054"/>
          </a:xfrm>
          <a:prstGeom prst="rect">
            <a:avLst/>
          </a:prstGeom>
        </p:spPr>
        <p:txBody>
          <a:bodyPr wrap="square">
            <a:spAutoFit/>
          </a:bodyPr>
          <a:lstStyle/>
          <a:p>
            <a:pPr indent="266700" algn="just">
              <a:lnSpc>
                <a:spcPct val="150000"/>
              </a:lnSpc>
              <a:spcAft>
                <a:spcPts val="0"/>
              </a:spcAft>
            </a:pPr>
            <a:r>
              <a:rPr lang="zh-CN" altLang="en-US" sz="2400" b="1" kern="100" dirty="0">
                <a:latin typeface="+mn-ea"/>
                <a:cs typeface="Times New Roman" panose="02020603050405020304" pitchFamily="18" charset="0"/>
              </a:rPr>
              <a:t>问题</a:t>
            </a:r>
            <a:r>
              <a:rPr lang="zh-CN" altLang="en-US" sz="2400" kern="100" dirty="0">
                <a:latin typeface="+mn-ea"/>
                <a:cs typeface="Times New Roman" panose="02020603050405020304" pitchFamily="18" charset="0"/>
              </a:rPr>
              <a:t>：</a:t>
            </a:r>
            <a:r>
              <a:rPr lang="zh-CN" altLang="zh-CN" sz="2400" dirty="0">
                <a:latin typeface="+mn-ea"/>
              </a:rPr>
              <a:t>利用</a:t>
            </a:r>
            <a:r>
              <a:rPr lang="en-US" altLang="zh-CN" sz="2400" dirty="0">
                <a:latin typeface="+mn-ea"/>
              </a:rPr>
              <a:t>for</a:t>
            </a:r>
            <a:r>
              <a:rPr lang="zh-CN" altLang="zh-CN" sz="2400" dirty="0">
                <a:latin typeface="+mn-ea"/>
              </a:rPr>
              <a:t>循环求正整数</a:t>
            </a:r>
            <a:r>
              <a:rPr lang="en-US" altLang="zh-CN" sz="2400" dirty="0">
                <a:latin typeface="+mn-ea"/>
              </a:rPr>
              <a:t>n</a:t>
            </a:r>
            <a:r>
              <a:rPr lang="zh-CN" altLang="zh-CN" sz="2400" dirty="0">
                <a:latin typeface="+mn-ea"/>
              </a:rPr>
              <a:t>的所有约数，即所有能把</a:t>
            </a:r>
            <a:r>
              <a:rPr lang="en-US" altLang="zh-CN" sz="2400" dirty="0">
                <a:latin typeface="+mn-ea"/>
              </a:rPr>
              <a:t>n</a:t>
            </a:r>
            <a:r>
              <a:rPr lang="zh-CN" altLang="zh-CN" sz="2400" dirty="0">
                <a:latin typeface="+mn-ea"/>
              </a:rPr>
              <a:t>整除的数字。例如：输入</a:t>
            </a:r>
            <a:r>
              <a:rPr lang="en-US" altLang="zh-CN" sz="2400" dirty="0">
                <a:latin typeface="+mn-ea"/>
              </a:rPr>
              <a:t>6</a:t>
            </a:r>
            <a:r>
              <a:rPr lang="zh-CN" altLang="zh-CN" sz="2400" dirty="0">
                <a:latin typeface="+mn-ea"/>
              </a:rPr>
              <a:t>，输出</a:t>
            </a:r>
            <a:r>
              <a:rPr lang="en-US" altLang="zh-CN" sz="2400" dirty="0">
                <a:latin typeface="+mn-ea"/>
              </a:rPr>
              <a:t>1 2 3 6</a:t>
            </a:r>
            <a:r>
              <a:rPr lang="zh-CN" altLang="zh-CN" sz="2400" dirty="0">
                <a:latin typeface="+mn-ea"/>
              </a:rPr>
              <a:t>。</a:t>
            </a:r>
            <a:endParaRPr lang="en-US" altLang="zh-CN" sz="2400" kern="100" dirty="0">
              <a:latin typeface="+mn-ea"/>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1599844" y="2159693"/>
            <a:ext cx="6819900" cy="1733550"/>
          </a:xfrm>
          <a:prstGeom prst="rect">
            <a:avLst/>
          </a:prstGeom>
          <a:ln>
            <a:solidFill>
              <a:schemeClr val="tx1"/>
            </a:solidFill>
          </a:ln>
          <a:effectLst>
            <a:outerShdw blurRad="50800" dist="38100" dir="2700000" algn="tl" rotWithShape="0">
              <a:prstClr val="black">
                <a:alpha val="40000"/>
              </a:prstClr>
            </a:outerShdw>
          </a:effectLst>
        </p:spPr>
      </p:pic>
      <p:pic>
        <p:nvPicPr>
          <p:cNvPr id="7" name="图片 6"/>
          <p:cNvPicPr>
            <a:picLocks noChangeAspect="1"/>
          </p:cNvPicPr>
          <p:nvPr/>
        </p:nvPicPr>
        <p:blipFill>
          <a:blip r:embed="rId2"/>
          <a:stretch>
            <a:fillRect/>
          </a:stretch>
        </p:blipFill>
        <p:spPr>
          <a:xfrm>
            <a:off x="1599844" y="4374045"/>
            <a:ext cx="3771900" cy="952500"/>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17580" y="894406"/>
            <a:ext cx="11356840" cy="550279"/>
          </a:xfrm>
          <a:prstGeom prst="rect">
            <a:avLst/>
          </a:prstGeom>
        </p:spPr>
        <p:txBody>
          <a:bodyPr wrap="square">
            <a:spAutoFit/>
          </a:bodyPr>
          <a:lstStyle/>
          <a:p>
            <a:pPr>
              <a:lnSpc>
                <a:spcPts val="4000"/>
              </a:lnSpc>
              <a:spcAft>
                <a:spcPts val="600"/>
              </a:spcAft>
            </a:pPr>
            <a:r>
              <a:rPr lang="en-US" altLang="zh-CN" sz="2400" b="1" dirty="0">
                <a:latin typeface="+mn-ea"/>
              </a:rPr>
              <a:t>while </a:t>
            </a:r>
            <a:r>
              <a:rPr lang="zh-CN" altLang="en-US" sz="2400" b="1" dirty="0">
                <a:latin typeface="+mn-ea"/>
              </a:rPr>
              <a:t>语句</a:t>
            </a:r>
            <a:endParaRPr lang="zh-CN" altLang="zh-CN" sz="2400" dirty="0">
              <a:latin typeface="+mn-ea"/>
            </a:endParaRPr>
          </a:p>
        </p:txBody>
      </p:sp>
      <p:sp>
        <p:nvSpPr>
          <p:cNvPr id="3" name="矩形 2"/>
          <p:cNvSpPr/>
          <p:nvPr/>
        </p:nvSpPr>
        <p:spPr>
          <a:xfrm>
            <a:off x="170320" y="1444685"/>
            <a:ext cx="11761707" cy="1135054"/>
          </a:xfrm>
          <a:prstGeom prst="rect">
            <a:avLst/>
          </a:prstGeom>
        </p:spPr>
        <p:txBody>
          <a:bodyPr wrap="square">
            <a:spAutoFit/>
          </a:bodyPr>
          <a:lstStyle/>
          <a:p>
            <a:pPr>
              <a:lnSpc>
                <a:spcPct val="150000"/>
              </a:lnSpc>
            </a:pPr>
            <a:r>
              <a:rPr lang="zh-CN" altLang="zh-CN" sz="2400" dirty="0">
                <a:latin typeface="+mn-ea"/>
              </a:rPr>
              <a:t>在</a:t>
            </a:r>
            <a:r>
              <a:rPr lang="en-US" altLang="zh-CN" sz="2400" dirty="0">
                <a:latin typeface="+mn-ea"/>
              </a:rPr>
              <a:t>for</a:t>
            </a:r>
            <a:r>
              <a:rPr lang="zh-CN" altLang="zh-CN" sz="2400" dirty="0">
                <a:latin typeface="+mn-ea"/>
              </a:rPr>
              <a:t>循环结构中，</a:t>
            </a:r>
            <a:r>
              <a:rPr lang="zh-CN" altLang="en-US" sz="2400" dirty="0">
                <a:latin typeface="+mn-ea"/>
              </a:rPr>
              <a:t>当</a:t>
            </a:r>
            <a:r>
              <a:rPr lang="zh-CN" altLang="zh-CN" sz="2400" dirty="0">
                <a:latin typeface="+mn-ea"/>
              </a:rPr>
              <a:t>循环的初值和终值并不十分明确，但是有清晰的循环条件</a:t>
            </a:r>
            <a:r>
              <a:rPr lang="zh-CN" altLang="en-US" sz="2400" dirty="0">
                <a:latin typeface="+mn-ea"/>
              </a:rPr>
              <a:t>时</a:t>
            </a:r>
            <a:r>
              <a:rPr lang="zh-CN" altLang="zh-CN" sz="2400" dirty="0">
                <a:latin typeface="+mn-ea"/>
              </a:rPr>
              <a:t>，我们采用</a:t>
            </a:r>
            <a:r>
              <a:rPr lang="en-US" altLang="zh-CN" sz="2400" dirty="0">
                <a:latin typeface="+mn-ea"/>
              </a:rPr>
              <a:t>while</a:t>
            </a:r>
            <a:r>
              <a:rPr lang="zh-CN" altLang="zh-CN" sz="2400" dirty="0">
                <a:latin typeface="+mn-ea"/>
              </a:rPr>
              <a:t>循环结构会更为方便。</a:t>
            </a:r>
            <a:endParaRPr lang="zh-CN" altLang="zh-CN" sz="2400" dirty="0">
              <a:latin typeface="+mn-ea"/>
            </a:endParaRPr>
          </a:p>
        </p:txBody>
      </p:sp>
      <p:sp>
        <p:nvSpPr>
          <p:cNvPr id="8" name="矩形 7"/>
          <p:cNvSpPr/>
          <p:nvPr/>
        </p:nvSpPr>
        <p:spPr>
          <a:xfrm>
            <a:off x="1351722" y="2670876"/>
            <a:ext cx="3468756" cy="129208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nSpc>
                <a:spcPct val="150000"/>
              </a:lnSpc>
            </a:pPr>
            <a:r>
              <a:rPr lang="en-US" altLang="zh-CN" sz="2400" dirty="0">
                <a:latin typeface="+mn-ea"/>
              </a:rPr>
              <a:t>while </a:t>
            </a:r>
            <a:r>
              <a:rPr lang="zh-CN" altLang="zh-CN" sz="2400" dirty="0">
                <a:latin typeface="+mn-ea"/>
              </a:rPr>
              <a:t>条件表达式</a:t>
            </a:r>
            <a:r>
              <a:rPr lang="zh-CN" altLang="zh-CN" sz="3600" b="1" dirty="0">
                <a:solidFill>
                  <a:srgbClr val="FF0000"/>
                </a:solidFill>
                <a:latin typeface="+mn-ea"/>
              </a:rPr>
              <a:t>：</a:t>
            </a:r>
            <a:endParaRPr lang="zh-CN" altLang="zh-CN" sz="2400" b="1" dirty="0">
              <a:solidFill>
                <a:srgbClr val="FF0000"/>
              </a:solidFill>
              <a:latin typeface="+mn-ea"/>
            </a:endParaRPr>
          </a:p>
          <a:p>
            <a:pPr>
              <a:lnSpc>
                <a:spcPct val="150000"/>
              </a:lnSpc>
            </a:pPr>
            <a:r>
              <a:rPr lang="en-US" altLang="zh-CN" sz="2400" dirty="0">
                <a:latin typeface="+mn-ea"/>
              </a:rPr>
              <a:t>	</a:t>
            </a:r>
            <a:r>
              <a:rPr lang="zh-CN" altLang="zh-CN" sz="2400" dirty="0">
                <a:latin typeface="+mn-ea"/>
              </a:rPr>
              <a:t>语句块</a:t>
            </a:r>
            <a:endParaRPr lang="zh-CN" altLang="zh-CN" sz="2400" dirty="0">
              <a:latin typeface="+mn-ea"/>
            </a:endParaRPr>
          </a:p>
          <a:p>
            <a:pPr algn="ctr"/>
            <a:endParaRPr lang="zh-CN" altLang="en-US" dirty="0"/>
          </a:p>
        </p:txBody>
      </p:sp>
      <p:sp>
        <p:nvSpPr>
          <p:cNvPr id="9" name="矩形 8"/>
          <p:cNvSpPr/>
          <p:nvPr/>
        </p:nvSpPr>
        <p:spPr>
          <a:xfrm>
            <a:off x="170319" y="4054100"/>
            <a:ext cx="11761707" cy="1781385"/>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zh-CN" sz="2400" dirty="0">
                <a:latin typeface="+mn-ea"/>
              </a:rPr>
              <a:t>同样，这里条件表达式后的“</a:t>
            </a:r>
            <a:r>
              <a:rPr lang="en-US" altLang="zh-CN" sz="2800" b="1" dirty="0">
                <a:solidFill>
                  <a:srgbClr val="FF0000"/>
                </a:solidFill>
                <a:latin typeface="+mn-ea"/>
              </a:rPr>
              <a:t>:</a:t>
            </a:r>
            <a:r>
              <a:rPr lang="zh-CN" altLang="zh-CN" sz="2400" dirty="0">
                <a:latin typeface="+mn-ea"/>
              </a:rPr>
              <a:t>”不可省略，语句块注意</a:t>
            </a:r>
            <a:r>
              <a:rPr lang="zh-CN" altLang="zh-CN" sz="2400" dirty="0">
                <a:solidFill>
                  <a:srgbClr val="FF0000"/>
                </a:solidFill>
                <a:latin typeface="+mn-ea"/>
              </a:rPr>
              <a:t>缩进</a:t>
            </a:r>
            <a:r>
              <a:rPr lang="zh-CN" altLang="zh-CN" sz="2400" dirty="0">
                <a:latin typeface="+mn-ea"/>
              </a:rPr>
              <a:t>。</a:t>
            </a:r>
            <a:endParaRPr lang="en-US" altLang="zh-CN" sz="2400" dirty="0">
              <a:latin typeface="+mn-ea"/>
            </a:endParaRPr>
          </a:p>
          <a:p>
            <a:pPr marL="342900" indent="-342900">
              <a:lnSpc>
                <a:spcPct val="150000"/>
              </a:lnSpc>
              <a:buFont typeface="Arial" panose="020B0604020202020204" pitchFamily="34" charset="0"/>
              <a:buChar char="•"/>
            </a:pPr>
            <a:r>
              <a:rPr lang="zh-CN" altLang="zh-CN" sz="2400" dirty="0">
                <a:latin typeface="+mn-ea"/>
              </a:rPr>
              <a:t>执行</a:t>
            </a:r>
            <a:r>
              <a:rPr lang="en-US" altLang="zh-CN" sz="2400" dirty="0">
                <a:latin typeface="+mn-ea"/>
              </a:rPr>
              <a:t>while</a:t>
            </a:r>
            <a:r>
              <a:rPr lang="zh-CN" altLang="zh-CN" sz="2400" dirty="0">
                <a:latin typeface="+mn-ea"/>
              </a:rPr>
              <a:t>语句的时候，先求条件表达式的值，如果值为</a:t>
            </a:r>
            <a:r>
              <a:rPr lang="en-US" altLang="zh-CN" sz="2400" dirty="0">
                <a:latin typeface="+mn-ea"/>
              </a:rPr>
              <a:t>True</a:t>
            </a:r>
            <a:r>
              <a:rPr lang="zh-CN" altLang="zh-CN" sz="2400" dirty="0">
                <a:latin typeface="+mn-ea"/>
              </a:rPr>
              <a:t>就执行循环体语句块一次，然后重复上述动作；当条件表达式的值为</a:t>
            </a:r>
            <a:r>
              <a:rPr lang="en-US" altLang="zh-CN" sz="2400" dirty="0">
                <a:latin typeface="+mn-ea"/>
              </a:rPr>
              <a:t>False</a:t>
            </a:r>
            <a:r>
              <a:rPr lang="zh-CN" altLang="zh-CN" sz="2400" dirty="0">
                <a:latin typeface="+mn-ea"/>
              </a:rPr>
              <a:t>的时候，</a:t>
            </a:r>
            <a:r>
              <a:rPr lang="en-US" altLang="zh-CN" sz="2400" dirty="0">
                <a:latin typeface="+mn-ea"/>
              </a:rPr>
              <a:t>while</a:t>
            </a:r>
            <a:r>
              <a:rPr lang="zh-CN" altLang="zh-CN" sz="2400" dirty="0">
                <a:latin typeface="+mn-ea"/>
              </a:rPr>
              <a:t>语句执行结束。</a:t>
            </a:r>
            <a:endParaRPr lang="zh-CN" altLang="zh-CN" sz="2400" dirty="0">
              <a:latin typeface="+mn-ea"/>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15146" y="866072"/>
            <a:ext cx="11761707" cy="581057"/>
          </a:xfrm>
          <a:prstGeom prst="rect">
            <a:avLst/>
          </a:prstGeom>
        </p:spPr>
        <p:txBody>
          <a:bodyPr wrap="square">
            <a:spAutoFit/>
          </a:bodyPr>
          <a:lstStyle/>
          <a:p>
            <a:pPr indent="266700" algn="just">
              <a:lnSpc>
                <a:spcPct val="150000"/>
              </a:lnSpc>
              <a:spcAft>
                <a:spcPts val="0"/>
              </a:spcAft>
            </a:pPr>
            <a:r>
              <a:rPr lang="zh-CN" altLang="en-US" sz="2400" b="1" kern="100" dirty="0">
                <a:latin typeface="+mn-ea"/>
                <a:cs typeface="Times New Roman" panose="02020603050405020304" pitchFamily="18" charset="0"/>
              </a:rPr>
              <a:t>问题</a:t>
            </a:r>
            <a:r>
              <a:rPr lang="zh-CN" altLang="en-US" sz="2400" kern="100" dirty="0">
                <a:latin typeface="+mn-ea"/>
                <a:cs typeface="Times New Roman" panose="02020603050405020304" pitchFamily="18" charset="0"/>
              </a:rPr>
              <a:t>：</a:t>
            </a:r>
            <a:r>
              <a:rPr lang="zh-CN" altLang="zh-CN" sz="2400" dirty="0">
                <a:latin typeface="+mn-ea"/>
              </a:rPr>
              <a:t>利用</a:t>
            </a:r>
            <a:r>
              <a:rPr lang="en-US" altLang="zh-CN" sz="2400" dirty="0">
                <a:latin typeface="+mn-ea"/>
              </a:rPr>
              <a:t>while</a:t>
            </a:r>
            <a:r>
              <a:rPr lang="zh-CN" altLang="zh-CN" sz="2400" dirty="0">
                <a:latin typeface="+mn-ea"/>
              </a:rPr>
              <a:t>循环求</a:t>
            </a:r>
            <a:r>
              <a:rPr lang="en-US" altLang="zh-CN" sz="2400" dirty="0">
                <a:latin typeface="+mn-ea"/>
              </a:rPr>
              <a:t>1</a:t>
            </a:r>
            <a:r>
              <a:rPr lang="zh-CN" altLang="zh-CN" sz="2400" dirty="0">
                <a:latin typeface="+mn-ea"/>
              </a:rPr>
              <a:t>至</a:t>
            </a:r>
            <a:r>
              <a:rPr lang="en-US" altLang="zh-CN" sz="2400" dirty="0">
                <a:latin typeface="+mn-ea"/>
              </a:rPr>
              <a:t>100</a:t>
            </a:r>
            <a:r>
              <a:rPr lang="zh-CN" altLang="zh-CN" sz="2400" dirty="0">
                <a:latin typeface="+mn-ea"/>
              </a:rPr>
              <a:t>中所有整数的和。</a:t>
            </a:r>
            <a:endParaRPr lang="en-US" altLang="zh-CN" sz="2400" kern="100" dirty="0">
              <a:latin typeface="+mn-ea"/>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1382574" y="1643762"/>
            <a:ext cx="3781425" cy="2533650"/>
          </a:xfrm>
          <a:prstGeom prst="rect">
            <a:avLst/>
          </a:prstGeom>
          <a:ln>
            <a:solidFill>
              <a:schemeClr val="tx1"/>
            </a:solidFill>
          </a:ln>
          <a:effectLst>
            <a:outerShdw blurRad="50800" dist="38100" dir="2700000" algn="tl" rotWithShape="0">
              <a:prstClr val="black">
                <a:alpha val="40000"/>
              </a:prstClr>
            </a:outerShdw>
          </a:effectLst>
        </p:spPr>
      </p:pic>
      <p:pic>
        <p:nvPicPr>
          <p:cNvPr id="5" name="图片 4"/>
          <p:cNvPicPr>
            <a:picLocks noChangeAspect="1"/>
          </p:cNvPicPr>
          <p:nvPr/>
        </p:nvPicPr>
        <p:blipFill>
          <a:blip r:embed="rId2"/>
          <a:stretch>
            <a:fillRect/>
          </a:stretch>
        </p:blipFill>
        <p:spPr>
          <a:xfrm>
            <a:off x="1385367" y="4374045"/>
            <a:ext cx="2076450" cy="552450"/>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15146" y="866072"/>
            <a:ext cx="11761707" cy="581057"/>
          </a:xfrm>
          <a:prstGeom prst="rect">
            <a:avLst/>
          </a:prstGeom>
        </p:spPr>
        <p:txBody>
          <a:bodyPr wrap="square">
            <a:spAutoFit/>
          </a:bodyPr>
          <a:lstStyle/>
          <a:p>
            <a:pPr indent="266700" algn="just">
              <a:lnSpc>
                <a:spcPct val="150000"/>
              </a:lnSpc>
              <a:spcAft>
                <a:spcPts val="0"/>
              </a:spcAft>
            </a:pPr>
            <a:r>
              <a:rPr lang="zh-CN" altLang="en-US" sz="2400" b="1" kern="100" dirty="0">
                <a:latin typeface="+mn-ea"/>
                <a:cs typeface="Times New Roman" panose="02020603050405020304" pitchFamily="18" charset="0"/>
              </a:rPr>
              <a:t>问题</a:t>
            </a:r>
            <a:r>
              <a:rPr lang="zh-CN" altLang="en-US" sz="2400" kern="100" dirty="0">
                <a:latin typeface="+mn-ea"/>
                <a:cs typeface="Times New Roman" panose="02020603050405020304" pitchFamily="18" charset="0"/>
              </a:rPr>
              <a:t>：</a:t>
            </a:r>
            <a:r>
              <a:rPr lang="zh-CN" altLang="zh-CN" sz="2400" dirty="0">
                <a:latin typeface="+mn-ea"/>
              </a:rPr>
              <a:t>求非负数字序列中的最小值、最大值和平均值。用户输入</a:t>
            </a:r>
            <a:r>
              <a:rPr lang="en-US" altLang="zh-CN" sz="2400" dirty="0">
                <a:latin typeface="+mn-ea"/>
              </a:rPr>
              <a:t>-1</a:t>
            </a:r>
            <a:r>
              <a:rPr lang="zh-CN" altLang="zh-CN" sz="2400" dirty="0">
                <a:latin typeface="+mn-ea"/>
              </a:rPr>
              <a:t>就表示序列终止。</a:t>
            </a:r>
            <a:endParaRPr lang="en-US" altLang="zh-CN" sz="2400" kern="100" dirty="0">
              <a:latin typeface="+mn-ea"/>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530360" y="1449572"/>
            <a:ext cx="9727717" cy="5046412"/>
          </a:xfrm>
          <a:prstGeom prst="rect">
            <a:avLst/>
          </a:prstGeom>
          <a:ln>
            <a:solidFill>
              <a:schemeClr val="tx1"/>
            </a:solidFill>
          </a:ln>
          <a:effectLst>
            <a:outerShdw blurRad="50800" dist="38100" dir="2700000" algn="tl" rotWithShape="0">
              <a:prstClr val="black">
                <a:alpha val="40000"/>
              </a:prstClr>
            </a:outerShdw>
          </a:effectLst>
        </p:spPr>
      </p:pic>
      <p:pic>
        <p:nvPicPr>
          <p:cNvPr id="7" name="图片 6"/>
          <p:cNvPicPr>
            <a:picLocks noChangeAspect="1"/>
          </p:cNvPicPr>
          <p:nvPr/>
        </p:nvPicPr>
        <p:blipFill>
          <a:blip r:embed="rId2"/>
          <a:stretch>
            <a:fillRect/>
          </a:stretch>
        </p:blipFill>
        <p:spPr>
          <a:xfrm>
            <a:off x="5826815" y="2576975"/>
            <a:ext cx="6020628" cy="2606696"/>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 name="矩形 2"/>
              <p:cNvSpPr/>
              <p:nvPr/>
            </p:nvSpPr>
            <p:spPr>
              <a:xfrm>
                <a:off x="215146" y="866072"/>
                <a:ext cx="11761707" cy="4643707"/>
              </a:xfrm>
              <a:prstGeom prst="rect">
                <a:avLst/>
              </a:prstGeom>
            </p:spPr>
            <p:txBody>
              <a:bodyPr wrap="square">
                <a:spAutoFit/>
              </a:bodyPr>
              <a:lstStyle/>
              <a:p>
                <a:pPr>
                  <a:lnSpc>
                    <a:spcPct val="150000"/>
                  </a:lnSpc>
                </a:pPr>
                <a:r>
                  <a:rPr lang="zh-CN" altLang="en-US" sz="2400" b="1" kern="100" dirty="0">
                    <a:latin typeface="+mn-ea"/>
                    <a:cs typeface="Times New Roman" panose="02020603050405020304" pitchFamily="18" charset="0"/>
                  </a:rPr>
                  <a:t>问题</a:t>
                </a:r>
                <a:r>
                  <a:rPr lang="zh-CN" altLang="en-US" sz="2400" kern="100" dirty="0">
                    <a:latin typeface="+mn-ea"/>
                    <a:cs typeface="Times New Roman" panose="02020603050405020304" pitchFamily="18" charset="0"/>
                  </a:rPr>
                  <a:t>：</a:t>
                </a:r>
                <a:r>
                  <a:rPr lang="zh-CN" altLang="zh-CN" sz="2400" dirty="0">
                    <a:latin typeface="+mn-ea"/>
                  </a:rPr>
                  <a:t>有一大类数学计算问题需要使用</a:t>
                </a:r>
                <a:r>
                  <a:rPr lang="en-US" altLang="zh-CN" sz="2400" dirty="0">
                    <a:latin typeface="+mn-ea"/>
                  </a:rPr>
                  <a:t>while</a:t>
                </a:r>
                <a:r>
                  <a:rPr lang="zh-CN" altLang="zh-CN" sz="2400" dirty="0">
                    <a:latin typeface="+mn-ea"/>
                  </a:rPr>
                  <a:t>循环。对于这类问题，人们设计出一套反复计算的规则，称为迭代规则，并证明了反复使用规则就一定能得到解，但何时结束要看计算的实际进展情况。下面利用迭代规则来求解一个实数的平方根，人们提出的计算规则如下：</a:t>
                </a:r>
                <a:endParaRPr lang="zh-CN" altLang="zh-CN" sz="2400" dirty="0">
                  <a:latin typeface="+mn-ea"/>
                </a:endParaRPr>
              </a:p>
              <a:p>
                <a:pPr lvl="1">
                  <a:lnSpc>
                    <a:spcPct val="150000"/>
                  </a:lnSpc>
                </a:pPr>
                <a:r>
                  <a:rPr lang="en-US" altLang="zh-CN" sz="2000" dirty="0">
                    <a:latin typeface="+mn-ea"/>
                  </a:rPr>
                  <a:t>1</a:t>
                </a:r>
                <a:r>
                  <a:rPr lang="zh-CN" altLang="zh-CN" sz="2000" dirty="0">
                    <a:latin typeface="+mn-ea"/>
                  </a:rPr>
                  <a:t>）假设需要求实数</a:t>
                </a:r>
                <a:r>
                  <a:rPr lang="en-US" altLang="zh-CN" sz="2000" dirty="0">
                    <a:latin typeface="+mn-ea"/>
                  </a:rPr>
                  <a:t>x</a:t>
                </a:r>
                <a:r>
                  <a:rPr lang="zh-CN" altLang="zh-CN" sz="2000" dirty="0">
                    <a:latin typeface="+mn-ea"/>
                  </a:rPr>
                  <a:t>的平方根，任取</a:t>
                </a:r>
                <a:r>
                  <a:rPr lang="en-US" altLang="zh-CN" sz="2000" dirty="0">
                    <a:latin typeface="+mn-ea"/>
                  </a:rPr>
                  <a:t>y</a:t>
                </a:r>
                <a:r>
                  <a:rPr lang="zh-CN" altLang="zh-CN" sz="2000" dirty="0">
                    <a:latin typeface="+mn-ea"/>
                  </a:rPr>
                  <a:t>为某个实数值</a:t>
                </a:r>
                <a:endParaRPr lang="zh-CN" altLang="zh-CN" sz="2000" dirty="0">
                  <a:latin typeface="+mn-ea"/>
                </a:endParaRPr>
              </a:p>
              <a:p>
                <a:pPr lvl="1">
                  <a:lnSpc>
                    <a:spcPct val="150000"/>
                  </a:lnSpc>
                </a:pPr>
                <a:r>
                  <a:rPr lang="en-US" altLang="zh-CN" sz="2000" dirty="0">
                    <a:latin typeface="+mn-ea"/>
                  </a:rPr>
                  <a:t>2</a:t>
                </a:r>
                <a:r>
                  <a:rPr lang="zh-CN" altLang="zh-CN" sz="2000" dirty="0">
                    <a:latin typeface="+mn-ea"/>
                  </a:rPr>
                  <a:t>）如果</a:t>
                </a:r>
                <a14:m>
                  <m:oMath xmlns:m="http://schemas.openxmlformats.org/officeDocument/2006/math">
                    <m:r>
                      <a:rPr lang="en-US" altLang="zh-CN" sz="2000" i="1">
                        <a:latin typeface="+mn-ea"/>
                      </a:rPr>
                      <m:t>𝑦</m:t>
                    </m:r>
                    <m:r>
                      <a:rPr lang="en-US" altLang="zh-CN" sz="2000" i="1">
                        <a:latin typeface="+mn-ea"/>
                      </a:rPr>
                      <m:t>×</m:t>
                    </m:r>
                    <m:r>
                      <a:rPr lang="en-US" altLang="zh-CN" sz="2000" i="1">
                        <a:latin typeface="+mn-ea"/>
                      </a:rPr>
                      <m:t>𝑦</m:t>
                    </m:r>
                    <m:r>
                      <a:rPr lang="en-US" altLang="zh-CN" sz="2000" i="1">
                        <a:latin typeface="+mn-ea"/>
                      </a:rPr>
                      <m:t>=</m:t>
                    </m:r>
                    <m:r>
                      <a:rPr lang="en-US" altLang="zh-CN" sz="2000" i="1">
                        <a:latin typeface="+mn-ea"/>
                      </a:rPr>
                      <m:t>𝑥</m:t>
                    </m:r>
                  </m:oMath>
                </a14:m>
                <a:r>
                  <a:rPr lang="zh-CN" altLang="zh-CN" sz="2000" dirty="0">
                    <a:latin typeface="+mn-ea"/>
                  </a:rPr>
                  <a:t>，计算结束，</a:t>
                </a:r>
                <a:r>
                  <a:rPr lang="en-US" altLang="zh-CN" sz="2000" dirty="0">
                    <a:latin typeface="+mn-ea"/>
                  </a:rPr>
                  <a:t>y</a:t>
                </a:r>
                <a:r>
                  <a:rPr lang="zh-CN" altLang="zh-CN" sz="2000" dirty="0">
                    <a:latin typeface="+mn-ea"/>
                  </a:rPr>
                  <a:t>就是</a:t>
                </a:r>
                <a:r>
                  <a:rPr lang="en-US" altLang="zh-CN" sz="2000" dirty="0">
                    <a:latin typeface="+mn-ea"/>
                  </a:rPr>
                  <a:t>x</a:t>
                </a:r>
                <a:r>
                  <a:rPr lang="zh-CN" altLang="zh-CN" sz="2000" dirty="0">
                    <a:latin typeface="+mn-ea"/>
                  </a:rPr>
                  <a:t>的平方根</a:t>
                </a:r>
                <a:endParaRPr lang="zh-CN" altLang="zh-CN" sz="2000" dirty="0">
                  <a:latin typeface="+mn-ea"/>
                </a:endParaRPr>
              </a:p>
              <a:p>
                <a:pPr lvl="1">
                  <a:lnSpc>
                    <a:spcPct val="150000"/>
                  </a:lnSpc>
                </a:pPr>
                <a:r>
                  <a:rPr lang="en-US" altLang="zh-CN" sz="2000" dirty="0">
                    <a:latin typeface="+mn-ea"/>
                  </a:rPr>
                  <a:t>3</a:t>
                </a:r>
                <a:r>
                  <a:rPr lang="zh-CN" altLang="zh-CN" sz="2000" dirty="0">
                    <a:latin typeface="+mn-ea"/>
                  </a:rPr>
                  <a:t>）否则令</a:t>
                </a:r>
                <a14:m>
                  <m:oMath xmlns:m="http://schemas.openxmlformats.org/officeDocument/2006/math">
                    <m:r>
                      <a:rPr lang="en-US" altLang="zh-CN" sz="2000" i="1">
                        <a:latin typeface="+mn-ea"/>
                      </a:rPr>
                      <m:t>𝑧</m:t>
                    </m:r>
                    <m:r>
                      <a:rPr lang="en-US" altLang="zh-CN" sz="2000" i="1">
                        <a:latin typeface="+mn-ea"/>
                      </a:rPr>
                      <m:t>=(</m:t>
                    </m:r>
                    <m:r>
                      <a:rPr lang="en-US" altLang="zh-CN" sz="2000" i="1">
                        <a:latin typeface="+mn-ea"/>
                      </a:rPr>
                      <m:t>𝑦</m:t>
                    </m:r>
                    <m:r>
                      <a:rPr lang="en-US" altLang="zh-CN" sz="2000" i="1">
                        <a:latin typeface="+mn-ea"/>
                      </a:rPr>
                      <m:t>+</m:t>
                    </m:r>
                    <m:r>
                      <a:rPr lang="en-US" altLang="zh-CN" sz="2000" i="1">
                        <a:latin typeface="+mn-ea"/>
                      </a:rPr>
                      <m:t>𝑥</m:t>
                    </m:r>
                    <m:r>
                      <a:rPr lang="en-US" altLang="zh-CN" sz="2000" i="1">
                        <a:latin typeface="+mn-ea"/>
                      </a:rPr>
                      <m:t>/</m:t>
                    </m:r>
                    <m:r>
                      <a:rPr lang="en-US" altLang="zh-CN" sz="2000" i="1">
                        <a:latin typeface="+mn-ea"/>
                      </a:rPr>
                      <m:t>𝑦</m:t>
                    </m:r>
                    <m:r>
                      <a:rPr lang="en-US" altLang="zh-CN" sz="2000" i="1">
                        <a:latin typeface="+mn-ea"/>
                      </a:rPr>
                      <m:t>)/</m:t>
                    </m:r>
                    <m:r>
                      <a:rPr lang="en-US" altLang="zh-CN" sz="2000" i="1">
                        <a:latin typeface="+mn-ea"/>
                      </a:rPr>
                      <m:t>2</m:t>
                    </m:r>
                  </m:oMath>
                </a14:m>
                <a:endParaRPr lang="zh-CN" altLang="zh-CN" sz="2000" dirty="0">
                  <a:latin typeface="+mn-ea"/>
                </a:endParaRPr>
              </a:p>
              <a:p>
                <a:pPr lvl="1">
                  <a:lnSpc>
                    <a:spcPct val="150000"/>
                  </a:lnSpc>
                </a:pPr>
                <a:r>
                  <a:rPr lang="en-US" altLang="zh-CN" sz="2000" dirty="0">
                    <a:latin typeface="+mn-ea"/>
                  </a:rPr>
                  <a:t>4</a:t>
                </a:r>
                <a:r>
                  <a:rPr lang="zh-CN" altLang="zh-CN" sz="2000" dirty="0">
                    <a:latin typeface="+mn-ea"/>
                  </a:rPr>
                  <a:t>）令</a:t>
                </a:r>
                <a:r>
                  <a:rPr lang="en-US" altLang="zh-CN" sz="2000" dirty="0">
                    <a:latin typeface="+mn-ea"/>
                  </a:rPr>
                  <a:t>y</a:t>
                </a:r>
                <a:r>
                  <a:rPr lang="zh-CN" altLang="zh-CN" sz="2000" dirty="0">
                    <a:latin typeface="+mn-ea"/>
                  </a:rPr>
                  <a:t>的新值等于</a:t>
                </a:r>
                <a:r>
                  <a:rPr lang="en-US" altLang="zh-CN" sz="2000" dirty="0">
                    <a:latin typeface="+mn-ea"/>
                  </a:rPr>
                  <a:t>z</a:t>
                </a:r>
                <a:r>
                  <a:rPr lang="zh-CN" altLang="zh-CN" sz="2000" dirty="0">
                    <a:latin typeface="+mn-ea"/>
                  </a:rPr>
                  <a:t>，转回步骤</a:t>
                </a:r>
                <a:r>
                  <a:rPr lang="en-US" altLang="zh-CN" sz="2000" dirty="0">
                    <a:latin typeface="+mn-ea"/>
                  </a:rPr>
                  <a:t>1</a:t>
                </a:r>
                <a:r>
                  <a:rPr lang="zh-CN" altLang="zh-CN" sz="2000" dirty="0">
                    <a:latin typeface="+mn-ea"/>
                  </a:rPr>
                  <a:t>）</a:t>
                </a:r>
                <a:endParaRPr lang="zh-CN" altLang="zh-CN" sz="2000" dirty="0">
                  <a:latin typeface="+mn-ea"/>
                </a:endParaRPr>
              </a:p>
              <a:p>
                <a:pPr>
                  <a:lnSpc>
                    <a:spcPct val="150000"/>
                  </a:lnSpc>
                </a:pPr>
                <a:r>
                  <a:rPr lang="zh-CN" altLang="zh-CN" sz="2400" dirty="0">
                    <a:latin typeface="+mn-ea"/>
                  </a:rPr>
                  <a:t>这种计算平方根的方法被称为“牛顿迭代法”</a:t>
                </a:r>
                <a:r>
                  <a:rPr lang="zh-CN" altLang="en-US" sz="2400" dirty="0">
                    <a:latin typeface="+mn-ea"/>
                  </a:rPr>
                  <a:t>。</a:t>
                </a:r>
                <a:endParaRPr lang="en-US" altLang="zh-CN" sz="2400" kern="100" dirty="0">
                  <a:latin typeface="+mn-ea"/>
                  <a:cs typeface="Times New Roman" panose="02020603050405020304" pitchFamily="18" charset="0"/>
                </a:endParaRPr>
              </a:p>
            </p:txBody>
          </p:sp>
        </mc:Choice>
        <mc:Fallback>
          <p:sp>
            <p:nvSpPr>
              <p:cNvPr id="3" name="矩形 2"/>
              <p:cNvSpPr>
                <a:spLocks noRot="1" noChangeAspect="1" noMove="1" noResize="1" noEditPoints="1" noAdjustHandles="1" noChangeArrowheads="1" noChangeShapeType="1" noTextEdit="1"/>
              </p:cNvSpPr>
              <p:nvPr/>
            </p:nvSpPr>
            <p:spPr>
              <a:xfrm>
                <a:off x="215146" y="866072"/>
                <a:ext cx="11761707" cy="4643707"/>
              </a:xfrm>
              <a:prstGeom prst="rect">
                <a:avLst/>
              </a:prstGeom>
              <a:blipFill rotWithShape="1">
                <a:blip r:embed="rId1"/>
                <a:stretch>
                  <a:fillRect l="-4" t="-12" r="1" b="11"/>
                </a:stretch>
              </a:blipFill>
            </p:spPr>
            <p:txBody>
              <a:bodyPr/>
              <a:lstStyle/>
              <a:p>
                <a:r>
                  <a:rPr lang="zh-CN" altLang="en-US">
                    <a:noFill/>
                  </a:rPr>
                  <a:t> </a:t>
                </a:r>
              </a:p>
            </p:txBody>
          </p:sp>
        </mc:Fallback>
      </mc:AlternateContent>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15146" y="866072"/>
            <a:ext cx="11761707" cy="581057"/>
          </a:xfrm>
          <a:prstGeom prst="rect">
            <a:avLst/>
          </a:prstGeom>
        </p:spPr>
        <p:txBody>
          <a:bodyPr wrap="square">
            <a:spAutoFit/>
          </a:bodyPr>
          <a:lstStyle/>
          <a:p>
            <a:pPr>
              <a:lnSpc>
                <a:spcPct val="150000"/>
              </a:lnSpc>
            </a:pPr>
            <a:r>
              <a:rPr lang="zh-CN" altLang="en-US" sz="2400" b="1" kern="100" dirty="0">
                <a:latin typeface="+mn-ea"/>
                <a:cs typeface="Times New Roman" panose="02020603050405020304" pitchFamily="18" charset="0"/>
              </a:rPr>
              <a:t>问题</a:t>
            </a:r>
            <a:r>
              <a:rPr lang="zh-CN" altLang="en-US" sz="2400" kern="100" dirty="0">
                <a:latin typeface="+mn-ea"/>
                <a:cs typeface="Times New Roman" panose="02020603050405020304" pitchFamily="18" charset="0"/>
              </a:rPr>
              <a:t>：</a:t>
            </a:r>
            <a:r>
              <a:rPr lang="zh-CN" altLang="en-US" sz="2400" dirty="0">
                <a:latin typeface="+mn-ea"/>
              </a:rPr>
              <a:t> </a:t>
            </a:r>
            <a:r>
              <a:rPr lang="zh-CN" altLang="zh-CN" sz="2400" dirty="0">
                <a:latin typeface="+mn-ea"/>
              </a:rPr>
              <a:t>“牛顿迭代法”</a:t>
            </a:r>
            <a:r>
              <a:rPr lang="zh-CN" altLang="en-US" sz="2400" dirty="0">
                <a:latin typeface="+mn-ea"/>
              </a:rPr>
              <a:t>求平方根。</a:t>
            </a:r>
            <a:endParaRPr lang="en-US" altLang="zh-CN" sz="2400" kern="100" dirty="0">
              <a:latin typeface="+mn-ea"/>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776097" y="1688616"/>
            <a:ext cx="6543675" cy="2466975"/>
          </a:xfrm>
          <a:prstGeom prst="rect">
            <a:avLst/>
          </a:prstGeom>
          <a:ln>
            <a:solidFill>
              <a:schemeClr val="tx1"/>
            </a:solidFill>
          </a:ln>
          <a:effectLst>
            <a:outerShdw blurRad="50800" dist="38100" dir="2700000" algn="tl" rotWithShape="0">
              <a:prstClr val="black">
                <a:alpha val="40000"/>
              </a:prstClr>
            </a:outerShdw>
          </a:effectLst>
        </p:spPr>
      </p:pic>
      <p:pic>
        <p:nvPicPr>
          <p:cNvPr id="5" name="图片 4"/>
          <p:cNvPicPr>
            <a:picLocks noChangeAspect="1"/>
          </p:cNvPicPr>
          <p:nvPr/>
        </p:nvPicPr>
        <p:blipFill rotWithShape="1">
          <a:blip r:embed="rId2"/>
          <a:srcRect t="1513"/>
          <a:stretch>
            <a:fillRect/>
          </a:stretch>
        </p:blipFill>
        <p:spPr>
          <a:xfrm>
            <a:off x="5270228" y="2872409"/>
            <a:ext cx="6706625" cy="3739752"/>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15146" y="866072"/>
            <a:ext cx="11761707" cy="581057"/>
          </a:xfrm>
          <a:prstGeom prst="rect">
            <a:avLst/>
          </a:prstGeom>
        </p:spPr>
        <p:txBody>
          <a:bodyPr wrap="square">
            <a:spAutoFit/>
          </a:bodyPr>
          <a:lstStyle/>
          <a:p>
            <a:pPr>
              <a:lnSpc>
                <a:spcPct val="150000"/>
              </a:lnSpc>
            </a:pPr>
            <a:r>
              <a:rPr lang="zh-CN" altLang="en-US" sz="2400" b="1" kern="100" dirty="0">
                <a:latin typeface="+mn-ea"/>
                <a:cs typeface="Times New Roman" panose="02020603050405020304" pitchFamily="18" charset="0"/>
              </a:rPr>
              <a:t>问题</a:t>
            </a:r>
            <a:r>
              <a:rPr lang="zh-CN" altLang="en-US" sz="2400" kern="100" dirty="0">
                <a:latin typeface="+mn-ea"/>
                <a:cs typeface="Times New Roman" panose="02020603050405020304" pitchFamily="18" charset="0"/>
              </a:rPr>
              <a:t>：</a:t>
            </a:r>
            <a:r>
              <a:rPr lang="zh-CN" altLang="en-US" sz="2400" dirty="0">
                <a:latin typeface="+mn-ea"/>
              </a:rPr>
              <a:t> </a:t>
            </a:r>
            <a:r>
              <a:rPr lang="zh-CN" altLang="zh-CN" sz="2400" dirty="0">
                <a:latin typeface="+mn-ea"/>
              </a:rPr>
              <a:t>“牛顿迭代法”</a:t>
            </a:r>
            <a:r>
              <a:rPr lang="zh-CN" altLang="en-US" sz="2400" dirty="0">
                <a:latin typeface="+mn-ea"/>
              </a:rPr>
              <a:t>求平方根。</a:t>
            </a:r>
            <a:endParaRPr lang="en-US" altLang="zh-CN" sz="2400" kern="100" dirty="0">
              <a:latin typeface="+mn-ea"/>
              <a:cs typeface="Times New Roman" panose="02020603050405020304" pitchFamily="18" charset="0"/>
            </a:endParaRPr>
          </a:p>
        </p:txBody>
      </p:sp>
      <p:pic>
        <p:nvPicPr>
          <p:cNvPr id="7" name="图片 6"/>
          <p:cNvPicPr>
            <a:picLocks noChangeAspect="1"/>
          </p:cNvPicPr>
          <p:nvPr/>
        </p:nvPicPr>
        <p:blipFill>
          <a:blip r:embed="rId1"/>
          <a:stretch>
            <a:fillRect/>
          </a:stretch>
        </p:blipFill>
        <p:spPr>
          <a:xfrm>
            <a:off x="530360" y="1724232"/>
            <a:ext cx="7543800" cy="4105275"/>
          </a:xfrm>
          <a:prstGeom prst="rect">
            <a:avLst/>
          </a:prstGeom>
          <a:ln>
            <a:solidFill>
              <a:schemeClr val="tx1"/>
            </a:solidFill>
          </a:ln>
          <a:effectLst>
            <a:outerShdw blurRad="50800" dist="38100" dir="2700000" algn="tl" rotWithShape="0">
              <a:prstClr val="black">
                <a:alpha val="40000"/>
              </a:prstClr>
            </a:outerShdw>
          </a:effectLst>
        </p:spPr>
      </p:pic>
      <p:pic>
        <p:nvPicPr>
          <p:cNvPr id="8" name="图片 7"/>
          <p:cNvPicPr>
            <a:picLocks noChangeAspect="1"/>
          </p:cNvPicPr>
          <p:nvPr/>
        </p:nvPicPr>
        <p:blipFill>
          <a:blip r:embed="rId2"/>
          <a:stretch>
            <a:fillRect/>
          </a:stretch>
        </p:blipFill>
        <p:spPr>
          <a:xfrm>
            <a:off x="5200386" y="203448"/>
            <a:ext cx="6848475" cy="2981325"/>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15146" y="866072"/>
            <a:ext cx="11761707" cy="581057"/>
          </a:xfrm>
          <a:prstGeom prst="rect">
            <a:avLst/>
          </a:prstGeom>
        </p:spPr>
        <p:txBody>
          <a:bodyPr wrap="square">
            <a:spAutoFit/>
          </a:bodyPr>
          <a:lstStyle/>
          <a:p>
            <a:pPr>
              <a:lnSpc>
                <a:spcPct val="150000"/>
              </a:lnSpc>
            </a:pPr>
            <a:r>
              <a:rPr lang="en-US" altLang="zh-CN" sz="2400" b="1" kern="100" dirty="0">
                <a:latin typeface="+mn-ea"/>
                <a:cs typeface="Times New Roman" panose="02020603050405020304" pitchFamily="18" charset="0"/>
              </a:rPr>
              <a:t>break </a:t>
            </a:r>
            <a:r>
              <a:rPr lang="zh-CN" altLang="en-US" sz="2400" b="1" kern="100" dirty="0">
                <a:latin typeface="+mn-ea"/>
                <a:cs typeface="Times New Roman" panose="02020603050405020304" pitchFamily="18" charset="0"/>
              </a:rPr>
              <a:t>和 </a:t>
            </a:r>
            <a:r>
              <a:rPr lang="en-US" altLang="zh-CN" sz="2400" b="1" kern="100" dirty="0">
                <a:latin typeface="+mn-ea"/>
                <a:cs typeface="Times New Roman" panose="02020603050405020304" pitchFamily="18" charset="0"/>
              </a:rPr>
              <a:t>continue </a:t>
            </a:r>
            <a:r>
              <a:rPr lang="zh-CN" altLang="en-US" sz="2400" b="1" kern="100" dirty="0">
                <a:latin typeface="+mn-ea"/>
                <a:cs typeface="Times New Roman" panose="02020603050405020304" pitchFamily="18" charset="0"/>
              </a:rPr>
              <a:t>语句</a:t>
            </a:r>
            <a:endParaRPr lang="en-US" altLang="zh-CN" sz="2400" kern="100" dirty="0">
              <a:latin typeface="+mn-ea"/>
              <a:cs typeface="Times New Roman" panose="02020603050405020304" pitchFamily="18" charset="0"/>
            </a:endParaRPr>
          </a:p>
        </p:txBody>
      </p:sp>
      <p:sp>
        <p:nvSpPr>
          <p:cNvPr id="2" name="矩形 1"/>
          <p:cNvSpPr/>
          <p:nvPr/>
        </p:nvSpPr>
        <p:spPr>
          <a:xfrm>
            <a:off x="215145" y="1605696"/>
            <a:ext cx="11612419" cy="2243050"/>
          </a:xfrm>
          <a:prstGeom prst="rect">
            <a:avLst/>
          </a:prstGeom>
        </p:spPr>
        <p:txBody>
          <a:bodyPr wrap="square">
            <a:spAutoFit/>
          </a:bodyPr>
          <a:lstStyle/>
          <a:p>
            <a:pPr>
              <a:lnSpc>
                <a:spcPct val="150000"/>
              </a:lnSpc>
            </a:pPr>
            <a:r>
              <a:rPr lang="en-US" altLang="zh-CN" sz="2400" dirty="0">
                <a:latin typeface="+mn-ea"/>
                <a:cs typeface="Times New Roman" panose="02020603050405020304" pitchFamily="18" charset="0"/>
              </a:rPr>
              <a:t>for</a:t>
            </a:r>
            <a:r>
              <a:rPr lang="zh-CN" altLang="zh-CN" sz="2400" dirty="0">
                <a:latin typeface="+mn-ea"/>
                <a:cs typeface="Times New Roman" panose="02020603050405020304" pitchFamily="18" charset="0"/>
              </a:rPr>
              <a:t>语句和</a:t>
            </a:r>
            <a:r>
              <a:rPr lang="en-US" altLang="zh-CN" sz="2400" dirty="0">
                <a:latin typeface="+mn-ea"/>
                <a:cs typeface="Times New Roman" panose="02020603050405020304" pitchFamily="18" charset="0"/>
              </a:rPr>
              <a:t>while</a:t>
            </a:r>
            <a:r>
              <a:rPr lang="zh-CN" altLang="zh-CN" sz="2400" dirty="0">
                <a:latin typeface="+mn-ea"/>
                <a:cs typeface="Times New Roman" panose="02020603050405020304" pitchFamily="18" charset="0"/>
              </a:rPr>
              <a:t>语句都是通过头部控制循环的执行，一旦进入循环体，就会完整地执行一遍其中的语句，然后再重复。实际中，我们也会遇到一些只执行循环体中的部分语句就结束循环或者立刻转去做下一次循环的情况，那么我们就需要用到循环控制语句</a:t>
            </a:r>
            <a:r>
              <a:rPr lang="en-US" altLang="zh-CN" sz="2400" dirty="0">
                <a:latin typeface="+mn-ea"/>
                <a:cs typeface="Times New Roman" panose="02020603050405020304" pitchFamily="18" charset="0"/>
              </a:rPr>
              <a:t>break</a:t>
            </a:r>
            <a:r>
              <a:rPr lang="zh-CN" altLang="zh-CN" sz="2400" dirty="0">
                <a:latin typeface="+mn-ea"/>
                <a:cs typeface="Times New Roman" panose="02020603050405020304" pitchFamily="18" charset="0"/>
              </a:rPr>
              <a:t>和</a:t>
            </a:r>
            <a:r>
              <a:rPr lang="en-US" altLang="zh-CN" sz="2400" dirty="0">
                <a:latin typeface="+mn-ea"/>
                <a:cs typeface="Times New Roman" panose="02020603050405020304" pitchFamily="18" charset="0"/>
              </a:rPr>
              <a:t>continue</a:t>
            </a:r>
            <a:r>
              <a:rPr lang="zh-CN" altLang="en-US" sz="2400" dirty="0">
                <a:latin typeface="+mn-ea"/>
                <a:cs typeface="Times New Roman" panose="02020603050405020304" pitchFamily="18" charset="0"/>
              </a:rPr>
              <a:t>。</a:t>
            </a:r>
            <a:endParaRPr lang="zh-CN" altLang="en-US" sz="2400" dirty="0">
              <a:latin typeface="+mn-ea"/>
            </a:endParaRPr>
          </a:p>
        </p:txBody>
      </p:sp>
    </p:spTree>
  </p:cSld>
  <p:clrMapOvr>
    <a:masterClrMapping/>
  </p:clrMapOvr>
  <p:transition spd="slow">
    <p:random/>
  </p:transition>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15146" y="866072"/>
            <a:ext cx="11761707" cy="581057"/>
          </a:xfrm>
          <a:prstGeom prst="rect">
            <a:avLst/>
          </a:prstGeom>
        </p:spPr>
        <p:txBody>
          <a:bodyPr wrap="square">
            <a:spAutoFit/>
          </a:bodyPr>
          <a:lstStyle/>
          <a:p>
            <a:pPr>
              <a:lnSpc>
                <a:spcPct val="150000"/>
              </a:lnSpc>
            </a:pPr>
            <a:r>
              <a:rPr lang="en-US" altLang="zh-CN" sz="2400" b="1" kern="100" dirty="0">
                <a:latin typeface="+mn-ea"/>
                <a:cs typeface="Times New Roman" panose="02020603050405020304" pitchFamily="18" charset="0"/>
              </a:rPr>
              <a:t>break </a:t>
            </a:r>
            <a:r>
              <a:rPr lang="zh-CN" altLang="en-US" sz="2400" b="1" kern="100" dirty="0">
                <a:latin typeface="+mn-ea"/>
                <a:cs typeface="Times New Roman" panose="02020603050405020304" pitchFamily="18" charset="0"/>
              </a:rPr>
              <a:t>和 </a:t>
            </a:r>
            <a:r>
              <a:rPr lang="en-US" altLang="zh-CN" sz="2400" b="1" kern="100" dirty="0">
                <a:latin typeface="+mn-ea"/>
                <a:cs typeface="Times New Roman" panose="02020603050405020304" pitchFamily="18" charset="0"/>
              </a:rPr>
              <a:t>continue </a:t>
            </a:r>
            <a:r>
              <a:rPr lang="zh-CN" altLang="en-US" sz="2400" b="1" kern="100" dirty="0">
                <a:latin typeface="+mn-ea"/>
                <a:cs typeface="Times New Roman" panose="02020603050405020304" pitchFamily="18" charset="0"/>
              </a:rPr>
              <a:t>语句</a:t>
            </a:r>
            <a:endParaRPr lang="en-US" altLang="zh-CN" sz="2400" kern="100" dirty="0">
              <a:latin typeface="+mn-ea"/>
              <a:cs typeface="Times New Roman" panose="02020603050405020304" pitchFamily="18" charset="0"/>
            </a:endParaRPr>
          </a:p>
        </p:txBody>
      </p:sp>
      <p:graphicFrame>
        <p:nvGraphicFramePr>
          <p:cNvPr id="5" name="表格 4"/>
          <p:cNvGraphicFramePr>
            <a:graphicFrameLocks noGrp="1"/>
          </p:cNvGraphicFramePr>
          <p:nvPr/>
        </p:nvGraphicFramePr>
        <p:xfrm>
          <a:off x="387626" y="1605696"/>
          <a:ext cx="11479696" cy="5029491"/>
        </p:xfrm>
        <a:graphic>
          <a:graphicData uri="http://schemas.openxmlformats.org/drawingml/2006/table">
            <a:tbl>
              <a:tblPr firstRow="1" firstCol="1" bandRow="1">
                <a:tableStyleId>{3B4B98B0-60AC-42C2-AFA5-B58CD77FA1E5}</a:tableStyleId>
              </a:tblPr>
              <a:tblGrid>
                <a:gridCol w="5739848"/>
                <a:gridCol w="5739848"/>
              </a:tblGrid>
              <a:tr h="2065298">
                <a:tc>
                  <a:txBody>
                    <a:bodyPr/>
                    <a:lstStyle/>
                    <a:p>
                      <a:pPr algn="l">
                        <a:lnSpc>
                          <a:spcPct val="150000"/>
                        </a:lnSpc>
                        <a:spcAft>
                          <a:spcPts val="0"/>
                        </a:spcAft>
                      </a:pPr>
                      <a:r>
                        <a:rPr lang="en-US" sz="2000" b="0" kern="100" dirty="0">
                          <a:effectLst/>
                          <a:latin typeface="Consolas" panose="020B0609020204030204" pitchFamily="49" charset="0"/>
                        </a:rPr>
                        <a:t>for </a:t>
                      </a:r>
                      <a:r>
                        <a:rPr lang="en-US" sz="2000" b="0" kern="100" dirty="0" err="1">
                          <a:effectLst/>
                          <a:latin typeface="Consolas" panose="020B0609020204030204" pitchFamily="49" charset="0"/>
                        </a:rPr>
                        <a:t>i</a:t>
                      </a:r>
                      <a:r>
                        <a:rPr lang="en-US" sz="2000" b="0" kern="100" dirty="0">
                          <a:effectLst/>
                          <a:latin typeface="Consolas" panose="020B0609020204030204" pitchFamily="49" charset="0"/>
                        </a:rPr>
                        <a:t> in range(1, 10+1):</a:t>
                      </a:r>
                      <a:endParaRPr lang="en-US" sz="2000" b="0" kern="100" dirty="0">
                        <a:effectLst/>
                        <a:latin typeface="Consolas" panose="020B0609020204030204" pitchFamily="49" charset="0"/>
                      </a:endParaRPr>
                    </a:p>
                    <a:p>
                      <a:pPr algn="l">
                        <a:lnSpc>
                          <a:spcPct val="150000"/>
                        </a:lnSpc>
                        <a:spcAft>
                          <a:spcPts val="0"/>
                        </a:spcAft>
                      </a:pPr>
                      <a:r>
                        <a:rPr lang="en-US" sz="2000" b="0" kern="100" dirty="0">
                          <a:effectLst/>
                          <a:latin typeface="Consolas" panose="020B0609020204030204" pitchFamily="49" charset="0"/>
                        </a:rPr>
                        <a:t>    if </a:t>
                      </a:r>
                      <a:r>
                        <a:rPr lang="en-US" sz="2000" b="0" kern="100" dirty="0" err="1">
                          <a:effectLst/>
                          <a:latin typeface="Consolas" panose="020B0609020204030204" pitchFamily="49" charset="0"/>
                        </a:rPr>
                        <a:t>i</a:t>
                      </a:r>
                      <a:r>
                        <a:rPr lang="en-US" sz="2000" b="0" kern="100" dirty="0">
                          <a:effectLst/>
                          <a:latin typeface="Consolas" panose="020B0609020204030204" pitchFamily="49" charset="0"/>
                        </a:rPr>
                        <a:t> % 3 == 0:</a:t>
                      </a:r>
                      <a:endParaRPr lang="zh-CN" sz="2000" b="0" kern="100" dirty="0">
                        <a:effectLst/>
                        <a:latin typeface="Consolas" panose="020B0609020204030204" pitchFamily="49" charset="0"/>
                      </a:endParaRPr>
                    </a:p>
                    <a:p>
                      <a:pPr algn="l">
                        <a:lnSpc>
                          <a:spcPct val="150000"/>
                        </a:lnSpc>
                        <a:spcAft>
                          <a:spcPts val="0"/>
                        </a:spcAft>
                      </a:pPr>
                      <a:r>
                        <a:rPr lang="en-US" sz="2000" b="0" kern="100" dirty="0">
                          <a:effectLst/>
                          <a:latin typeface="Consolas" panose="020B0609020204030204" pitchFamily="49" charset="0"/>
                        </a:rPr>
                        <a:t>        break</a:t>
                      </a:r>
                      <a:endParaRPr lang="zh-CN" sz="2000" b="0" kern="100" dirty="0">
                        <a:effectLst/>
                        <a:latin typeface="Consolas" panose="020B0609020204030204" pitchFamily="49" charset="0"/>
                      </a:endParaRPr>
                    </a:p>
                    <a:p>
                      <a:pPr algn="l">
                        <a:lnSpc>
                          <a:spcPct val="150000"/>
                        </a:lnSpc>
                        <a:spcAft>
                          <a:spcPts val="0"/>
                        </a:spcAft>
                      </a:pPr>
                      <a:r>
                        <a:rPr lang="en-US" sz="2000" b="0" kern="100" dirty="0">
                          <a:effectLst/>
                          <a:latin typeface="Consolas" panose="020B0609020204030204" pitchFamily="49" charset="0"/>
                        </a:rPr>
                        <a:t>    print(</a:t>
                      </a:r>
                      <a:r>
                        <a:rPr lang="en-US" sz="2000" b="0" kern="100" dirty="0" err="1">
                          <a:effectLst/>
                          <a:latin typeface="Consolas" panose="020B0609020204030204" pitchFamily="49" charset="0"/>
                        </a:rPr>
                        <a:t>i</a:t>
                      </a:r>
                      <a:r>
                        <a:rPr lang="en-US" sz="2000" b="0" kern="100" dirty="0">
                          <a:effectLst/>
                          <a:latin typeface="Consolas" panose="020B0609020204030204" pitchFamily="49" charset="0"/>
                        </a:rPr>
                        <a:t>, end='  ')</a:t>
                      </a:r>
                      <a:endParaRPr lang="zh-CN" sz="2000" b="0" kern="100" dirty="0">
                        <a:solidFill>
                          <a:schemeClr val="tx1"/>
                        </a:solidFill>
                        <a:effectLst/>
                        <a:latin typeface="Consolas" panose="020B0609020204030204" pitchFamily="49" charset="0"/>
                        <a:ea typeface="+mn-ea"/>
                        <a:cs typeface="Times New Roman" panose="02020603050405020304" pitchFamily="18" charset="0"/>
                      </a:endParaRPr>
                    </a:p>
                  </a:txBody>
                  <a:tcPr marL="68580" marR="68580" marT="0" marB="0" anchor="ctr"/>
                </a:tc>
                <a:tc>
                  <a:txBody>
                    <a:bodyPr/>
                    <a:lstStyle/>
                    <a:p>
                      <a:pPr algn="l">
                        <a:lnSpc>
                          <a:spcPct val="150000"/>
                        </a:lnSpc>
                        <a:spcAft>
                          <a:spcPts val="0"/>
                        </a:spcAft>
                      </a:pPr>
                      <a:r>
                        <a:rPr lang="en-US" sz="2000" b="0" kern="100" dirty="0">
                          <a:effectLst/>
                          <a:latin typeface="Consolas" panose="020B0609020204030204" pitchFamily="49" charset="0"/>
                        </a:rPr>
                        <a:t>for </a:t>
                      </a:r>
                      <a:r>
                        <a:rPr lang="en-US" sz="2000" b="0" kern="100" dirty="0" err="1">
                          <a:effectLst/>
                          <a:latin typeface="Consolas" panose="020B0609020204030204" pitchFamily="49" charset="0"/>
                        </a:rPr>
                        <a:t>i</a:t>
                      </a:r>
                      <a:r>
                        <a:rPr lang="en-US" sz="2000" b="0" kern="100" dirty="0">
                          <a:effectLst/>
                          <a:latin typeface="Consolas" panose="020B0609020204030204" pitchFamily="49" charset="0"/>
                        </a:rPr>
                        <a:t> in range(1, 10+1):</a:t>
                      </a:r>
                      <a:endParaRPr lang="zh-CN" sz="2000" b="0" kern="100" dirty="0">
                        <a:effectLst/>
                        <a:latin typeface="Consolas" panose="020B0609020204030204" pitchFamily="49" charset="0"/>
                      </a:endParaRPr>
                    </a:p>
                    <a:p>
                      <a:pPr algn="l">
                        <a:lnSpc>
                          <a:spcPct val="150000"/>
                        </a:lnSpc>
                        <a:spcAft>
                          <a:spcPts val="0"/>
                        </a:spcAft>
                      </a:pPr>
                      <a:r>
                        <a:rPr lang="en-US" sz="2000" b="0" kern="100" dirty="0">
                          <a:effectLst/>
                          <a:latin typeface="Consolas" panose="020B0609020204030204" pitchFamily="49" charset="0"/>
                        </a:rPr>
                        <a:t>    if </a:t>
                      </a:r>
                      <a:r>
                        <a:rPr lang="en-US" sz="2000" b="0" kern="100" dirty="0" err="1">
                          <a:effectLst/>
                          <a:latin typeface="Consolas" panose="020B0609020204030204" pitchFamily="49" charset="0"/>
                        </a:rPr>
                        <a:t>i</a:t>
                      </a:r>
                      <a:r>
                        <a:rPr lang="en-US" sz="2000" b="0" kern="100" dirty="0">
                          <a:effectLst/>
                          <a:latin typeface="Consolas" panose="020B0609020204030204" pitchFamily="49" charset="0"/>
                        </a:rPr>
                        <a:t> % 3 == 0:</a:t>
                      </a:r>
                      <a:endParaRPr lang="zh-CN" sz="2000" b="0" kern="100" dirty="0">
                        <a:effectLst/>
                        <a:latin typeface="Consolas" panose="020B0609020204030204" pitchFamily="49" charset="0"/>
                      </a:endParaRPr>
                    </a:p>
                    <a:p>
                      <a:pPr algn="l">
                        <a:lnSpc>
                          <a:spcPct val="150000"/>
                        </a:lnSpc>
                        <a:spcAft>
                          <a:spcPts val="0"/>
                        </a:spcAft>
                      </a:pPr>
                      <a:r>
                        <a:rPr lang="en-US" sz="2000" b="0" kern="100" dirty="0">
                          <a:effectLst/>
                          <a:latin typeface="Consolas" panose="020B0609020204030204" pitchFamily="49" charset="0"/>
                        </a:rPr>
                        <a:t>        continue</a:t>
                      </a:r>
                      <a:endParaRPr lang="zh-CN" sz="2000" b="0" kern="100" dirty="0">
                        <a:effectLst/>
                        <a:latin typeface="Consolas" panose="020B0609020204030204" pitchFamily="49" charset="0"/>
                      </a:endParaRPr>
                    </a:p>
                    <a:p>
                      <a:pPr algn="l">
                        <a:lnSpc>
                          <a:spcPct val="150000"/>
                        </a:lnSpc>
                        <a:spcAft>
                          <a:spcPts val="0"/>
                        </a:spcAft>
                      </a:pPr>
                      <a:r>
                        <a:rPr lang="en-US" sz="2000" b="0" kern="100" dirty="0">
                          <a:effectLst/>
                          <a:latin typeface="Consolas" panose="020B0609020204030204" pitchFamily="49" charset="0"/>
                        </a:rPr>
                        <a:t>    print(</a:t>
                      </a:r>
                      <a:r>
                        <a:rPr lang="en-US" sz="2000" b="0" kern="100" dirty="0" err="1">
                          <a:effectLst/>
                          <a:latin typeface="Consolas" panose="020B0609020204030204" pitchFamily="49" charset="0"/>
                        </a:rPr>
                        <a:t>i</a:t>
                      </a:r>
                      <a:r>
                        <a:rPr lang="en-US" sz="2000" b="0" kern="100" dirty="0">
                          <a:effectLst/>
                          <a:latin typeface="Consolas" panose="020B0609020204030204" pitchFamily="49" charset="0"/>
                        </a:rPr>
                        <a:t>, end='  ')</a:t>
                      </a:r>
                      <a:endParaRPr lang="zh-CN" sz="2000" b="0" kern="100" dirty="0">
                        <a:solidFill>
                          <a:schemeClr val="tx1"/>
                        </a:solidFill>
                        <a:effectLst/>
                        <a:latin typeface="Consolas" panose="020B0609020204030204" pitchFamily="49" charset="0"/>
                        <a:ea typeface="+mn-ea"/>
                        <a:cs typeface="Times New Roman" panose="02020603050405020304" pitchFamily="18" charset="0"/>
                      </a:endParaRPr>
                    </a:p>
                  </a:txBody>
                  <a:tcPr marL="68580" marR="68580" marT="0" marB="0" anchor="ctr"/>
                </a:tc>
              </a:tr>
              <a:tr h="732041">
                <a:tc>
                  <a:txBody>
                    <a:bodyPr/>
                    <a:lstStyle/>
                    <a:p>
                      <a:pPr algn="l">
                        <a:lnSpc>
                          <a:spcPct val="150000"/>
                        </a:lnSpc>
                        <a:spcAft>
                          <a:spcPts val="0"/>
                        </a:spcAft>
                      </a:pPr>
                      <a:r>
                        <a:rPr lang="zh-CN" sz="2000" b="0" kern="100" dirty="0">
                          <a:effectLst/>
                          <a:latin typeface="Consolas" panose="020B0609020204030204" pitchFamily="49" charset="0"/>
                        </a:rPr>
                        <a:t>输出：</a:t>
                      </a:r>
                      <a:r>
                        <a:rPr lang="en-US" sz="2000" b="0" kern="100" dirty="0">
                          <a:effectLst/>
                          <a:latin typeface="Consolas" panose="020B0609020204030204" pitchFamily="49" charset="0"/>
                        </a:rPr>
                        <a:t>1  2</a:t>
                      </a:r>
                      <a:endParaRPr lang="zh-CN" sz="2000" b="0" kern="100" dirty="0">
                        <a:solidFill>
                          <a:schemeClr val="tx1"/>
                        </a:solidFill>
                        <a:effectLst/>
                        <a:latin typeface="Consolas" panose="020B0609020204030204" pitchFamily="49" charset="0"/>
                        <a:ea typeface="+mn-ea"/>
                        <a:cs typeface="Times New Roman" panose="02020603050405020304" pitchFamily="18" charset="0"/>
                      </a:endParaRPr>
                    </a:p>
                  </a:txBody>
                  <a:tcPr marL="68580" marR="68580" marT="0" marB="0" anchor="ctr"/>
                </a:tc>
                <a:tc>
                  <a:txBody>
                    <a:bodyPr/>
                    <a:lstStyle/>
                    <a:p>
                      <a:pPr algn="l">
                        <a:lnSpc>
                          <a:spcPct val="150000"/>
                        </a:lnSpc>
                        <a:spcAft>
                          <a:spcPts val="0"/>
                        </a:spcAft>
                      </a:pPr>
                      <a:r>
                        <a:rPr lang="zh-CN" sz="2000" b="0" kern="100" dirty="0">
                          <a:effectLst/>
                          <a:latin typeface="Consolas" panose="020B0609020204030204" pitchFamily="49" charset="0"/>
                        </a:rPr>
                        <a:t>输出：</a:t>
                      </a:r>
                      <a:r>
                        <a:rPr lang="en-US" sz="2000" b="0" kern="100" dirty="0">
                          <a:effectLst/>
                          <a:latin typeface="Consolas" panose="020B0609020204030204" pitchFamily="49" charset="0"/>
                        </a:rPr>
                        <a:t>1  2  4  5  7  8  10</a:t>
                      </a:r>
                      <a:endParaRPr lang="zh-CN" sz="2000" b="0" kern="100" dirty="0">
                        <a:solidFill>
                          <a:schemeClr val="tx1"/>
                        </a:solidFill>
                        <a:effectLst/>
                        <a:latin typeface="Consolas" panose="020B0609020204030204" pitchFamily="49" charset="0"/>
                        <a:ea typeface="+mn-ea"/>
                        <a:cs typeface="Times New Roman" panose="02020603050405020304" pitchFamily="18" charset="0"/>
                      </a:endParaRPr>
                    </a:p>
                  </a:txBody>
                  <a:tcPr marL="68580" marR="68580" marT="0" marB="0" anchor="ctr"/>
                </a:tc>
              </a:tr>
              <a:tr h="887867">
                <a:tc>
                  <a:txBody>
                    <a:body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zh-CN" sz="2000" b="0" kern="1200" dirty="0">
                          <a:solidFill>
                            <a:schemeClr val="tx1"/>
                          </a:solidFill>
                          <a:effectLst/>
                          <a:latin typeface="+mn-ea"/>
                          <a:ea typeface="+mn-ea"/>
                          <a:cs typeface="+mn-cs"/>
                        </a:rPr>
                        <a:t>当</a:t>
                      </a:r>
                      <a:r>
                        <a:rPr lang="en-US" altLang="zh-CN" sz="2000" b="0" kern="1200" dirty="0" err="1">
                          <a:solidFill>
                            <a:schemeClr val="tx1"/>
                          </a:solidFill>
                          <a:effectLst/>
                          <a:latin typeface="+mn-ea"/>
                          <a:ea typeface="+mn-ea"/>
                          <a:cs typeface="+mn-cs"/>
                        </a:rPr>
                        <a:t>i</a:t>
                      </a:r>
                      <a:r>
                        <a:rPr lang="zh-CN" altLang="zh-CN" sz="2000" b="0" kern="1200" dirty="0">
                          <a:solidFill>
                            <a:schemeClr val="tx1"/>
                          </a:solidFill>
                          <a:effectLst/>
                          <a:latin typeface="+mn-ea"/>
                          <a:ea typeface="+mn-ea"/>
                          <a:cs typeface="+mn-cs"/>
                        </a:rPr>
                        <a:t>是</a:t>
                      </a:r>
                      <a:r>
                        <a:rPr lang="en-US" altLang="zh-CN" sz="2000" b="0" kern="1200" dirty="0">
                          <a:solidFill>
                            <a:schemeClr val="tx1"/>
                          </a:solidFill>
                          <a:effectLst/>
                          <a:latin typeface="+mn-ea"/>
                          <a:ea typeface="+mn-ea"/>
                          <a:cs typeface="+mn-cs"/>
                        </a:rPr>
                        <a:t>3</a:t>
                      </a:r>
                      <a:r>
                        <a:rPr lang="zh-CN" altLang="zh-CN" sz="2000" b="0" kern="1200" dirty="0">
                          <a:solidFill>
                            <a:schemeClr val="tx1"/>
                          </a:solidFill>
                          <a:effectLst/>
                          <a:latin typeface="+mn-ea"/>
                          <a:ea typeface="+mn-ea"/>
                          <a:cs typeface="+mn-cs"/>
                        </a:rPr>
                        <a:t>的倍数的时候，执行</a:t>
                      </a:r>
                      <a:r>
                        <a:rPr lang="en-US" altLang="zh-CN" sz="2000" b="0" kern="1200" dirty="0">
                          <a:solidFill>
                            <a:schemeClr val="tx1"/>
                          </a:solidFill>
                          <a:effectLst/>
                          <a:latin typeface="+mn-ea"/>
                          <a:ea typeface="+mn-ea"/>
                          <a:cs typeface="+mn-cs"/>
                        </a:rPr>
                        <a:t>break</a:t>
                      </a:r>
                      <a:r>
                        <a:rPr lang="zh-CN" altLang="zh-CN" sz="2000" b="0" kern="1200" dirty="0">
                          <a:solidFill>
                            <a:schemeClr val="tx1"/>
                          </a:solidFill>
                          <a:effectLst/>
                          <a:latin typeface="+mn-ea"/>
                          <a:ea typeface="+mn-ea"/>
                          <a:cs typeface="+mn-cs"/>
                        </a:rPr>
                        <a:t>语句。</a:t>
                      </a:r>
                      <a:r>
                        <a:rPr lang="en-US" altLang="zh-CN" sz="2000" b="0" kern="1200" dirty="0">
                          <a:solidFill>
                            <a:schemeClr val="tx1"/>
                          </a:solidFill>
                          <a:effectLst/>
                          <a:latin typeface="+mn-ea"/>
                          <a:ea typeface="+mn-ea"/>
                          <a:cs typeface="+mn-cs"/>
                        </a:rPr>
                        <a:t>break</a:t>
                      </a:r>
                      <a:r>
                        <a:rPr lang="zh-CN" altLang="zh-CN" sz="2000" b="0" kern="1200" dirty="0">
                          <a:solidFill>
                            <a:schemeClr val="tx1"/>
                          </a:solidFill>
                          <a:effectLst/>
                          <a:latin typeface="+mn-ea"/>
                          <a:ea typeface="+mn-ea"/>
                          <a:cs typeface="+mn-cs"/>
                        </a:rPr>
                        <a:t>语句的作用是</a:t>
                      </a:r>
                      <a:r>
                        <a:rPr lang="zh-CN" altLang="zh-CN" sz="2000" b="0" kern="1200" dirty="0">
                          <a:solidFill>
                            <a:srgbClr val="FF0000"/>
                          </a:solidFill>
                          <a:effectLst/>
                          <a:latin typeface="+mn-ea"/>
                          <a:ea typeface="+mn-ea"/>
                          <a:cs typeface="+mn-cs"/>
                        </a:rPr>
                        <a:t>立刻结束整个</a:t>
                      </a:r>
                      <a:r>
                        <a:rPr lang="en-US" altLang="zh-CN" sz="2000" b="0" kern="1200" dirty="0">
                          <a:solidFill>
                            <a:srgbClr val="FF0000"/>
                          </a:solidFill>
                          <a:effectLst/>
                          <a:latin typeface="+mn-ea"/>
                          <a:ea typeface="+mn-ea"/>
                          <a:cs typeface="+mn-cs"/>
                        </a:rPr>
                        <a:t>for</a:t>
                      </a:r>
                      <a:r>
                        <a:rPr lang="zh-CN" altLang="zh-CN" sz="2000" b="0" kern="1200" dirty="0">
                          <a:solidFill>
                            <a:srgbClr val="FF0000"/>
                          </a:solidFill>
                          <a:effectLst/>
                          <a:latin typeface="+mn-ea"/>
                          <a:ea typeface="+mn-ea"/>
                          <a:cs typeface="+mn-cs"/>
                        </a:rPr>
                        <a:t>循环</a:t>
                      </a:r>
                      <a:r>
                        <a:rPr lang="zh-CN" altLang="zh-CN" sz="2000" b="0" kern="1200" dirty="0">
                          <a:solidFill>
                            <a:schemeClr val="tx1"/>
                          </a:solidFill>
                          <a:effectLst/>
                          <a:latin typeface="+mn-ea"/>
                          <a:ea typeface="+mn-ea"/>
                          <a:cs typeface="+mn-cs"/>
                        </a:rPr>
                        <a:t>，因此输出只有</a:t>
                      </a:r>
                      <a:r>
                        <a:rPr lang="en-US" altLang="zh-CN" sz="2000" b="0" kern="1200" dirty="0">
                          <a:solidFill>
                            <a:schemeClr val="tx1"/>
                          </a:solidFill>
                          <a:effectLst/>
                          <a:latin typeface="+mn-ea"/>
                          <a:ea typeface="+mn-ea"/>
                          <a:cs typeface="+mn-cs"/>
                        </a:rPr>
                        <a:t>1</a:t>
                      </a:r>
                      <a:r>
                        <a:rPr lang="zh-CN" altLang="zh-CN" sz="2000" b="0" kern="1200" dirty="0">
                          <a:solidFill>
                            <a:schemeClr val="tx1"/>
                          </a:solidFill>
                          <a:effectLst/>
                          <a:latin typeface="+mn-ea"/>
                          <a:ea typeface="+mn-ea"/>
                          <a:cs typeface="+mn-cs"/>
                        </a:rPr>
                        <a:t>和</a:t>
                      </a:r>
                      <a:r>
                        <a:rPr lang="en-US" altLang="zh-CN" sz="2000" b="0" kern="1200" dirty="0">
                          <a:solidFill>
                            <a:schemeClr val="tx1"/>
                          </a:solidFill>
                          <a:effectLst/>
                          <a:latin typeface="+mn-ea"/>
                          <a:ea typeface="+mn-ea"/>
                          <a:cs typeface="+mn-cs"/>
                        </a:rPr>
                        <a:t>2</a:t>
                      </a:r>
                      <a:r>
                        <a:rPr lang="zh-CN" altLang="zh-CN" sz="2000" b="0" kern="1200" dirty="0">
                          <a:solidFill>
                            <a:schemeClr val="tx1"/>
                          </a:solidFill>
                          <a:effectLst/>
                          <a:latin typeface="+mn-ea"/>
                          <a:ea typeface="+mn-ea"/>
                          <a:cs typeface="+mn-cs"/>
                        </a:rPr>
                        <a:t>两个数字。</a:t>
                      </a:r>
                      <a:endParaRPr lang="zh-CN" sz="2000" b="0" kern="100" dirty="0">
                        <a:solidFill>
                          <a:schemeClr val="tx1"/>
                        </a:solidFill>
                        <a:effectLst/>
                        <a:latin typeface="+mn-ea"/>
                        <a:ea typeface="+mn-ea"/>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zh-CN" sz="2000" b="0" kern="1200" dirty="0">
                          <a:solidFill>
                            <a:schemeClr val="tx1"/>
                          </a:solidFill>
                          <a:effectLst/>
                          <a:latin typeface="+mn-ea"/>
                          <a:ea typeface="+mn-ea"/>
                          <a:cs typeface="+mn-cs"/>
                        </a:rPr>
                        <a:t>当</a:t>
                      </a:r>
                      <a:r>
                        <a:rPr lang="en-US" altLang="zh-CN" sz="2000" b="0" kern="1200" dirty="0" err="1">
                          <a:solidFill>
                            <a:schemeClr val="tx1"/>
                          </a:solidFill>
                          <a:effectLst/>
                          <a:latin typeface="+mn-ea"/>
                          <a:ea typeface="+mn-ea"/>
                          <a:cs typeface="+mn-cs"/>
                        </a:rPr>
                        <a:t>i</a:t>
                      </a:r>
                      <a:r>
                        <a:rPr lang="zh-CN" altLang="zh-CN" sz="2000" b="0" kern="1200" dirty="0">
                          <a:solidFill>
                            <a:schemeClr val="tx1"/>
                          </a:solidFill>
                          <a:effectLst/>
                          <a:latin typeface="+mn-ea"/>
                          <a:ea typeface="+mn-ea"/>
                          <a:cs typeface="+mn-cs"/>
                        </a:rPr>
                        <a:t>是</a:t>
                      </a:r>
                      <a:r>
                        <a:rPr lang="en-US" altLang="zh-CN" sz="2000" b="0" kern="1200" dirty="0">
                          <a:solidFill>
                            <a:schemeClr val="tx1"/>
                          </a:solidFill>
                          <a:effectLst/>
                          <a:latin typeface="+mn-ea"/>
                          <a:ea typeface="+mn-ea"/>
                          <a:cs typeface="+mn-cs"/>
                        </a:rPr>
                        <a:t>3</a:t>
                      </a:r>
                      <a:r>
                        <a:rPr lang="zh-CN" altLang="zh-CN" sz="2000" b="0" kern="1200" dirty="0">
                          <a:solidFill>
                            <a:schemeClr val="tx1"/>
                          </a:solidFill>
                          <a:effectLst/>
                          <a:latin typeface="+mn-ea"/>
                          <a:ea typeface="+mn-ea"/>
                          <a:cs typeface="+mn-cs"/>
                        </a:rPr>
                        <a:t>的倍数的时候，执行</a:t>
                      </a:r>
                      <a:r>
                        <a:rPr lang="en-US" altLang="zh-CN" sz="2000" b="0" kern="1200" dirty="0">
                          <a:solidFill>
                            <a:schemeClr val="tx1"/>
                          </a:solidFill>
                          <a:effectLst/>
                          <a:latin typeface="+mn-ea"/>
                          <a:ea typeface="+mn-ea"/>
                          <a:cs typeface="+mn-cs"/>
                        </a:rPr>
                        <a:t>continue</a:t>
                      </a:r>
                      <a:r>
                        <a:rPr lang="zh-CN" altLang="zh-CN" sz="2000" b="0" kern="1200" dirty="0">
                          <a:solidFill>
                            <a:schemeClr val="tx1"/>
                          </a:solidFill>
                          <a:effectLst/>
                          <a:latin typeface="+mn-ea"/>
                          <a:ea typeface="+mn-ea"/>
                          <a:cs typeface="+mn-cs"/>
                        </a:rPr>
                        <a:t>语句。</a:t>
                      </a:r>
                      <a:r>
                        <a:rPr lang="en-US" altLang="zh-CN" sz="2000" b="0" kern="1200" dirty="0">
                          <a:solidFill>
                            <a:schemeClr val="tx1"/>
                          </a:solidFill>
                          <a:effectLst/>
                          <a:latin typeface="+mn-ea"/>
                          <a:ea typeface="+mn-ea"/>
                          <a:cs typeface="+mn-cs"/>
                        </a:rPr>
                        <a:t>continue</a:t>
                      </a:r>
                      <a:r>
                        <a:rPr lang="zh-CN" altLang="zh-CN" sz="2000" b="0" kern="1200" dirty="0">
                          <a:solidFill>
                            <a:schemeClr val="tx1"/>
                          </a:solidFill>
                          <a:effectLst/>
                          <a:latin typeface="+mn-ea"/>
                          <a:ea typeface="+mn-ea"/>
                          <a:cs typeface="+mn-cs"/>
                        </a:rPr>
                        <a:t>语句的作用是</a:t>
                      </a:r>
                      <a:r>
                        <a:rPr lang="zh-CN" altLang="zh-CN" sz="2000" b="0" kern="1200" dirty="0">
                          <a:solidFill>
                            <a:srgbClr val="FF0000"/>
                          </a:solidFill>
                          <a:effectLst/>
                          <a:latin typeface="+mn-ea"/>
                          <a:ea typeface="+mn-ea"/>
                          <a:cs typeface="+mn-cs"/>
                        </a:rPr>
                        <a:t>结束这一轮的循环</a:t>
                      </a:r>
                      <a:r>
                        <a:rPr lang="zh-CN" altLang="zh-CN" sz="2000" b="0" kern="1200" dirty="0">
                          <a:solidFill>
                            <a:schemeClr val="tx1"/>
                          </a:solidFill>
                          <a:effectLst/>
                          <a:latin typeface="+mn-ea"/>
                          <a:ea typeface="+mn-ea"/>
                          <a:cs typeface="+mn-cs"/>
                        </a:rPr>
                        <a:t>，程序跳转到循环头部，根据头部的要求继续，因此输出不是</a:t>
                      </a:r>
                      <a:r>
                        <a:rPr lang="en-US" altLang="zh-CN" sz="2000" b="0" kern="1200" dirty="0">
                          <a:solidFill>
                            <a:schemeClr val="tx1"/>
                          </a:solidFill>
                          <a:effectLst/>
                          <a:latin typeface="+mn-ea"/>
                          <a:ea typeface="+mn-ea"/>
                          <a:cs typeface="+mn-cs"/>
                        </a:rPr>
                        <a:t>3</a:t>
                      </a:r>
                      <a:r>
                        <a:rPr lang="zh-CN" altLang="zh-CN" sz="2000" b="0" kern="1200" dirty="0">
                          <a:solidFill>
                            <a:schemeClr val="tx1"/>
                          </a:solidFill>
                          <a:effectLst/>
                          <a:latin typeface="+mn-ea"/>
                          <a:ea typeface="+mn-ea"/>
                          <a:cs typeface="+mn-cs"/>
                        </a:rPr>
                        <a:t>的倍数的所有数字。</a:t>
                      </a:r>
                      <a:endParaRPr lang="zh-CN" altLang="zh-CN" sz="2000" b="0" kern="1200" dirty="0">
                        <a:solidFill>
                          <a:schemeClr val="tx1"/>
                        </a:solidFill>
                        <a:effectLst/>
                        <a:latin typeface="+mn-ea"/>
                        <a:ea typeface="+mn-ea"/>
                        <a:cs typeface="+mn-cs"/>
                      </a:endParaRPr>
                    </a:p>
                    <a:p>
                      <a:pPr algn="ctr">
                        <a:lnSpc>
                          <a:spcPct val="150000"/>
                        </a:lnSpc>
                        <a:spcAft>
                          <a:spcPts val="0"/>
                        </a:spcAft>
                      </a:pPr>
                      <a:endParaRPr lang="zh-CN" sz="2000" b="0" kern="100" dirty="0">
                        <a:solidFill>
                          <a:schemeClr val="tx1"/>
                        </a:solidFill>
                        <a:effectLst/>
                        <a:latin typeface="+mn-ea"/>
                        <a:ea typeface="+mn-ea"/>
                        <a:cs typeface="Times New Roman" panose="02020603050405020304" pitchFamily="18" charset="0"/>
                      </a:endParaRPr>
                    </a:p>
                  </a:txBody>
                  <a:tcPr marL="68580" marR="68580" marT="0" marB="0" anchor="ctr"/>
                </a:tc>
              </a:tr>
            </a:tbl>
          </a:graphicData>
        </a:graphic>
      </p:graphicFrame>
    </p:spTree>
  </p:cSld>
  <p:clrMapOvr>
    <a:masterClrMapping/>
  </p:clrMapOvr>
  <p:transition spd="slow">
    <p:random/>
  </p:transition>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条件表达式</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422348" y="837892"/>
            <a:ext cx="10934528" cy="662554"/>
          </a:xfrm>
          <a:prstGeom prst="rect">
            <a:avLst/>
          </a:prstGeom>
        </p:spPr>
        <p:txBody>
          <a:bodyPr wrap="square">
            <a:spAutoFit/>
          </a:bodyPr>
          <a:lstStyle/>
          <a:p>
            <a:pPr indent="266700" algn="just">
              <a:lnSpc>
                <a:spcPct val="150000"/>
              </a:lnSpc>
              <a:spcAft>
                <a:spcPts val="0"/>
              </a:spcAft>
            </a:pPr>
            <a:r>
              <a:rPr lang="zh-CN" altLang="zh-CN" sz="2800" b="1" kern="100" dirty="0">
                <a:latin typeface="+mn-ea"/>
                <a:cs typeface="Times New Roman" panose="02020603050405020304" pitchFamily="18" charset="0"/>
              </a:rPr>
              <a:t>关系运算符</a:t>
            </a:r>
            <a:endParaRPr lang="zh-CN" altLang="zh-CN" sz="2800" b="1" kern="100" dirty="0">
              <a:latin typeface="+mn-ea"/>
              <a:cs typeface="Times New Roman" panose="02020603050405020304" pitchFamily="18" charset="0"/>
            </a:endParaRPr>
          </a:p>
        </p:txBody>
      </p:sp>
      <p:graphicFrame>
        <p:nvGraphicFramePr>
          <p:cNvPr id="3" name="表格 2"/>
          <p:cNvGraphicFramePr>
            <a:graphicFrameLocks noGrp="1"/>
          </p:cNvGraphicFramePr>
          <p:nvPr/>
        </p:nvGraphicFramePr>
        <p:xfrm>
          <a:off x="530360" y="2305878"/>
          <a:ext cx="10934528" cy="4224007"/>
        </p:xfrm>
        <a:graphic>
          <a:graphicData uri="http://schemas.openxmlformats.org/drawingml/2006/table">
            <a:tbl>
              <a:tblPr firstRow="1" firstCol="1" bandRow="1">
                <a:tableStyleId>{3B4B98B0-60AC-42C2-AFA5-B58CD77FA1E5}</a:tableStyleId>
              </a:tblPr>
              <a:tblGrid>
                <a:gridCol w="1487096"/>
                <a:gridCol w="2989500"/>
                <a:gridCol w="6457932"/>
              </a:tblGrid>
              <a:tr h="518571">
                <a:tc>
                  <a:txBody>
                    <a:bodyPr/>
                    <a:lstStyle/>
                    <a:p>
                      <a:pPr algn="ctr">
                        <a:spcAft>
                          <a:spcPts val="0"/>
                        </a:spcAft>
                      </a:pPr>
                      <a:r>
                        <a:rPr lang="zh-CN" sz="2000" kern="0" dirty="0">
                          <a:effectLst/>
                          <a:latin typeface="+mn-ea"/>
                          <a:ea typeface="+mn-ea"/>
                        </a:rPr>
                        <a:t>运算符</a:t>
                      </a:r>
                      <a:endParaRPr lang="zh-CN" sz="2000" kern="100" dirty="0">
                        <a:effectLst/>
                        <a:latin typeface="+mn-ea"/>
                        <a:ea typeface="+mn-ea"/>
                        <a:cs typeface="Times New Roman" panose="02020603050405020304" pitchFamily="18" charset="0"/>
                      </a:endParaRPr>
                    </a:p>
                  </a:txBody>
                  <a:tcPr marL="28575" marR="28575" marT="28575" marB="28575" anchor="ctr"/>
                </a:tc>
                <a:tc>
                  <a:txBody>
                    <a:bodyPr/>
                    <a:lstStyle/>
                    <a:p>
                      <a:pPr algn="ctr">
                        <a:spcAft>
                          <a:spcPts val="0"/>
                        </a:spcAft>
                      </a:pPr>
                      <a:r>
                        <a:rPr lang="zh-CN" sz="2000" kern="0">
                          <a:effectLst/>
                          <a:latin typeface="+mn-ea"/>
                          <a:ea typeface="+mn-ea"/>
                        </a:rPr>
                        <a:t>描述</a:t>
                      </a:r>
                      <a:endParaRPr lang="zh-CN" sz="2000" kern="100">
                        <a:effectLst/>
                        <a:latin typeface="+mn-ea"/>
                        <a:ea typeface="+mn-ea"/>
                        <a:cs typeface="Times New Roman" panose="02020603050405020304" pitchFamily="18" charset="0"/>
                      </a:endParaRPr>
                    </a:p>
                  </a:txBody>
                  <a:tcPr marL="28575" marR="28575" marT="28575" marB="28575" anchor="ctr"/>
                </a:tc>
                <a:tc>
                  <a:txBody>
                    <a:bodyPr/>
                    <a:lstStyle/>
                    <a:p>
                      <a:pPr algn="ctr">
                        <a:spcAft>
                          <a:spcPts val="0"/>
                        </a:spcAft>
                      </a:pPr>
                      <a:r>
                        <a:rPr lang="zh-CN" sz="2000" kern="0" dirty="0">
                          <a:effectLst/>
                          <a:latin typeface="+mn-ea"/>
                          <a:ea typeface="+mn-ea"/>
                        </a:rPr>
                        <a:t>实例</a:t>
                      </a:r>
                      <a:endParaRPr lang="zh-CN" sz="2000" kern="100" dirty="0">
                        <a:effectLst/>
                        <a:latin typeface="+mn-ea"/>
                        <a:ea typeface="+mn-ea"/>
                        <a:cs typeface="Times New Roman" panose="02020603050405020304" pitchFamily="18" charset="0"/>
                      </a:endParaRPr>
                    </a:p>
                  </a:txBody>
                  <a:tcPr marL="28575" marR="28575" marT="28575" marB="28575" anchor="ctr"/>
                </a:tc>
              </a:tr>
              <a:tr h="529348">
                <a:tc>
                  <a:txBody>
                    <a:bodyPr/>
                    <a:lstStyle/>
                    <a:p>
                      <a:pPr algn="ctr">
                        <a:lnSpc>
                          <a:spcPts val="1950"/>
                        </a:lnSpc>
                        <a:spcAft>
                          <a:spcPts val="0"/>
                        </a:spcAft>
                      </a:pPr>
                      <a:r>
                        <a:rPr lang="en-US" sz="2000" kern="0">
                          <a:effectLst/>
                          <a:latin typeface="+mn-ea"/>
                          <a:ea typeface="+mn-ea"/>
                        </a:rPr>
                        <a:t>==</a:t>
                      </a:r>
                      <a:endParaRPr lang="zh-CN" sz="2000" kern="100">
                        <a:effectLst/>
                        <a:latin typeface="+mn-ea"/>
                        <a:ea typeface="+mn-ea"/>
                        <a:cs typeface="Times New Roman" panose="02020603050405020304" pitchFamily="18" charset="0"/>
                      </a:endParaRPr>
                    </a:p>
                  </a:txBody>
                  <a:tcPr marL="47625" marR="47625" marT="66675" marB="66675" anchor="ctr"/>
                </a:tc>
                <a:tc>
                  <a:txBody>
                    <a:bodyPr/>
                    <a:lstStyle/>
                    <a:p>
                      <a:pPr algn="ctr">
                        <a:lnSpc>
                          <a:spcPts val="1950"/>
                        </a:lnSpc>
                        <a:spcAft>
                          <a:spcPts val="0"/>
                        </a:spcAft>
                      </a:pPr>
                      <a:r>
                        <a:rPr lang="zh-CN" sz="2000" kern="0">
                          <a:effectLst/>
                          <a:latin typeface="+mn-ea"/>
                          <a:ea typeface="+mn-ea"/>
                        </a:rPr>
                        <a:t>等于 </a:t>
                      </a:r>
                      <a:endParaRPr lang="zh-CN" sz="2000" kern="100">
                        <a:effectLst/>
                        <a:latin typeface="+mn-ea"/>
                        <a:ea typeface="+mn-ea"/>
                        <a:cs typeface="Times New Roman" panose="02020603050405020304" pitchFamily="18" charset="0"/>
                      </a:endParaRPr>
                    </a:p>
                  </a:txBody>
                  <a:tcPr marL="47625" marR="47625" marT="66675" marB="66675" anchor="ctr"/>
                </a:tc>
                <a:tc>
                  <a:txBody>
                    <a:bodyPr/>
                    <a:lstStyle/>
                    <a:p>
                      <a:pPr algn="ctr">
                        <a:lnSpc>
                          <a:spcPts val="1950"/>
                        </a:lnSpc>
                        <a:spcAft>
                          <a:spcPts val="0"/>
                        </a:spcAft>
                      </a:pPr>
                      <a:r>
                        <a:rPr lang="en-US" sz="2000" kern="0">
                          <a:effectLst/>
                          <a:latin typeface="+mn-ea"/>
                          <a:ea typeface="+mn-ea"/>
                        </a:rPr>
                        <a:t>(a == b) </a:t>
                      </a:r>
                      <a:r>
                        <a:rPr lang="zh-CN" sz="2000" kern="0">
                          <a:effectLst/>
                          <a:latin typeface="+mn-ea"/>
                          <a:ea typeface="+mn-ea"/>
                        </a:rPr>
                        <a:t>返回</a:t>
                      </a:r>
                      <a:r>
                        <a:rPr lang="en-US" sz="2000" kern="0">
                          <a:effectLst/>
                          <a:latin typeface="+mn-ea"/>
                          <a:ea typeface="+mn-ea"/>
                        </a:rPr>
                        <a:t> False</a:t>
                      </a:r>
                      <a:r>
                        <a:rPr lang="zh-CN" sz="2000" kern="0">
                          <a:effectLst/>
                          <a:latin typeface="+mn-ea"/>
                          <a:ea typeface="+mn-ea"/>
                        </a:rPr>
                        <a:t>。</a:t>
                      </a:r>
                      <a:endParaRPr lang="zh-CN" sz="2000" kern="100">
                        <a:effectLst/>
                        <a:latin typeface="+mn-ea"/>
                        <a:ea typeface="+mn-ea"/>
                        <a:cs typeface="Times New Roman" panose="02020603050405020304" pitchFamily="18" charset="0"/>
                      </a:endParaRPr>
                    </a:p>
                  </a:txBody>
                  <a:tcPr marL="47625" marR="47625" marT="66675" marB="66675" anchor="ctr"/>
                </a:tc>
              </a:tr>
              <a:tr h="529348">
                <a:tc>
                  <a:txBody>
                    <a:bodyPr/>
                    <a:lstStyle/>
                    <a:p>
                      <a:pPr algn="ctr">
                        <a:lnSpc>
                          <a:spcPts val="1950"/>
                        </a:lnSpc>
                        <a:spcAft>
                          <a:spcPts val="0"/>
                        </a:spcAft>
                      </a:pPr>
                      <a:r>
                        <a:rPr lang="en-US" sz="2000" kern="0">
                          <a:effectLst/>
                          <a:latin typeface="+mn-ea"/>
                          <a:ea typeface="+mn-ea"/>
                        </a:rPr>
                        <a:t>!=</a:t>
                      </a:r>
                      <a:endParaRPr lang="zh-CN" sz="2000" kern="100">
                        <a:effectLst/>
                        <a:latin typeface="+mn-ea"/>
                        <a:ea typeface="+mn-ea"/>
                        <a:cs typeface="Times New Roman" panose="02020603050405020304" pitchFamily="18" charset="0"/>
                      </a:endParaRPr>
                    </a:p>
                  </a:txBody>
                  <a:tcPr marL="47625" marR="47625" marT="66675" marB="66675" anchor="ctr"/>
                </a:tc>
                <a:tc>
                  <a:txBody>
                    <a:bodyPr/>
                    <a:lstStyle/>
                    <a:p>
                      <a:pPr algn="ctr">
                        <a:lnSpc>
                          <a:spcPts val="1950"/>
                        </a:lnSpc>
                        <a:spcAft>
                          <a:spcPts val="0"/>
                        </a:spcAft>
                      </a:pPr>
                      <a:r>
                        <a:rPr lang="zh-CN" sz="2000" kern="0" dirty="0">
                          <a:effectLst/>
                          <a:latin typeface="+mn-ea"/>
                          <a:ea typeface="+mn-ea"/>
                        </a:rPr>
                        <a:t>不等于</a:t>
                      </a:r>
                      <a:endParaRPr lang="zh-CN" sz="2000" kern="100" dirty="0">
                        <a:effectLst/>
                        <a:latin typeface="+mn-ea"/>
                        <a:ea typeface="+mn-ea"/>
                        <a:cs typeface="Times New Roman" panose="02020603050405020304" pitchFamily="18" charset="0"/>
                      </a:endParaRPr>
                    </a:p>
                  </a:txBody>
                  <a:tcPr marL="47625" marR="47625" marT="66675" marB="66675" anchor="ctr"/>
                </a:tc>
                <a:tc>
                  <a:txBody>
                    <a:bodyPr/>
                    <a:lstStyle/>
                    <a:p>
                      <a:pPr algn="ctr">
                        <a:lnSpc>
                          <a:spcPts val="1950"/>
                        </a:lnSpc>
                        <a:spcAft>
                          <a:spcPts val="0"/>
                        </a:spcAft>
                      </a:pPr>
                      <a:r>
                        <a:rPr lang="en-US" sz="2000" kern="0">
                          <a:effectLst/>
                          <a:latin typeface="+mn-ea"/>
                          <a:ea typeface="+mn-ea"/>
                        </a:rPr>
                        <a:t>(a != b) </a:t>
                      </a:r>
                      <a:r>
                        <a:rPr lang="zh-CN" sz="2000" kern="0">
                          <a:effectLst/>
                          <a:latin typeface="+mn-ea"/>
                          <a:ea typeface="+mn-ea"/>
                        </a:rPr>
                        <a:t>返回</a:t>
                      </a:r>
                      <a:r>
                        <a:rPr lang="en-US" sz="2000" kern="0">
                          <a:effectLst/>
                          <a:latin typeface="+mn-ea"/>
                          <a:ea typeface="+mn-ea"/>
                        </a:rPr>
                        <a:t> true.</a:t>
                      </a:r>
                      <a:endParaRPr lang="zh-CN" sz="2000" kern="100">
                        <a:effectLst/>
                        <a:latin typeface="+mn-ea"/>
                        <a:ea typeface="+mn-ea"/>
                        <a:cs typeface="Times New Roman" panose="02020603050405020304" pitchFamily="18" charset="0"/>
                      </a:endParaRPr>
                    </a:p>
                  </a:txBody>
                  <a:tcPr marL="47625" marR="47625" marT="66675" marB="66675" anchor="ctr"/>
                </a:tc>
              </a:tr>
              <a:tr h="529348">
                <a:tc>
                  <a:txBody>
                    <a:bodyPr/>
                    <a:lstStyle/>
                    <a:p>
                      <a:pPr algn="ctr">
                        <a:lnSpc>
                          <a:spcPts val="1950"/>
                        </a:lnSpc>
                        <a:spcAft>
                          <a:spcPts val="0"/>
                        </a:spcAft>
                      </a:pPr>
                      <a:r>
                        <a:rPr lang="en-US" sz="2000" kern="0">
                          <a:effectLst/>
                          <a:latin typeface="+mn-ea"/>
                          <a:ea typeface="+mn-ea"/>
                        </a:rPr>
                        <a:t>&lt;&gt; </a:t>
                      </a:r>
                      <a:endParaRPr lang="zh-CN" sz="2000" kern="100">
                        <a:effectLst/>
                        <a:latin typeface="+mn-ea"/>
                        <a:ea typeface="+mn-ea"/>
                        <a:cs typeface="Times New Roman" panose="02020603050405020304" pitchFamily="18" charset="0"/>
                      </a:endParaRPr>
                    </a:p>
                  </a:txBody>
                  <a:tcPr marL="47625" marR="47625" marT="66675" marB="66675" anchor="ctr"/>
                </a:tc>
                <a:tc>
                  <a:txBody>
                    <a:bodyPr/>
                    <a:lstStyle/>
                    <a:p>
                      <a:pPr algn="ctr">
                        <a:lnSpc>
                          <a:spcPts val="1950"/>
                        </a:lnSpc>
                        <a:spcAft>
                          <a:spcPts val="0"/>
                        </a:spcAft>
                      </a:pPr>
                      <a:r>
                        <a:rPr lang="zh-CN" sz="2000" kern="0">
                          <a:effectLst/>
                          <a:latin typeface="+mn-ea"/>
                          <a:ea typeface="+mn-ea"/>
                        </a:rPr>
                        <a:t>不等于</a:t>
                      </a:r>
                      <a:endParaRPr lang="zh-CN" sz="2000" kern="100">
                        <a:effectLst/>
                        <a:latin typeface="+mn-ea"/>
                        <a:ea typeface="+mn-ea"/>
                        <a:cs typeface="Times New Roman" panose="02020603050405020304" pitchFamily="18" charset="0"/>
                      </a:endParaRPr>
                    </a:p>
                  </a:txBody>
                  <a:tcPr marL="47625" marR="47625" marT="66675" marB="66675" anchor="ctr"/>
                </a:tc>
                <a:tc>
                  <a:txBody>
                    <a:bodyPr/>
                    <a:lstStyle/>
                    <a:p>
                      <a:pPr algn="ctr">
                        <a:lnSpc>
                          <a:spcPts val="1950"/>
                        </a:lnSpc>
                        <a:spcAft>
                          <a:spcPts val="0"/>
                        </a:spcAft>
                      </a:pPr>
                      <a:r>
                        <a:rPr lang="en-US" sz="2000" kern="0">
                          <a:effectLst/>
                          <a:latin typeface="+mn-ea"/>
                          <a:ea typeface="+mn-ea"/>
                        </a:rPr>
                        <a:t>(a &lt;&gt; b) </a:t>
                      </a:r>
                      <a:r>
                        <a:rPr lang="zh-CN" sz="2000" kern="0">
                          <a:effectLst/>
                          <a:latin typeface="+mn-ea"/>
                          <a:ea typeface="+mn-ea"/>
                        </a:rPr>
                        <a:t>返回</a:t>
                      </a:r>
                      <a:r>
                        <a:rPr lang="en-US" sz="2000" kern="0">
                          <a:effectLst/>
                          <a:latin typeface="+mn-ea"/>
                          <a:ea typeface="+mn-ea"/>
                        </a:rPr>
                        <a:t> true</a:t>
                      </a:r>
                      <a:r>
                        <a:rPr lang="zh-CN" sz="2000" kern="0">
                          <a:effectLst/>
                          <a:latin typeface="+mn-ea"/>
                          <a:ea typeface="+mn-ea"/>
                        </a:rPr>
                        <a:t>。</a:t>
                      </a:r>
                      <a:endParaRPr lang="zh-CN" sz="2000" kern="100">
                        <a:effectLst/>
                        <a:latin typeface="+mn-ea"/>
                        <a:ea typeface="+mn-ea"/>
                        <a:cs typeface="Times New Roman" panose="02020603050405020304" pitchFamily="18" charset="0"/>
                      </a:endParaRPr>
                    </a:p>
                  </a:txBody>
                  <a:tcPr marL="47625" marR="47625" marT="66675" marB="66675" anchor="ctr"/>
                </a:tc>
              </a:tr>
              <a:tr h="529348">
                <a:tc>
                  <a:txBody>
                    <a:bodyPr/>
                    <a:lstStyle/>
                    <a:p>
                      <a:pPr algn="ctr">
                        <a:lnSpc>
                          <a:spcPts val="1950"/>
                        </a:lnSpc>
                        <a:spcAft>
                          <a:spcPts val="0"/>
                        </a:spcAft>
                      </a:pPr>
                      <a:r>
                        <a:rPr lang="en-US" sz="2000" kern="0">
                          <a:effectLst/>
                          <a:latin typeface="+mn-ea"/>
                          <a:ea typeface="+mn-ea"/>
                        </a:rPr>
                        <a:t>&gt; </a:t>
                      </a:r>
                      <a:endParaRPr lang="zh-CN" sz="2000" kern="100">
                        <a:effectLst/>
                        <a:latin typeface="+mn-ea"/>
                        <a:ea typeface="+mn-ea"/>
                        <a:cs typeface="Times New Roman" panose="02020603050405020304" pitchFamily="18" charset="0"/>
                      </a:endParaRPr>
                    </a:p>
                  </a:txBody>
                  <a:tcPr marL="47625" marR="47625" marT="66675" marB="66675" anchor="ctr"/>
                </a:tc>
                <a:tc>
                  <a:txBody>
                    <a:bodyPr/>
                    <a:lstStyle/>
                    <a:p>
                      <a:pPr algn="ctr">
                        <a:lnSpc>
                          <a:spcPts val="1950"/>
                        </a:lnSpc>
                        <a:spcAft>
                          <a:spcPts val="0"/>
                        </a:spcAft>
                      </a:pPr>
                      <a:r>
                        <a:rPr lang="zh-CN" sz="2000" kern="0">
                          <a:effectLst/>
                          <a:latin typeface="+mn-ea"/>
                          <a:ea typeface="+mn-ea"/>
                        </a:rPr>
                        <a:t>大于</a:t>
                      </a:r>
                      <a:endParaRPr lang="zh-CN" sz="2000" kern="100">
                        <a:effectLst/>
                        <a:latin typeface="+mn-ea"/>
                        <a:ea typeface="+mn-ea"/>
                        <a:cs typeface="Times New Roman" panose="02020603050405020304" pitchFamily="18" charset="0"/>
                      </a:endParaRPr>
                    </a:p>
                  </a:txBody>
                  <a:tcPr marL="47625" marR="47625" marT="66675" marB="66675" anchor="ctr"/>
                </a:tc>
                <a:tc>
                  <a:txBody>
                    <a:bodyPr/>
                    <a:lstStyle/>
                    <a:p>
                      <a:pPr algn="ctr">
                        <a:lnSpc>
                          <a:spcPts val="1950"/>
                        </a:lnSpc>
                        <a:spcAft>
                          <a:spcPts val="0"/>
                        </a:spcAft>
                      </a:pPr>
                      <a:r>
                        <a:rPr lang="en-US" sz="2000" kern="0">
                          <a:effectLst/>
                          <a:latin typeface="+mn-ea"/>
                          <a:ea typeface="+mn-ea"/>
                        </a:rPr>
                        <a:t>(a &gt; b) </a:t>
                      </a:r>
                      <a:r>
                        <a:rPr lang="zh-CN" sz="2000" kern="0">
                          <a:effectLst/>
                          <a:latin typeface="+mn-ea"/>
                          <a:ea typeface="+mn-ea"/>
                        </a:rPr>
                        <a:t>返回</a:t>
                      </a:r>
                      <a:r>
                        <a:rPr lang="en-US" sz="2000" kern="0">
                          <a:effectLst/>
                          <a:latin typeface="+mn-ea"/>
                          <a:ea typeface="+mn-ea"/>
                        </a:rPr>
                        <a:t> False</a:t>
                      </a:r>
                      <a:r>
                        <a:rPr lang="zh-CN" sz="2000" kern="0">
                          <a:effectLst/>
                          <a:latin typeface="+mn-ea"/>
                          <a:ea typeface="+mn-ea"/>
                        </a:rPr>
                        <a:t>。</a:t>
                      </a:r>
                      <a:endParaRPr lang="zh-CN" sz="2000" kern="100">
                        <a:effectLst/>
                        <a:latin typeface="+mn-ea"/>
                        <a:ea typeface="+mn-ea"/>
                        <a:cs typeface="Times New Roman" panose="02020603050405020304" pitchFamily="18" charset="0"/>
                      </a:endParaRPr>
                    </a:p>
                  </a:txBody>
                  <a:tcPr marL="47625" marR="47625" marT="66675" marB="66675" anchor="ctr"/>
                </a:tc>
              </a:tr>
              <a:tr h="529348">
                <a:tc>
                  <a:txBody>
                    <a:bodyPr/>
                    <a:lstStyle/>
                    <a:p>
                      <a:pPr algn="ctr">
                        <a:lnSpc>
                          <a:spcPts val="1950"/>
                        </a:lnSpc>
                        <a:spcAft>
                          <a:spcPts val="0"/>
                        </a:spcAft>
                      </a:pPr>
                      <a:r>
                        <a:rPr lang="en-US" sz="2000" kern="0">
                          <a:effectLst/>
                          <a:latin typeface="+mn-ea"/>
                          <a:ea typeface="+mn-ea"/>
                        </a:rPr>
                        <a:t>&lt; </a:t>
                      </a:r>
                      <a:endParaRPr lang="zh-CN" sz="2000" kern="100">
                        <a:effectLst/>
                        <a:latin typeface="+mn-ea"/>
                        <a:ea typeface="+mn-ea"/>
                        <a:cs typeface="Times New Roman" panose="02020603050405020304" pitchFamily="18" charset="0"/>
                      </a:endParaRPr>
                    </a:p>
                  </a:txBody>
                  <a:tcPr marL="47625" marR="47625" marT="66675" marB="66675" anchor="ctr"/>
                </a:tc>
                <a:tc>
                  <a:txBody>
                    <a:bodyPr/>
                    <a:lstStyle/>
                    <a:p>
                      <a:pPr algn="ctr">
                        <a:lnSpc>
                          <a:spcPts val="1950"/>
                        </a:lnSpc>
                        <a:spcAft>
                          <a:spcPts val="0"/>
                        </a:spcAft>
                      </a:pPr>
                      <a:r>
                        <a:rPr lang="zh-CN" sz="2000" kern="0">
                          <a:effectLst/>
                          <a:latin typeface="+mn-ea"/>
                          <a:ea typeface="+mn-ea"/>
                        </a:rPr>
                        <a:t>小于</a:t>
                      </a:r>
                      <a:endParaRPr lang="zh-CN" sz="2000" kern="100">
                        <a:effectLst/>
                        <a:latin typeface="+mn-ea"/>
                        <a:ea typeface="+mn-ea"/>
                        <a:cs typeface="Times New Roman" panose="02020603050405020304" pitchFamily="18" charset="0"/>
                      </a:endParaRPr>
                    </a:p>
                  </a:txBody>
                  <a:tcPr marL="47625" marR="47625" marT="66675" marB="66675" anchor="ctr"/>
                </a:tc>
                <a:tc>
                  <a:txBody>
                    <a:bodyPr/>
                    <a:lstStyle/>
                    <a:p>
                      <a:pPr algn="ctr">
                        <a:lnSpc>
                          <a:spcPts val="1950"/>
                        </a:lnSpc>
                        <a:spcAft>
                          <a:spcPts val="0"/>
                        </a:spcAft>
                      </a:pPr>
                      <a:r>
                        <a:rPr lang="en-US" sz="2000" kern="0" dirty="0">
                          <a:effectLst/>
                          <a:latin typeface="+mn-ea"/>
                          <a:ea typeface="+mn-ea"/>
                        </a:rPr>
                        <a:t>(a &lt; b) </a:t>
                      </a:r>
                      <a:r>
                        <a:rPr lang="zh-CN" sz="2000" kern="0" dirty="0">
                          <a:effectLst/>
                          <a:latin typeface="+mn-ea"/>
                          <a:ea typeface="+mn-ea"/>
                        </a:rPr>
                        <a:t>返回</a:t>
                      </a:r>
                      <a:r>
                        <a:rPr lang="en-US" sz="2000" kern="0" dirty="0">
                          <a:effectLst/>
                          <a:latin typeface="+mn-ea"/>
                          <a:ea typeface="+mn-ea"/>
                        </a:rPr>
                        <a:t> true</a:t>
                      </a:r>
                      <a:r>
                        <a:rPr lang="zh-CN" sz="2000" kern="0" dirty="0">
                          <a:effectLst/>
                          <a:latin typeface="+mn-ea"/>
                          <a:ea typeface="+mn-ea"/>
                        </a:rPr>
                        <a:t>。</a:t>
                      </a:r>
                      <a:endParaRPr lang="zh-CN" sz="2000" kern="100" dirty="0">
                        <a:effectLst/>
                        <a:latin typeface="+mn-ea"/>
                        <a:ea typeface="+mn-ea"/>
                        <a:cs typeface="Times New Roman" panose="02020603050405020304" pitchFamily="18" charset="0"/>
                      </a:endParaRPr>
                    </a:p>
                  </a:txBody>
                  <a:tcPr marL="47625" marR="47625" marT="66675" marB="66675" anchor="ctr"/>
                </a:tc>
              </a:tr>
              <a:tr h="529348">
                <a:tc>
                  <a:txBody>
                    <a:bodyPr/>
                    <a:lstStyle/>
                    <a:p>
                      <a:pPr algn="ctr">
                        <a:lnSpc>
                          <a:spcPts val="1950"/>
                        </a:lnSpc>
                        <a:spcAft>
                          <a:spcPts val="0"/>
                        </a:spcAft>
                      </a:pPr>
                      <a:r>
                        <a:rPr lang="en-US" sz="2000" kern="0">
                          <a:effectLst/>
                          <a:latin typeface="+mn-ea"/>
                          <a:ea typeface="+mn-ea"/>
                        </a:rPr>
                        <a:t>&gt;=</a:t>
                      </a:r>
                      <a:endParaRPr lang="zh-CN" sz="2000" kern="100">
                        <a:effectLst/>
                        <a:latin typeface="+mn-ea"/>
                        <a:ea typeface="+mn-ea"/>
                        <a:cs typeface="Times New Roman" panose="02020603050405020304" pitchFamily="18" charset="0"/>
                      </a:endParaRPr>
                    </a:p>
                  </a:txBody>
                  <a:tcPr marL="47625" marR="47625" marT="66675" marB="66675" anchor="ctr"/>
                </a:tc>
                <a:tc>
                  <a:txBody>
                    <a:bodyPr/>
                    <a:lstStyle/>
                    <a:p>
                      <a:pPr algn="ctr">
                        <a:lnSpc>
                          <a:spcPts val="1950"/>
                        </a:lnSpc>
                        <a:spcAft>
                          <a:spcPts val="0"/>
                        </a:spcAft>
                      </a:pPr>
                      <a:r>
                        <a:rPr lang="zh-CN" sz="2000" kern="0">
                          <a:effectLst/>
                          <a:latin typeface="+mn-ea"/>
                          <a:ea typeface="+mn-ea"/>
                        </a:rPr>
                        <a:t>大于等于</a:t>
                      </a:r>
                      <a:endParaRPr lang="zh-CN" sz="2000" kern="100">
                        <a:effectLst/>
                        <a:latin typeface="+mn-ea"/>
                        <a:ea typeface="+mn-ea"/>
                        <a:cs typeface="Times New Roman" panose="02020603050405020304" pitchFamily="18" charset="0"/>
                      </a:endParaRPr>
                    </a:p>
                  </a:txBody>
                  <a:tcPr marL="47625" marR="47625" marT="66675" marB="66675" anchor="ctr"/>
                </a:tc>
                <a:tc>
                  <a:txBody>
                    <a:bodyPr/>
                    <a:lstStyle/>
                    <a:p>
                      <a:pPr algn="ctr">
                        <a:lnSpc>
                          <a:spcPts val="1950"/>
                        </a:lnSpc>
                        <a:spcAft>
                          <a:spcPts val="0"/>
                        </a:spcAft>
                      </a:pPr>
                      <a:r>
                        <a:rPr lang="en-US" sz="2000" kern="0">
                          <a:effectLst/>
                          <a:latin typeface="+mn-ea"/>
                          <a:ea typeface="+mn-ea"/>
                        </a:rPr>
                        <a:t>(a &gt;= b) </a:t>
                      </a:r>
                      <a:r>
                        <a:rPr lang="zh-CN" sz="2000" kern="0">
                          <a:effectLst/>
                          <a:latin typeface="+mn-ea"/>
                          <a:ea typeface="+mn-ea"/>
                        </a:rPr>
                        <a:t>返回</a:t>
                      </a:r>
                      <a:r>
                        <a:rPr lang="en-US" sz="2000" kern="0">
                          <a:effectLst/>
                          <a:latin typeface="+mn-ea"/>
                          <a:ea typeface="+mn-ea"/>
                        </a:rPr>
                        <a:t> False</a:t>
                      </a:r>
                      <a:r>
                        <a:rPr lang="zh-CN" sz="2000" kern="0">
                          <a:effectLst/>
                          <a:latin typeface="+mn-ea"/>
                          <a:ea typeface="+mn-ea"/>
                        </a:rPr>
                        <a:t>。</a:t>
                      </a:r>
                      <a:endParaRPr lang="zh-CN" sz="2000" kern="100">
                        <a:effectLst/>
                        <a:latin typeface="+mn-ea"/>
                        <a:ea typeface="+mn-ea"/>
                        <a:cs typeface="Times New Roman" panose="02020603050405020304" pitchFamily="18" charset="0"/>
                      </a:endParaRPr>
                    </a:p>
                  </a:txBody>
                  <a:tcPr marL="47625" marR="47625" marT="66675" marB="66675" anchor="ctr"/>
                </a:tc>
              </a:tr>
              <a:tr h="529348">
                <a:tc>
                  <a:txBody>
                    <a:bodyPr/>
                    <a:lstStyle/>
                    <a:p>
                      <a:pPr algn="ctr">
                        <a:lnSpc>
                          <a:spcPts val="1950"/>
                        </a:lnSpc>
                        <a:spcAft>
                          <a:spcPts val="0"/>
                        </a:spcAft>
                      </a:pPr>
                      <a:r>
                        <a:rPr lang="en-US" sz="2000" kern="0">
                          <a:effectLst/>
                          <a:latin typeface="+mn-ea"/>
                          <a:ea typeface="+mn-ea"/>
                        </a:rPr>
                        <a:t>&lt;=</a:t>
                      </a:r>
                      <a:endParaRPr lang="zh-CN" sz="2000" kern="100">
                        <a:effectLst/>
                        <a:latin typeface="+mn-ea"/>
                        <a:ea typeface="+mn-ea"/>
                        <a:cs typeface="Times New Roman" panose="02020603050405020304" pitchFamily="18" charset="0"/>
                      </a:endParaRPr>
                    </a:p>
                  </a:txBody>
                  <a:tcPr marL="47625" marR="47625" marT="66675" marB="66675" anchor="ctr"/>
                </a:tc>
                <a:tc>
                  <a:txBody>
                    <a:bodyPr/>
                    <a:lstStyle/>
                    <a:p>
                      <a:pPr algn="ctr">
                        <a:lnSpc>
                          <a:spcPts val="1950"/>
                        </a:lnSpc>
                        <a:spcAft>
                          <a:spcPts val="0"/>
                        </a:spcAft>
                      </a:pPr>
                      <a:r>
                        <a:rPr lang="zh-CN" sz="2000" kern="0">
                          <a:effectLst/>
                          <a:latin typeface="+mn-ea"/>
                          <a:ea typeface="+mn-ea"/>
                        </a:rPr>
                        <a:t>小于等于</a:t>
                      </a:r>
                      <a:endParaRPr lang="zh-CN" sz="2000" kern="100">
                        <a:effectLst/>
                        <a:latin typeface="+mn-ea"/>
                        <a:ea typeface="+mn-ea"/>
                        <a:cs typeface="Times New Roman" panose="02020603050405020304" pitchFamily="18" charset="0"/>
                      </a:endParaRPr>
                    </a:p>
                  </a:txBody>
                  <a:tcPr marL="47625" marR="47625" marT="66675" marB="66675" anchor="ctr"/>
                </a:tc>
                <a:tc>
                  <a:txBody>
                    <a:bodyPr/>
                    <a:lstStyle/>
                    <a:p>
                      <a:pPr algn="ctr">
                        <a:lnSpc>
                          <a:spcPts val="1950"/>
                        </a:lnSpc>
                        <a:spcAft>
                          <a:spcPts val="0"/>
                        </a:spcAft>
                      </a:pPr>
                      <a:r>
                        <a:rPr lang="en-US" sz="2000" kern="0" dirty="0">
                          <a:effectLst/>
                          <a:latin typeface="+mn-ea"/>
                          <a:ea typeface="+mn-ea"/>
                        </a:rPr>
                        <a:t>(a &lt;= b) </a:t>
                      </a:r>
                      <a:r>
                        <a:rPr lang="zh-CN" sz="2000" kern="0" dirty="0">
                          <a:effectLst/>
                          <a:latin typeface="+mn-ea"/>
                          <a:ea typeface="+mn-ea"/>
                        </a:rPr>
                        <a:t>返回</a:t>
                      </a:r>
                      <a:r>
                        <a:rPr lang="en-US" sz="2000" kern="0" dirty="0">
                          <a:effectLst/>
                          <a:latin typeface="+mn-ea"/>
                          <a:ea typeface="+mn-ea"/>
                        </a:rPr>
                        <a:t> true</a:t>
                      </a:r>
                      <a:r>
                        <a:rPr lang="zh-CN" sz="2000" kern="0" dirty="0">
                          <a:effectLst/>
                          <a:latin typeface="+mn-ea"/>
                          <a:ea typeface="+mn-ea"/>
                        </a:rPr>
                        <a:t>。</a:t>
                      </a:r>
                      <a:endParaRPr lang="zh-CN" sz="2000" kern="100" dirty="0">
                        <a:effectLst/>
                        <a:latin typeface="+mn-ea"/>
                        <a:ea typeface="+mn-ea"/>
                        <a:cs typeface="Times New Roman" panose="02020603050405020304" pitchFamily="18" charset="0"/>
                      </a:endParaRPr>
                    </a:p>
                  </a:txBody>
                  <a:tcPr marL="47625" marR="47625" marT="66675" marB="66675" anchor="ctr"/>
                </a:tc>
              </a:tr>
            </a:tbl>
          </a:graphicData>
        </a:graphic>
      </p:graphicFrame>
      <p:sp>
        <p:nvSpPr>
          <p:cNvPr id="6" name="Rectangle 1"/>
          <p:cNvSpPr>
            <a:spLocks noChangeArrowheads="1"/>
          </p:cNvSpPr>
          <p:nvPr/>
        </p:nvSpPr>
        <p:spPr bwMode="auto">
          <a:xfrm>
            <a:off x="422348" y="1481293"/>
            <a:ext cx="1111698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50000"/>
              </a:lnSpc>
              <a:spcBef>
                <a:spcPct val="0"/>
              </a:spcBef>
              <a:spcAft>
                <a:spcPct val="0"/>
              </a:spcAft>
              <a:buClrTx/>
              <a:buSzTx/>
              <a:buFontTx/>
              <a:buNone/>
            </a:pPr>
            <a:r>
              <a:rPr kumimoji="0" lang="zh-CN" altLang="en-US" sz="2400" b="0" i="0" u="none" strike="noStrike" cap="none" normalizeH="0" baseline="0" dirty="0">
                <a:ln>
                  <a:noFill/>
                </a:ln>
                <a:solidFill>
                  <a:schemeClr val="tx1"/>
                </a:solidFill>
                <a:effectLst/>
                <a:latin typeface="+mn-ea"/>
                <a:cs typeface="Times New Roman" panose="02020603050405020304" pitchFamily="18" charset="0"/>
              </a:rPr>
              <a:t>表中假设</a:t>
            </a:r>
            <a:r>
              <a:rPr kumimoji="0" lang="en-US" altLang="zh-CN" sz="2400" b="0" i="0" u="none" strike="noStrike" cap="none" normalizeH="0" baseline="0" dirty="0">
                <a:ln>
                  <a:noFill/>
                </a:ln>
                <a:solidFill>
                  <a:schemeClr val="tx1"/>
                </a:solidFill>
                <a:effectLst/>
                <a:latin typeface="+mn-ea"/>
                <a:cs typeface="Times New Roman" panose="02020603050405020304" pitchFamily="18" charset="0"/>
              </a:rPr>
              <a:t>a = 10</a:t>
            </a:r>
            <a:r>
              <a:rPr kumimoji="0" lang="zh-CN" altLang="en-US" sz="2400" b="0" i="0" u="none" strike="noStrike" cap="none" normalizeH="0" baseline="0" dirty="0">
                <a:ln>
                  <a:noFill/>
                </a:ln>
                <a:solidFill>
                  <a:schemeClr val="tx1"/>
                </a:solidFill>
                <a:effectLst/>
                <a:latin typeface="+mn-ea"/>
                <a:cs typeface="Times New Roman" panose="02020603050405020304" pitchFamily="18" charset="0"/>
              </a:rPr>
              <a:t>，</a:t>
            </a:r>
            <a:r>
              <a:rPr kumimoji="0" lang="en-US" altLang="zh-CN" sz="2400" b="0" i="0" u="none" strike="noStrike" cap="none" normalizeH="0" baseline="0" dirty="0">
                <a:ln>
                  <a:noFill/>
                </a:ln>
                <a:solidFill>
                  <a:schemeClr val="tx1"/>
                </a:solidFill>
                <a:effectLst/>
                <a:latin typeface="+mn-ea"/>
                <a:cs typeface="Times New Roman" panose="02020603050405020304" pitchFamily="18" charset="0"/>
              </a:rPr>
              <a:t>b = 20</a:t>
            </a:r>
            <a:r>
              <a:rPr kumimoji="0" lang="zh-CN" altLang="en-US" sz="2400" b="0" i="0" u="none" strike="noStrike" cap="none" normalizeH="0" baseline="0" dirty="0">
                <a:ln>
                  <a:noFill/>
                </a:ln>
                <a:solidFill>
                  <a:schemeClr val="tx1"/>
                </a:solidFill>
                <a:effectLst/>
                <a:latin typeface="+mn-ea"/>
                <a:cs typeface="Times New Roman" panose="02020603050405020304" pitchFamily="18" charset="0"/>
              </a:rPr>
              <a:t>。</a:t>
            </a:r>
            <a:endParaRPr kumimoji="0" lang="zh-CN" altLang="en-US" sz="2400" b="0" i="0" u="none" strike="noStrike" cap="none" normalizeH="0" baseline="0" dirty="0">
              <a:ln>
                <a:noFill/>
              </a:ln>
              <a:solidFill>
                <a:schemeClr val="tx1"/>
              </a:solidFill>
              <a:effectLst/>
              <a:latin typeface="+mn-ea"/>
            </a:endParaRPr>
          </a:p>
          <a:p>
            <a:pPr marL="0" marR="0" lvl="0" indent="26670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15146" y="866072"/>
            <a:ext cx="11761707" cy="1135054"/>
          </a:xfrm>
          <a:prstGeom prst="rect">
            <a:avLst/>
          </a:prstGeom>
        </p:spPr>
        <p:txBody>
          <a:bodyPr wrap="square">
            <a:spAutoFit/>
          </a:bodyPr>
          <a:lstStyle/>
          <a:p>
            <a:pPr>
              <a:lnSpc>
                <a:spcPct val="150000"/>
              </a:lnSpc>
            </a:pPr>
            <a:r>
              <a:rPr lang="zh-CN" altLang="en-US" sz="2400" b="1" kern="100" dirty="0">
                <a:latin typeface="+mn-ea"/>
                <a:cs typeface="Times New Roman" panose="02020603050405020304" pitchFamily="18" charset="0"/>
              </a:rPr>
              <a:t>问题</a:t>
            </a:r>
            <a:r>
              <a:rPr lang="zh-CN" altLang="en-US" sz="2400" kern="100" dirty="0">
                <a:latin typeface="+mn-ea"/>
                <a:cs typeface="Times New Roman" panose="02020603050405020304" pitchFamily="18" charset="0"/>
              </a:rPr>
              <a:t>：</a:t>
            </a:r>
            <a:r>
              <a:rPr lang="zh-CN" altLang="zh-CN" sz="2400" dirty="0">
                <a:latin typeface="+mn-ea"/>
              </a:rPr>
              <a:t>判断一个正整数</a:t>
            </a:r>
            <a:r>
              <a:rPr lang="en-US" altLang="zh-CN" sz="2400" dirty="0">
                <a:latin typeface="+mn-ea"/>
              </a:rPr>
              <a:t>n</a:t>
            </a:r>
            <a:r>
              <a:rPr lang="zh-CN" altLang="zh-CN" sz="2400" dirty="0">
                <a:latin typeface="+mn-ea"/>
              </a:rPr>
              <a:t>（</a:t>
            </a:r>
            <a:r>
              <a:rPr lang="en-US" altLang="zh-CN" sz="2400" dirty="0">
                <a:latin typeface="+mn-ea"/>
              </a:rPr>
              <a:t>n&gt;=2</a:t>
            </a:r>
            <a:r>
              <a:rPr lang="zh-CN" altLang="zh-CN" sz="2400" dirty="0">
                <a:latin typeface="+mn-ea"/>
              </a:rPr>
              <a:t>）是否为素数。素数又称质数。一个大于</a:t>
            </a:r>
            <a:r>
              <a:rPr lang="en-US" altLang="zh-CN" sz="2400" dirty="0">
                <a:latin typeface="+mn-ea"/>
              </a:rPr>
              <a:t>1</a:t>
            </a:r>
            <a:r>
              <a:rPr lang="zh-CN" altLang="zh-CN" sz="2400" dirty="0">
                <a:latin typeface="+mn-ea"/>
              </a:rPr>
              <a:t>的自然数，除了</a:t>
            </a:r>
            <a:r>
              <a:rPr lang="en-US" altLang="zh-CN" sz="2400" dirty="0">
                <a:latin typeface="+mn-ea"/>
              </a:rPr>
              <a:t>1</a:t>
            </a:r>
            <a:r>
              <a:rPr lang="zh-CN" altLang="zh-CN" sz="2400" dirty="0">
                <a:latin typeface="+mn-ea"/>
              </a:rPr>
              <a:t>和它自身外，不能被其它整数整除的数叫做素数；否则称为</a:t>
            </a:r>
            <a:r>
              <a:rPr lang="zh-CN" altLang="en-US" sz="2400" dirty="0">
                <a:latin typeface="+mn-ea"/>
              </a:rPr>
              <a:t>合数</a:t>
            </a:r>
            <a:r>
              <a:rPr lang="zh-CN" altLang="zh-CN" sz="2400" dirty="0">
                <a:latin typeface="+mn-ea"/>
              </a:rPr>
              <a:t>。</a:t>
            </a:r>
            <a:endParaRPr lang="en-US" altLang="zh-CN" sz="2400" kern="100" dirty="0">
              <a:latin typeface="+mn-ea"/>
              <a:cs typeface="Times New Roman" panose="02020603050405020304" pitchFamily="18" charset="0"/>
            </a:endParaRPr>
          </a:p>
        </p:txBody>
      </p:sp>
      <p:sp>
        <p:nvSpPr>
          <p:cNvPr id="5" name="矩形 4"/>
          <p:cNvSpPr/>
          <p:nvPr/>
        </p:nvSpPr>
        <p:spPr>
          <a:xfrm>
            <a:off x="960781" y="2159693"/>
            <a:ext cx="7914861" cy="390972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2400" dirty="0">
                <a:latin typeface="Consolas" panose="020B0609020204030204" pitchFamily="49" charset="0"/>
              </a:rPr>
              <a:t>n = </a:t>
            </a:r>
            <a:r>
              <a:rPr lang="zh-CN" altLang="en-US" sz="2400" dirty="0">
                <a:solidFill>
                  <a:srgbClr val="7030A0"/>
                </a:solidFill>
                <a:latin typeface="Consolas" panose="020B0609020204030204" pitchFamily="49" charset="0"/>
              </a:rPr>
              <a:t>int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input</a:t>
            </a:r>
            <a:r>
              <a:rPr lang="zh-CN" altLang="en-US" sz="2400" dirty="0">
                <a:latin typeface="Consolas" panose="020B0609020204030204" pitchFamily="49" charset="0"/>
              </a:rPr>
              <a:t>(</a:t>
            </a:r>
            <a:r>
              <a:rPr lang="zh-CN" altLang="en-US" sz="2400" dirty="0">
                <a:solidFill>
                  <a:srgbClr val="00B050"/>
                </a:solidFill>
                <a:latin typeface="Consolas" panose="020B0609020204030204" pitchFamily="49" charset="0"/>
              </a:rPr>
              <a:t>"输入一个正整数n(n&gt;=2):"</a:t>
            </a:r>
            <a:r>
              <a:rPr lang="zh-CN" altLang="en-US" sz="2400" dirty="0">
                <a:latin typeface="Consolas" panose="020B0609020204030204" pitchFamily="49" charset="0"/>
              </a:rPr>
              <a:t>))</a:t>
            </a:r>
            <a:endParaRPr lang="zh-CN" altLang="en-US" sz="2400" dirty="0">
              <a:latin typeface="Consolas" panose="020B0609020204030204" pitchFamily="49" charset="0"/>
            </a:endParaRPr>
          </a:p>
          <a:p>
            <a:pPr>
              <a:lnSpc>
                <a:spcPct val="150000"/>
              </a:lnSpc>
            </a:pPr>
            <a:r>
              <a:rPr lang="zh-CN" altLang="en-US" sz="2400" dirty="0">
                <a:solidFill>
                  <a:srgbClr val="FF9900"/>
                </a:solidFill>
                <a:latin typeface="Consolas" panose="020B0609020204030204" pitchFamily="49" charset="0"/>
              </a:rPr>
              <a:t>for</a:t>
            </a:r>
            <a:r>
              <a:rPr lang="zh-CN" altLang="en-US" sz="2400" dirty="0">
                <a:latin typeface="Consolas" panose="020B0609020204030204" pitchFamily="49" charset="0"/>
              </a:rPr>
              <a:t> i </a:t>
            </a:r>
            <a:r>
              <a:rPr lang="zh-CN" altLang="en-US" sz="2400" dirty="0">
                <a:solidFill>
                  <a:srgbClr val="FF9900"/>
                </a:solidFill>
                <a:latin typeface="Consolas" panose="020B0609020204030204" pitchFamily="49" charset="0"/>
              </a:rPr>
              <a:t>in</a:t>
            </a:r>
            <a:r>
              <a:rPr lang="zh-CN" altLang="en-US" sz="2400" dirty="0">
                <a:latin typeface="Consolas" panose="020B0609020204030204" pitchFamily="49" charset="0"/>
              </a:rPr>
              <a:t> </a:t>
            </a:r>
            <a:r>
              <a:rPr lang="zh-CN" altLang="en-US" sz="2400" dirty="0">
                <a:solidFill>
                  <a:srgbClr val="7030A0"/>
                </a:solidFill>
                <a:latin typeface="Consolas" panose="020B0609020204030204" pitchFamily="49" charset="0"/>
              </a:rPr>
              <a:t>range</a:t>
            </a:r>
            <a:r>
              <a:rPr lang="zh-CN" altLang="en-US" sz="2400" dirty="0">
                <a:latin typeface="Consolas" panose="020B0609020204030204" pitchFamily="49" charset="0"/>
              </a:rPr>
              <a:t>(2, n):</a:t>
            </a:r>
            <a:endParaRPr lang="zh-CN" altLang="en-US" sz="2400" dirty="0">
              <a:latin typeface="Consolas" panose="020B0609020204030204" pitchFamily="49" charset="0"/>
            </a:endParaRPr>
          </a:p>
          <a:p>
            <a:pPr>
              <a:lnSpc>
                <a:spcPct val="150000"/>
              </a:lnSpc>
            </a:pPr>
            <a:r>
              <a:rPr lang="zh-CN" altLang="en-US" sz="2400" dirty="0">
                <a:latin typeface="Consolas" panose="020B0609020204030204" pitchFamily="49" charset="0"/>
              </a:rPr>
              <a:t>    </a:t>
            </a:r>
            <a:r>
              <a:rPr lang="zh-CN" altLang="en-US" sz="2400" dirty="0">
                <a:solidFill>
                  <a:srgbClr val="FF9900"/>
                </a:solidFill>
                <a:latin typeface="Consolas" panose="020B0609020204030204" pitchFamily="49" charset="0"/>
              </a:rPr>
              <a:t>if</a:t>
            </a:r>
            <a:r>
              <a:rPr lang="zh-CN" altLang="en-US" sz="2400" dirty="0">
                <a:latin typeface="Consolas" panose="020B0609020204030204" pitchFamily="49" charset="0"/>
              </a:rPr>
              <a:t> n % i==0: </a:t>
            </a:r>
            <a:r>
              <a:rPr lang="zh-CN" altLang="en-US" sz="2400" dirty="0">
                <a:solidFill>
                  <a:srgbClr val="FF9900"/>
                </a:solidFill>
                <a:latin typeface="Consolas" panose="020B0609020204030204" pitchFamily="49" charset="0"/>
              </a:rPr>
              <a:t>break</a:t>
            </a:r>
            <a:endParaRPr lang="zh-CN" altLang="en-US" sz="2400" dirty="0">
              <a:solidFill>
                <a:srgbClr val="FF9900"/>
              </a:solidFill>
              <a:latin typeface="Consolas" panose="020B0609020204030204" pitchFamily="49" charset="0"/>
            </a:endParaRPr>
          </a:p>
          <a:p>
            <a:pPr>
              <a:lnSpc>
                <a:spcPct val="150000"/>
              </a:lnSpc>
            </a:pPr>
            <a:r>
              <a:rPr lang="zh-CN" altLang="en-US" sz="2400" dirty="0">
                <a:solidFill>
                  <a:srgbClr val="FF9900"/>
                </a:solidFill>
                <a:latin typeface="Consolas" panose="020B0609020204030204" pitchFamily="49" charset="0"/>
              </a:rPr>
              <a:t>if</a:t>
            </a:r>
            <a:r>
              <a:rPr lang="zh-CN" altLang="en-US" sz="2400" dirty="0">
                <a:latin typeface="Consolas" panose="020B0609020204030204" pitchFamily="49" charset="0"/>
              </a:rPr>
              <a:t> i == n-1:</a:t>
            </a:r>
            <a:endParaRPr lang="zh-CN" altLang="en-US" sz="2400" dirty="0">
              <a:latin typeface="Consolas" panose="020B0609020204030204" pitchFamily="49" charset="0"/>
            </a:endParaRPr>
          </a:p>
          <a:p>
            <a:pPr>
              <a:lnSpc>
                <a:spcPct val="150000"/>
              </a:lnSpc>
            </a:pPr>
            <a:r>
              <a:rPr lang="zh-CN" altLang="en-US" sz="2400" dirty="0">
                <a:latin typeface="Consolas" panose="020B0609020204030204" pitchFamily="49" charset="0"/>
              </a:rPr>
              <a:t>    </a:t>
            </a: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(n, </a:t>
            </a:r>
            <a:r>
              <a:rPr lang="zh-CN" altLang="en-US" sz="2400" dirty="0">
                <a:solidFill>
                  <a:srgbClr val="00B050"/>
                </a:solidFill>
                <a:latin typeface="Consolas" panose="020B0609020204030204" pitchFamily="49" charset="0"/>
              </a:rPr>
              <a:t>"是素数"</a:t>
            </a:r>
            <a:r>
              <a:rPr lang="zh-CN" altLang="en-US" sz="2400" dirty="0">
                <a:latin typeface="Consolas" panose="020B0609020204030204" pitchFamily="49" charset="0"/>
              </a:rPr>
              <a:t>)</a:t>
            </a:r>
            <a:endParaRPr lang="zh-CN" altLang="en-US" sz="2400" dirty="0">
              <a:latin typeface="Consolas" panose="020B0609020204030204" pitchFamily="49" charset="0"/>
            </a:endParaRPr>
          </a:p>
          <a:p>
            <a:pPr>
              <a:lnSpc>
                <a:spcPct val="150000"/>
              </a:lnSpc>
            </a:pPr>
            <a:r>
              <a:rPr lang="zh-CN" altLang="en-US" sz="2400" dirty="0">
                <a:solidFill>
                  <a:srgbClr val="FF9900"/>
                </a:solidFill>
                <a:latin typeface="Consolas" panose="020B0609020204030204" pitchFamily="49" charset="0"/>
              </a:rPr>
              <a:t>else</a:t>
            </a:r>
            <a:r>
              <a:rPr lang="zh-CN" altLang="en-US" sz="2400" dirty="0">
                <a:latin typeface="Consolas" panose="020B0609020204030204" pitchFamily="49" charset="0"/>
              </a:rPr>
              <a:t>:</a:t>
            </a:r>
            <a:endParaRPr lang="zh-CN" altLang="en-US" sz="2400" dirty="0">
              <a:latin typeface="Consolas" panose="020B0609020204030204" pitchFamily="49" charset="0"/>
            </a:endParaRPr>
          </a:p>
          <a:p>
            <a:pPr>
              <a:lnSpc>
                <a:spcPct val="150000"/>
              </a:lnSpc>
            </a:pPr>
            <a:r>
              <a:rPr lang="zh-CN" altLang="en-US" sz="2400" dirty="0">
                <a:latin typeface="Consolas" panose="020B0609020204030204" pitchFamily="49" charset="0"/>
              </a:rPr>
              <a:t>    </a:t>
            </a: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(n, </a:t>
            </a:r>
            <a:r>
              <a:rPr lang="zh-CN" altLang="en-US" sz="2400" dirty="0">
                <a:solidFill>
                  <a:srgbClr val="00B050"/>
                </a:solidFill>
                <a:latin typeface="Consolas" panose="020B0609020204030204" pitchFamily="49" charset="0"/>
              </a:rPr>
              <a:t>"不是素数"</a:t>
            </a:r>
            <a:r>
              <a:rPr lang="zh-CN" altLang="en-US" sz="2400" dirty="0">
                <a:latin typeface="Consolas" panose="020B0609020204030204" pitchFamily="49" charset="0"/>
              </a:rPr>
              <a:t>)</a:t>
            </a:r>
            <a:endParaRPr lang="zh-CN" altLang="en-US" sz="2400" dirty="0">
              <a:latin typeface="Consolas" panose="020B0609020204030204" pitchFamily="49" charset="0"/>
            </a:endParaRPr>
          </a:p>
        </p:txBody>
      </p:sp>
      <p:sp>
        <p:nvSpPr>
          <p:cNvPr id="6" name="矩形 5"/>
          <p:cNvSpPr/>
          <p:nvPr/>
        </p:nvSpPr>
        <p:spPr>
          <a:xfrm>
            <a:off x="1451113" y="3916017"/>
            <a:ext cx="1868557" cy="46714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7" name="文本框 6"/>
          <p:cNvSpPr txBox="1"/>
          <p:nvPr/>
        </p:nvSpPr>
        <p:spPr>
          <a:xfrm>
            <a:off x="3590510" y="3949532"/>
            <a:ext cx="6892788" cy="40011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zh-CN" altLang="zh-CN" sz="2000" dirty="0">
                <a:latin typeface="+mn-ea"/>
              </a:rPr>
              <a:t>根据</a:t>
            </a:r>
            <a:r>
              <a:rPr lang="en-US" altLang="zh-CN" sz="2000" dirty="0" err="1">
                <a:latin typeface="+mn-ea"/>
              </a:rPr>
              <a:t>i</a:t>
            </a:r>
            <a:r>
              <a:rPr lang="zh-CN" altLang="zh-CN" sz="2000" dirty="0">
                <a:latin typeface="+mn-ea"/>
              </a:rPr>
              <a:t>的取值来判断</a:t>
            </a:r>
            <a:r>
              <a:rPr lang="zh-CN" altLang="en-US" sz="2000" dirty="0">
                <a:latin typeface="+mn-ea"/>
              </a:rPr>
              <a:t>在</a:t>
            </a:r>
            <a:r>
              <a:rPr lang="zh-CN" altLang="zh-CN" sz="2000" dirty="0">
                <a:latin typeface="+mn-ea"/>
              </a:rPr>
              <a:t>循环</a:t>
            </a:r>
            <a:r>
              <a:rPr lang="zh-CN" altLang="en-US" sz="2000" dirty="0">
                <a:latin typeface="+mn-ea"/>
              </a:rPr>
              <a:t>过程中有无做到</a:t>
            </a:r>
            <a:r>
              <a:rPr lang="en-US" altLang="zh-CN" sz="2000" dirty="0">
                <a:latin typeface="+mn-ea"/>
              </a:rPr>
              <a:t>break</a:t>
            </a:r>
            <a:r>
              <a:rPr lang="zh-CN" altLang="en-US" sz="2000" dirty="0">
                <a:latin typeface="+mn-ea"/>
              </a:rPr>
              <a:t>语句</a:t>
            </a:r>
            <a:endParaRPr lang="zh-CN" altLang="en-US" sz="2000" dirty="0">
              <a:latin typeface="+mn-ea"/>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15146" y="866072"/>
            <a:ext cx="11761707" cy="581057"/>
          </a:xfrm>
          <a:prstGeom prst="rect">
            <a:avLst/>
          </a:prstGeom>
        </p:spPr>
        <p:txBody>
          <a:bodyPr wrap="square">
            <a:spAutoFit/>
          </a:bodyPr>
          <a:lstStyle/>
          <a:p>
            <a:pPr>
              <a:lnSpc>
                <a:spcPct val="150000"/>
              </a:lnSpc>
            </a:pPr>
            <a:r>
              <a:rPr lang="en-US" altLang="zh-CN" sz="2400" b="1" kern="100" dirty="0">
                <a:latin typeface="+mn-ea"/>
                <a:cs typeface="Times New Roman" panose="02020603050405020304" pitchFamily="18" charset="0"/>
              </a:rPr>
              <a:t>else </a:t>
            </a:r>
            <a:r>
              <a:rPr lang="zh-CN" altLang="en-US" sz="2400" b="1" kern="100" dirty="0">
                <a:latin typeface="+mn-ea"/>
                <a:cs typeface="Times New Roman" panose="02020603050405020304" pitchFamily="18" charset="0"/>
              </a:rPr>
              <a:t>子句</a:t>
            </a:r>
            <a:endParaRPr lang="en-US" altLang="zh-CN" sz="2400" kern="100" dirty="0">
              <a:latin typeface="+mn-ea"/>
              <a:cs typeface="Times New Roman" panose="02020603050405020304" pitchFamily="18" charset="0"/>
            </a:endParaRPr>
          </a:p>
        </p:txBody>
      </p:sp>
      <p:graphicFrame>
        <p:nvGraphicFramePr>
          <p:cNvPr id="5" name="表格 4"/>
          <p:cNvGraphicFramePr>
            <a:graphicFrameLocks noGrp="1"/>
          </p:cNvGraphicFramePr>
          <p:nvPr/>
        </p:nvGraphicFramePr>
        <p:xfrm>
          <a:off x="397565" y="1605696"/>
          <a:ext cx="11469757" cy="5040622"/>
        </p:xfrm>
        <a:graphic>
          <a:graphicData uri="http://schemas.openxmlformats.org/drawingml/2006/table">
            <a:tbl>
              <a:tblPr firstRow="1" firstCol="1" bandRow="1">
                <a:tableStyleId>{3B4B98B0-60AC-42C2-AFA5-B58CD77FA1E5}</a:tableStyleId>
              </a:tblPr>
              <a:tblGrid>
                <a:gridCol w="5729909"/>
                <a:gridCol w="5739848"/>
              </a:tblGrid>
              <a:tr h="2509104">
                <a:tc>
                  <a:txBody>
                    <a:bodyPr/>
                    <a:lstStyle/>
                    <a:p>
                      <a:pPr algn="l">
                        <a:lnSpc>
                          <a:spcPct val="150000"/>
                        </a:lnSpc>
                        <a:spcAft>
                          <a:spcPts val="0"/>
                        </a:spcAft>
                      </a:pPr>
                      <a:r>
                        <a:rPr lang="en-US" sz="2000" b="0" kern="100" dirty="0">
                          <a:solidFill>
                            <a:srgbClr val="000000"/>
                          </a:solidFill>
                          <a:effectLst/>
                          <a:latin typeface="Consolas" panose="020B0609020204030204" pitchFamily="49" charset="0"/>
                          <a:ea typeface="+mn-ea"/>
                          <a:cs typeface="Times New Roman" panose="02020603050405020304" pitchFamily="18" charset="0"/>
                        </a:rPr>
                        <a:t>for </a:t>
                      </a:r>
                      <a:r>
                        <a:rPr lang="en-US" sz="2000" b="0" kern="100" dirty="0" err="1">
                          <a:solidFill>
                            <a:srgbClr val="000000"/>
                          </a:solidFill>
                          <a:effectLst/>
                          <a:latin typeface="Consolas" panose="020B0609020204030204" pitchFamily="49" charset="0"/>
                          <a:ea typeface="+mn-ea"/>
                          <a:cs typeface="Times New Roman" panose="02020603050405020304" pitchFamily="18" charset="0"/>
                        </a:rPr>
                        <a:t>i</a:t>
                      </a:r>
                      <a:r>
                        <a:rPr lang="en-US" sz="2000" b="0" kern="100" dirty="0">
                          <a:solidFill>
                            <a:srgbClr val="000000"/>
                          </a:solidFill>
                          <a:effectLst/>
                          <a:latin typeface="Consolas" panose="020B0609020204030204" pitchFamily="49" charset="0"/>
                          <a:ea typeface="+mn-ea"/>
                          <a:cs typeface="Times New Roman" panose="02020603050405020304" pitchFamily="18" charset="0"/>
                        </a:rPr>
                        <a:t> in range(5):</a:t>
                      </a:r>
                      <a:endParaRPr lang="en-US" sz="2000" b="0" kern="100" dirty="0">
                        <a:solidFill>
                          <a:schemeClr val="tx1"/>
                        </a:solidFill>
                        <a:effectLst/>
                        <a:latin typeface="Consolas" panose="020B0609020204030204" pitchFamily="49" charset="0"/>
                        <a:ea typeface="+mn-ea"/>
                        <a:cs typeface="Times New Roman" panose="02020603050405020304" pitchFamily="18" charset="0"/>
                      </a:endParaRPr>
                    </a:p>
                    <a:p>
                      <a:pPr algn="l">
                        <a:lnSpc>
                          <a:spcPct val="150000"/>
                        </a:lnSpc>
                        <a:spcAft>
                          <a:spcPts val="0"/>
                        </a:spcAft>
                      </a:pPr>
                      <a:r>
                        <a:rPr lang="en-US" sz="2000" b="0" kern="100" dirty="0">
                          <a:solidFill>
                            <a:srgbClr val="000000"/>
                          </a:solidFill>
                          <a:effectLst/>
                          <a:latin typeface="Consolas" panose="020B0609020204030204" pitchFamily="49" charset="0"/>
                          <a:ea typeface="+mn-ea"/>
                          <a:cs typeface="Times New Roman" panose="02020603050405020304" pitchFamily="18" charset="0"/>
                        </a:rPr>
                        <a:t>    print(</a:t>
                      </a:r>
                      <a:r>
                        <a:rPr lang="en-US" sz="2000" b="0" kern="100" dirty="0" err="1">
                          <a:solidFill>
                            <a:srgbClr val="000000"/>
                          </a:solidFill>
                          <a:effectLst/>
                          <a:latin typeface="Consolas" panose="020B0609020204030204" pitchFamily="49" charset="0"/>
                          <a:ea typeface="+mn-ea"/>
                          <a:cs typeface="Times New Roman" panose="02020603050405020304" pitchFamily="18" charset="0"/>
                        </a:rPr>
                        <a:t>i</a:t>
                      </a:r>
                      <a:r>
                        <a:rPr lang="en-US" sz="2000" b="0" kern="100" dirty="0">
                          <a:solidFill>
                            <a:srgbClr val="000000"/>
                          </a:solidFill>
                          <a:effectLst/>
                          <a:latin typeface="Consolas" panose="020B0609020204030204" pitchFamily="49" charset="0"/>
                          <a:ea typeface="+mn-ea"/>
                          <a:cs typeface="Times New Roman" panose="02020603050405020304" pitchFamily="18" charset="0"/>
                        </a:rPr>
                        <a:t>, end = "  ")</a:t>
                      </a:r>
                      <a:endParaRPr lang="en-US" sz="2000" b="0" kern="100" dirty="0">
                        <a:solidFill>
                          <a:schemeClr val="tx1"/>
                        </a:solidFill>
                        <a:effectLst/>
                        <a:latin typeface="Consolas" panose="020B0609020204030204" pitchFamily="49" charset="0"/>
                        <a:ea typeface="+mn-ea"/>
                        <a:cs typeface="Times New Roman" panose="02020603050405020304" pitchFamily="18" charset="0"/>
                      </a:endParaRPr>
                    </a:p>
                    <a:p>
                      <a:pPr algn="l">
                        <a:lnSpc>
                          <a:spcPct val="150000"/>
                        </a:lnSpc>
                        <a:spcAft>
                          <a:spcPts val="0"/>
                        </a:spcAft>
                      </a:pPr>
                      <a:r>
                        <a:rPr lang="en-US" sz="2000" b="0" kern="100" dirty="0">
                          <a:solidFill>
                            <a:srgbClr val="000000"/>
                          </a:solidFill>
                          <a:effectLst/>
                          <a:latin typeface="Consolas" panose="020B0609020204030204" pitchFamily="49" charset="0"/>
                          <a:ea typeface="+mn-ea"/>
                          <a:cs typeface="Times New Roman" panose="02020603050405020304" pitchFamily="18" charset="0"/>
                        </a:rPr>
                        <a:t>else:</a:t>
                      </a:r>
                      <a:endParaRPr lang="zh-CN" sz="2000" b="0" kern="100" dirty="0">
                        <a:effectLst/>
                        <a:latin typeface="Consolas" panose="020B0609020204030204" pitchFamily="49" charset="0"/>
                        <a:ea typeface="+mn-ea"/>
                        <a:cs typeface="Times New Roman" panose="02020603050405020304" pitchFamily="18" charset="0"/>
                      </a:endParaRPr>
                    </a:p>
                    <a:p>
                      <a:pPr algn="l">
                        <a:lnSpc>
                          <a:spcPct val="150000"/>
                        </a:lnSpc>
                        <a:spcAft>
                          <a:spcPts val="0"/>
                        </a:spcAft>
                      </a:pPr>
                      <a:r>
                        <a:rPr lang="en-US" sz="2000" b="0" kern="100" dirty="0">
                          <a:solidFill>
                            <a:srgbClr val="000000"/>
                          </a:solidFill>
                          <a:effectLst/>
                          <a:latin typeface="Consolas" panose="020B0609020204030204" pitchFamily="49" charset="0"/>
                          <a:ea typeface="+mn-ea"/>
                          <a:cs typeface="Times New Roman" panose="02020603050405020304" pitchFamily="18" charset="0"/>
                        </a:rPr>
                        <a:t>    print("for</a:t>
                      </a:r>
                      <a:r>
                        <a:rPr lang="zh-CN" sz="2000" b="0" kern="100" dirty="0">
                          <a:solidFill>
                            <a:srgbClr val="000000"/>
                          </a:solidFill>
                          <a:effectLst/>
                          <a:latin typeface="Consolas" panose="020B0609020204030204" pitchFamily="49" charset="0"/>
                          <a:ea typeface="+mn-ea"/>
                          <a:cs typeface="Times New Roman" panose="02020603050405020304" pitchFamily="18" charset="0"/>
                        </a:rPr>
                        <a:t>循环正常结束！</a:t>
                      </a:r>
                      <a:r>
                        <a:rPr lang="en-US" sz="2000" b="0" kern="100" dirty="0">
                          <a:solidFill>
                            <a:srgbClr val="000000"/>
                          </a:solidFill>
                          <a:effectLst/>
                          <a:latin typeface="Consolas" panose="020B0609020204030204" pitchFamily="49" charset="0"/>
                          <a:ea typeface="+mn-ea"/>
                          <a:cs typeface="Times New Roman" panose="02020603050405020304" pitchFamily="18" charset="0"/>
                        </a:rPr>
                        <a:t>")</a:t>
                      </a:r>
                      <a:endParaRPr lang="zh-CN" sz="2000" b="0" kern="100" dirty="0">
                        <a:effectLst/>
                        <a:latin typeface="Consolas" panose="020B0609020204030204" pitchFamily="49" charset="0"/>
                        <a:ea typeface="+mn-ea"/>
                        <a:cs typeface="Times New Roman" panose="02020603050405020304" pitchFamily="18" charset="0"/>
                      </a:endParaRPr>
                    </a:p>
                  </a:txBody>
                  <a:tcPr marL="68580" marR="68580" marT="0" marB="0" anchor="ctr"/>
                </a:tc>
                <a:tc>
                  <a:txBody>
                    <a:bodyPr/>
                    <a:lstStyle/>
                    <a:p>
                      <a:pPr algn="l">
                        <a:lnSpc>
                          <a:spcPct val="150000"/>
                        </a:lnSpc>
                        <a:spcAft>
                          <a:spcPts val="0"/>
                        </a:spcAft>
                      </a:pPr>
                      <a:r>
                        <a:rPr lang="en-US" sz="2000" b="0" kern="100" dirty="0">
                          <a:solidFill>
                            <a:srgbClr val="000000"/>
                          </a:solidFill>
                          <a:effectLst/>
                          <a:latin typeface="Consolas" panose="020B0609020204030204" pitchFamily="49" charset="0"/>
                          <a:ea typeface="+mn-ea"/>
                          <a:cs typeface="Times New Roman" panose="02020603050405020304" pitchFamily="18" charset="0"/>
                        </a:rPr>
                        <a:t>for </a:t>
                      </a:r>
                      <a:r>
                        <a:rPr lang="en-US" sz="2000" b="0" kern="100" dirty="0" err="1">
                          <a:solidFill>
                            <a:srgbClr val="000000"/>
                          </a:solidFill>
                          <a:effectLst/>
                          <a:latin typeface="Consolas" panose="020B0609020204030204" pitchFamily="49" charset="0"/>
                          <a:ea typeface="+mn-ea"/>
                          <a:cs typeface="Times New Roman" panose="02020603050405020304" pitchFamily="18" charset="0"/>
                        </a:rPr>
                        <a:t>i</a:t>
                      </a:r>
                      <a:r>
                        <a:rPr lang="en-US" sz="2000" b="0" kern="100" dirty="0">
                          <a:solidFill>
                            <a:srgbClr val="000000"/>
                          </a:solidFill>
                          <a:effectLst/>
                          <a:latin typeface="Consolas" panose="020B0609020204030204" pitchFamily="49" charset="0"/>
                          <a:ea typeface="+mn-ea"/>
                          <a:cs typeface="Times New Roman" panose="02020603050405020304" pitchFamily="18" charset="0"/>
                        </a:rPr>
                        <a:t> in range(5):</a:t>
                      </a:r>
                      <a:endParaRPr lang="zh-CN" sz="2000" b="0" kern="100" dirty="0">
                        <a:effectLst/>
                        <a:latin typeface="Consolas" panose="020B0609020204030204" pitchFamily="49" charset="0"/>
                        <a:ea typeface="+mn-ea"/>
                        <a:cs typeface="Times New Roman" panose="02020603050405020304" pitchFamily="18" charset="0"/>
                      </a:endParaRPr>
                    </a:p>
                    <a:p>
                      <a:pPr algn="l">
                        <a:lnSpc>
                          <a:spcPct val="150000"/>
                        </a:lnSpc>
                        <a:spcAft>
                          <a:spcPts val="0"/>
                        </a:spcAft>
                      </a:pPr>
                      <a:r>
                        <a:rPr lang="en-US" sz="2000" b="0" kern="100" dirty="0">
                          <a:solidFill>
                            <a:srgbClr val="000000"/>
                          </a:solidFill>
                          <a:effectLst/>
                          <a:latin typeface="Consolas" panose="020B0609020204030204" pitchFamily="49" charset="0"/>
                          <a:ea typeface="+mn-ea"/>
                          <a:cs typeface="Times New Roman" panose="02020603050405020304" pitchFamily="18" charset="0"/>
                        </a:rPr>
                        <a:t>    print(</a:t>
                      </a:r>
                      <a:r>
                        <a:rPr lang="en-US" sz="2000" b="0" kern="100" dirty="0" err="1">
                          <a:solidFill>
                            <a:srgbClr val="000000"/>
                          </a:solidFill>
                          <a:effectLst/>
                          <a:latin typeface="Consolas" panose="020B0609020204030204" pitchFamily="49" charset="0"/>
                          <a:ea typeface="+mn-ea"/>
                          <a:cs typeface="Times New Roman" panose="02020603050405020304" pitchFamily="18" charset="0"/>
                        </a:rPr>
                        <a:t>i</a:t>
                      </a:r>
                      <a:r>
                        <a:rPr lang="en-US" sz="2000" b="0" kern="100" dirty="0">
                          <a:solidFill>
                            <a:srgbClr val="000000"/>
                          </a:solidFill>
                          <a:effectLst/>
                          <a:latin typeface="Consolas" panose="020B0609020204030204" pitchFamily="49" charset="0"/>
                          <a:ea typeface="+mn-ea"/>
                          <a:cs typeface="Times New Roman" panose="02020603050405020304" pitchFamily="18" charset="0"/>
                        </a:rPr>
                        <a:t>, end = "  ")</a:t>
                      </a:r>
                      <a:endParaRPr lang="zh-CN" sz="2000" b="0" kern="100" dirty="0">
                        <a:effectLst/>
                        <a:latin typeface="Consolas" panose="020B0609020204030204" pitchFamily="49" charset="0"/>
                        <a:ea typeface="+mn-ea"/>
                        <a:cs typeface="Times New Roman" panose="02020603050405020304" pitchFamily="18" charset="0"/>
                      </a:endParaRPr>
                    </a:p>
                    <a:p>
                      <a:pPr algn="l">
                        <a:lnSpc>
                          <a:spcPct val="150000"/>
                        </a:lnSpc>
                        <a:spcAft>
                          <a:spcPts val="0"/>
                        </a:spcAft>
                      </a:pPr>
                      <a:r>
                        <a:rPr lang="en-US" sz="2000" b="0" kern="100" dirty="0">
                          <a:solidFill>
                            <a:srgbClr val="000000"/>
                          </a:solidFill>
                          <a:effectLst/>
                          <a:latin typeface="Consolas" panose="020B0609020204030204" pitchFamily="49" charset="0"/>
                          <a:ea typeface="+mn-ea"/>
                          <a:cs typeface="Times New Roman" panose="02020603050405020304" pitchFamily="18" charset="0"/>
                        </a:rPr>
                        <a:t>    if </a:t>
                      </a:r>
                      <a:r>
                        <a:rPr lang="en-US" sz="2000" b="0" kern="100" dirty="0" err="1">
                          <a:solidFill>
                            <a:srgbClr val="000000"/>
                          </a:solidFill>
                          <a:effectLst/>
                          <a:latin typeface="Consolas" panose="020B0609020204030204" pitchFamily="49" charset="0"/>
                          <a:ea typeface="+mn-ea"/>
                          <a:cs typeface="Times New Roman" panose="02020603050405020304" pitchFamily="18" charset="0"/>
                        </a:rPr>
                        <a:t>i</a:t>
                      </a:r>
                      <a:r>
                        <a:rPr lang="en-US" sz="2000" b="0" kern="100" dirty="0">
                          <a:solidFill>
                            <a:srgbClr val="000000"/>
                          </a:solidFill>
                          <a:effectLst/>
                          <a:latin typeface="Consolas" panose="020B0609020204030204" pitchFamily="49" charset="0"/>
                          <a:ea typeface="+mn-ea"/>
                          <a:cs typeface="Times New Roman" panose="02020603050405020304" pitchFamily="18" charset="0"/>
                        </a:rPr>
                        <a:t> &gt;= 3: break</a:t>
                      </a:r>
                      <a:endParaRPr lang="zh-CN" sz="2000" b="0" kern="100" dirty="0">
                        <a:effectLst/>
                        <a:latin typeface="Consolas" panose="020B0609020204030204" pitchFamily="49" charset="0"/>
                        <a:ea typeface="+mn-ea"/>
                        <a:cs typeface="Times New Roman" panose="02020603050405020304" pitchFamily="18" charset="0"/>
                      </a:endParaRPr>
                    </a:p>
                    <a:p>
                      <a:pPr algn="l">
                        <a:lnSpc>
                          <a:spcPct val="150000"/>
                        </a:lnSpc>
                        <a:spcAft>
                          <a:spcPts val="0"/>
                        </a:spcAft>
                      </a:pPr>
                      <a:r>
                        <a:rPr lang="en-US" sz="2000" b="0" kern="100" dirty="0">
                          <a:solidFill>
                            <a:srgbClr val="000000"/>
                          </a:solidFill>
                          <a:effectLst/>
                          <a:latin typeface="Consolas" panose="020B0609020204030204" pitchFamily="49" charset="0"/>
                          <a:ea typeface="+mn-ea"/>
                          <a:cs typeface="Times New Roman" panose="02020603050405020304" pitchFamily="18" charset="0"/>
                        </a:rPr>
                        <a:t>else:</a:t>
                      </a:r>
                      <a:endParaRPr lang="zh-CN" sz="2000" b="0" kern="100" dirty="0">
                        <a:effectLst/>
                        <a:latin typeface="Consolas" panose="020B0609020204030204" pitchFamily="49" charset="0"/>
                        <a:ea typeface="+mn-ea"/>
                        <a:cs typeface="Times New Roman" panose="02020603050405020304" pitchFamily="18" charset="0"/>
                      </a:endParaRPr>
                    </a:p>
                    <a:p>
                      <a:pPr algn="l">
                        <a:lnSpc>
                          <a:spcPct val="150000"/>
                        </a:lnSpc>
                        <a:spcAft>
                          <a:spcPts val="0"/>
                        </a:spcAft>
                      </a:pPr>
                      <a:r>
                        <a:rPr lang="en-US" sz="2000" b="0" kern="100" dirty="0">
                          <a:solidFill>
                            <a:srgbClr val="000000"/>
                          </a:solidFill>
                          <a:effectLst/>
                          <a:latin typeface="Consolas" panose="020B0609020204030204" pitchFamily="49" charset="0"/>
                          <a:ea typeface="+mn-ea"/>
                          <a:cs typeface="Times New Roman" panose="02020603050405020304" pitchFamily="18" charset="0"/>
                        </a:rPr>
                        <a:t>    print("for</a:t>
                      </a:r>
                      <a:r>
                        <a:rPr lang="zh-CN" sz="2000" b="0" kern="100" dirty="0">
                          <a:solidFill>
                            <a:srgbClr val="000000"/>
                          </a:solidFill>
                          <a:effectLst/>
                          <a:latin typeface="Consolas" panose="020B0609020204030204" pitchFamily="49" charset="0"/>
                          <a:ea typeface="+mn-ea"/>
                          <a:cs typeface="Times New Roman" panose="02020603050405020304" pitchFamily="18" charset="0"/>
                        </a:rPr>
                        <a:t>循环正常结束！</a:t>
                      </a:r>
                      <a:r>
                        <a:rPr lang="en-US" sz="2000" b="0" kern="100" dirty="0">
                          <a:solidFill>
                            <a:srgbClr val="000000"/>
                          </a:solidFill>
                          <a:effectLst/>
                          <a:latin typeface="Consolas" panose="020B0609020204030204" pitchFamily="49" charset="0"/>
                          <a:ea typeface="+mn-ea"/>
                          <a:cs typeface="Times New Roman" panose="02020603050405020304" pitchFamily="18" charset="0"/>
                        </a:rPr>
                        <a:t>")</a:t>
                      </a:r>
                      <a:endParaRPr lang="zh-CN" sz="2000" b="0" kern="100" dirty="0">
                        <a:effectLst/>
                        <a:latin typeface="Consolas" panose="020B0609020204030204" pitchFamily="49" charset="0"/>
                        <a:ea typeface="+mn-ea"/>
                        <a:cs typeface="Times New Roman" panose="02020603050405020304" pitchFamily="18" charset="0"/>
                      </a:endParaRPr>
                    </a:p>
                  </a:txBody>
                  <a:tcPr marL="68580" marR="68580" marT="0" marB="0" anchor="ctr"/>
                </a:tc>
              </a:tr>
              <a:tr h="1065249">
                <a:tc>
                  <a:txBody>
                    <a:bodyPr/>
                    <a:lstStyle/>
                    <a:p>
                      <a:pPr algn="l">
                        <a:lnSpc>
                          <a:spcPct val="150000"/>
                        </a:lnSpc>
                        <a:spcAft>
                          <a:spcPts val="0"/>
                        </a:spcAft>
                      </a:pPr>
                      <a:r>
                        <a:rPr lang="zh-CN" sz="2000" b="0" kern="100" dirty="0">
                          <a:effectLst/>
                          <a:latin typeface="Consolas" panose="020B0609020204030204" pitchFamily="49" charset="0"/>
                          <a:ea typeface="+mn-ea"/>
                          <a:cs typeface="Times New Roman" panose="02020603050405020304" pitchFamily="18" charset="0"/>
                        </a:rPr>
                        <a:t>输出：</a:t>
                      </a:r>
                      <a:r>
                        <a:rPr lang="en-US" sz="2000" b="0" kern="100" dirty="0">
                          <a:effectLst/>
                          <a:latin typeface="Consolas" panose="020B0609020204030204" pitchFamily="49" charset="0"/>
                          <a:ea typeface="+mn-ea"/>
                          <a:cs typeface="Times New Roman" panose="02020603050405020304" pitchFamily="18" charset="0"/>
                        </a:rPr>
                        <a:t>0  1  2  3  4  for</a:t>
                      </a:r>
                      <a:r>
                        <a:rPr lang="zh-CN" sz="2000" b="0" kern="100" dirty="0">
                          <a:effectLst/>
                          <a:latin typeface="Consolas" panose="020B0609020204030204" pitchFamily="49" charset="0"/>
                          <a:ea typeface="+mn-ea"/>
                          <a:cs typeface="Times New Roman" panose="02020603050405020304" pitchFamily="18" charset="0"/>
                        </a:rPr>
                        <a:t>循环正常结束！</a:t>
                      </a:r>
                      <a:endParaRPr lang="zh-CN" sz="2000" b="0" kern="100" dirty="0">
                        <a:effectLst/>
                        <a:latin typeface="Consolas" panose="020B0609020204030204" pitchFamily="49" charset="0"/>
                        <a:ea typeface="+mn-ea"/>
                        <a:cs typeface="Times New Roman" panose="02020603050405020304" pitchFamily="18" charset="0"/>
                      </a:endParaRPr>
                    </a:p>
                  </a:txBody>
                  <a:tcPr marL="68580" marR="68580" marT="0" marB="0" anchor="ctr"/>
                </a:tc>
                <a:tc>
                  <a:txBody>
                    <a:bodyPr/>
                    <a:lstStyle/>
                    <a:p>
                      <a:pPr algn="l">
                        <a:lnSpc>
                          <a:spcPct val="150000"/>
                        </a:lnSpc>
                        <a:spcAft>
                          <a:spcPts val="0"/>
                        </a:spcAft>
                      </a:pPr>
                      <a:r>
                        <a:rPr lang="zh-CN" sz="2000" b="0" kern="100" dirty="0">
                          <a:effectLst/>
                          <a:latin typeface="Consolas" panose="020B0609020204030204" pitchFamily="49" charset="0"/>
                          <a:ea typeface="+mn-ea"/>
                          <a:cs typeface="Times New Roman" panose="02020603050405020304" pitchFamily="18" charset="0"/>
                        </a:rPr>
                        <a:t>输出：</a:t>
                      </a:r>
                      <a:r>
                        <a:rPr lang="en-US" sz="2000" b="0" kern="100" dirty="0">
                          <a:effectLst/>
                          <a:latin typeface="Consolas" panose="020B0609020204030204" pitchFamily="49" charset="0"/>
                          <a:ea typeface="+mn-ea"/>
                          <a:cs typeface="Times New Roman" panose="02020603050405020304" pitchFamily="18" charset="0"/>
                        </a:rPr>
                        <a:t>0  1  2  3</a:t>
                      </a:r>
                      <a:endParaRPr lang="zh-CN" sz="2000" b="0" kern="100" dirty="0">
                        <a:effectLst/>
                        <a:latin typeface="Consolas" panose="020B0609020204030204" pitchFamily="49" charset="0"/>
                        <a:ea typeface="+mn-ea"/>
                        <a:cs typeface="Times New Roman" panose="02020603050405020304" pitchFamily="18" charset="0"/>
                      </a:endParaRPr>
                    </a:p>
                  </a:txBody>
                  <a:tcPr marL="68580" marR="68580" marT="0" marB="0" anchor="ctr"/>
                </a:tc>
              </a:tr>
              <a:tr h="1466269">
                <a:tc>
                  <a:txBody>
                    <a:body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zh-CN" sz="2000" b="0" kern="100" dirty="0">
                          <a:solidFill>
                            <a:schemeClr val="tx1"/>
                          </a:solidFill>
                          <a:effectLst/>
                          <a:latin typeface="Consolas" panose="020B0609020204030204" pitchFamily="49" charset="0"/>
                          <a:ea typeface="+mn-ea"/>
                          <a:cs typeface="Times New Roman" panose="02020603050405020304" pitchFamily="18" charset="0"/>
                        </a:rPr>
                        <a:t>序列遍历结束而正常退出循环</a:t>
                      </a:r>
                      <a:endParaRPr lang="en-US" altLang="zh-CN" sz="2000" b="0" kern="100" dirty="0">
                        <a:solidFill>
                          <a:schemeClr val="tx1"/>
                        </a:solidFill>
                        <a:effectLst/>
                        <a:latin typeface="Consolas" panose="020B0609020204030204" pitchFamily="49" charset="0"/>
                        <a:ea typeface="+mn-ea"/>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lang="zh-CN" altLang="zh-CN" sz="2000" b="0" kern="100" dirty="0">
                          <a:solidFill>
                            <a:schemeClr val="tx1"/>
                          </a:solidFill>
                          <a:effectLst/>
                          <a:latin typeface="Consolas" panose="020B0609020204030204" pitchFamily="49" charset="0"/>
                          <a:ea typeface="+mn-ea"/>
                          <a:cs typeface="Times New Roman" panose="02020603050405020304" pitchFamily="18" charset="0"/>
                        </a:rPr>
                        <a:t>执行</a:t>
                      </a:r>
                      <a:r>
                        <a:rPr lang="en-US" altLang="zh-CN" sz="2000" b="0" kern="100" dirty="0">
                          <a:solidFill>
                            <a:schemeClr val="tx1"/>
                          </a:solidFill>
                          <a:effectLst/>
                          <a:latin typeface="Consolas" panose="020B0609020204030204" pitchFamily="49" charset="0"/>
                          <a:ea typeface="+mn-ea"/>
                          <a:cs typeface="Times New Roman" panose="02020603050405020304" pitchFamily="18" charset="0"/>
                        </a:rPr>
                        <a:t>else</a:t>
                      </a:r>
                      <a:r>
                        <a:rPr lang="zh-CN" altLang="zh-CN" sz="2000" b="0" kern="100" dirty="0">
                          <a:solidFill>
                            <a:schemeClr val="tx1"/>
                          </a:solidFill>
                          <a:effectLst/>
                          <a:latin typeface="Consolas" panose="020B0609020204030204" pitchFamily="49" charset="0"/>
                          <a:ea typeface="+mn-ea"/>
                          <a:cs typeface="Times New Roman" panose="02020603050405020304" pitchFamily="18" charset="0"/>
                        </a:rPr>
                        <a:t>中的语句</a:t>
                      </a:r>
                      <a:endParaRPr lang="zh-CN" altLang="en-US" sz="2000" b="0" kern="100" dirty="0">
                        <a:solidFill>
                          <a:schemeClr val="tx1"/>
                        </a:solidFill>
                        <a:effectLst/>
                        <a:latin typeface="Consolas" panose="020B0609020204030204" pitchFamily="49" charset="0"/>
                        <a:ea typeface="+mn-ea"/>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zh-CN" sz="2000" b="0" kern="100" dirty="0">
                          <a:solidFill>
                            <a:schemeClr val="tx1"/>
                          </a:solidFill>
                          <a:effectLst/>
                          <a:latin typeface="Consolas" panose="020B0609020204030204" pitchFamily="49" charset="0"/>
                          <a:ea typeface="+mn-ea"/>
                          <a:cs typeface="Times New Roman" panose="02020603050405020304" pitchFamily="18" charset="0"/>
                        </a:rPr>
                        <a:t>由于</a:t>
                      </a:r>
                      <a:r>
                        <a:rPr lang="en-US" altLang="zh-CN" sz="2000" b="0" kern="100" dirty="0">
                          <a:solidFill>
                            <a:schemeClr val="tx1"/>
                          </a:solidFill>
                          <a:effectLst/>
                          <a:latin typeface="Consolas" panose="020B0609020204030204" pitchFamily="49" charset="0"/>
                          <a:ea typeface="+mn-ea"/>
                          <a:cs typeface="Times New Roman" panose="02020603050405020304" pitchFamily="18" charset="0"/>
                        </a:rPr>
                        <a:t>break</a:t>
                      </a:r>
                      <a:r>
                        <a:rPr lang="zh-CN" altLang="zh-CN" sz="2000" b="0" kern="100" dirty="0">
                          <a:solidFill>
                            <a:schemeClr val="tx1"/>
                          </a:solidFill>
                          <a:effectLst/>
                          <a:latin typeface="Consolas" panose="020B0609020204030204" pitchFamily="49" charset="0"/>
                          <a:ea typeface="+mn-ea"/>
                          <a:cs typeface="Times New Roman" panose="02020603050405020304" pitchFamily="18" charset="0"/>
                        </a:rPr>
                        <a:t>语句而提前退出循环</a:t>
                      </a:r>
                      <a:endParaRPr lang="en-US" altLang="zh-CN" sz="2000" b="0" kern="100" dirty="0">
                        <a:solidFill>
                          <a:schemeClr val="tx1"/>
                        </a:solidFill>
                        <a:effectLst/>
                        <a:latin typeface="Consolas" panose="020B0609020204030204" pitchFamily="49" charset="0"/>
                        <a:ea typeface="+mn-ea"/>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lang="en-US" altLang="zh-CN" sz="2000" b="0" kern="100" dirty="0">
                          <a:solidFill>
                            <a:schemeClr val="tx1"/>
                          </a:solidFill>
                          <a:effectLst/>
                          <a:latin typeface="Consolas" panose="020B0609020204030204" pitchFamily="49" charset="0"/>
                          <a:ea typeface="+mn-ea"/>
                          <a:cs typeface="Times New Roman" panose="02020603050405020304" pitchFamily="18" charset="0"/>
                        </a:rPr>
                        <a:t>else</a:t>
                      </a:r>
                      <a:r>
                        <a:rPr lang="zh-CN" altLang="zh-CN" sz="2000" b="0" kern="100" dirty="0">
                          <a:solidFill>
                            <a:schemeClr val="tx1"/>
                          </a:solidFill>
                          <a:effectLst/>
                          <a:latin typeface="Consolas" panose="020B0609020204030204" pitchFamily="49" charset="0"/>
                          <a:ea typeface="+mn-ea"/>
                          <a:cs typeface="Times New Roman" panose="02020603050405020304" pitchFamily="18" charset="0"/>
                        </a:rPr>
                        <a:t>中语句不被执行</a:t>
                      </a:r>
                      <a:endParaRPr lang="zh-CN" altLang="en-US" sz="2000" b="0" kern="100" dirty="0">
                        <a:solidFill>
                          <a:schemeClr val="tx1"/>
                        </a:solidFill>
                        <a:effectLst/>
                        <a:latin typeface="Consolas" panose="020B0609020204030204" pitchFamily="49" charset="0"/>
                        <a:ea typeface="+mn-ea"/>
                        <a:cs typeface="Times New Roman" panose="02020603050405020304" pitchFamily="18" charset="0"/>
                      </a:endParaRPr>
                    </a:p>
                  </a:txBody>
                  <a:tcPr marL="68580" marR="68580" marT="0" marB="0" anchor="ctr"/>
                </a:tc>
              </a:tr>
            </a:tbl>
          </a:graphicData>
        </a:graphic>
      </p:graphicFrame>
    </p:spTree>
  </p:cSld>
  <p:clrMapOvr>
    <a:masterClrMapping/>
  </p:clrMapOvr>
  <p:transition spd="slow">
    <p:random/>
  </p:transition>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15146" y="866072"/>
            <a:ext cx="11761707" cy="587340"/>
          </a:xfrm>
          <a:prstGeom prst="rect">
            <a:avLst/>
          </a:prstGeom>
        </p:spPr>
        <p:txBody>
          <a:bodyPr wrap="square">
            <a:spAutoFit/>
          </a:bodyPr>
          <a:lstStyle/>
          <a:p>
            <a:pPr>
              <a:lnSpc>
                <a:spcPct val="150000"/>
              </a:lnSpc>
            </a:pPr>
            <a:r>
              <a:rPr lang="zh-CN" altLang="en-US" sz="2400" b="1" kern="100" dirty="0">
                <a:latin typeface="+mn-ea"/>
                <a:cs typeface="Times New Roman" panose="02020603050405020304" pitchFamily="18" charset="0"/>
              </a:rPr>
              <a:t>问题</a:t>
            </a:r>
            <a:r>
              <a:rPr lang="zh-CN" altLang="en-US" sz="2400" kern="100" dirty="0">
                <a:latin typeface="+mn-ea"/>
                <a:cs typeface="Times New Roman" panose="02020603050405020304" pitchFamily="18" charset="0"/>
              </a:rPr>
              <a:t>：</a:t>
            </a:r>
            <a:r>
              <a:rPr lang="zh-CN" altLang="zh-CN" sz="2400" dirty="0">
                <a:latin typeface="+mn-ea"/>
              </a:rPr>
              <a:t>用带</a:t>
            </a:r>
            <a:r>
              <a:rPr lang="en-US" altLang="zh-CN" sz="2400" dirty="0">
                <a:latin typeface="+mn-ea"/>
              </a:rPr>
              <a:t>else</a:t>
            </a:r>
            <a:r>
              <a:rPr lang="zh-CN" altLang="zh-CN" sz="2400" dirty="0">
                <a:latin typeface="+mn-ea"/>
              </a:rPr>
              <a:t>子句的循环结构判断正整数</a:t>
            </a:r>
            <a:r>
              <a:rPr lang="en-US" altLang="zh-CN" sz="2400" dirty="0">
                <a:latin typeface="+mn-ea"/>
              </a:rPr>
              <a:t>n</a:t>
            </a:r>
            <a:r>
              <a:rPr lang="zh-CN" altLang="zh-CN" sz="2400" dirty="0">
                <a:latin typeface="+mn-ea"/>
              </a:rPr>
              <a:t>是否为素数</a:t>
            </a:r>
            <a:endParaRPr lang="en-US" altLang="zh-CN" sz="2400" kern="100" dirty="0">
              <a:latin typeface="+mn-ea"/>
              <a:cs typeface="Times New Roman" panose="02020603050405020304" pitchFamily="18" charset="0"/>
            </a:endParaRPr>
          </a:p>
        </p:txBody>
      </p:sp>
      <p:sp>
        <p:nvSpPr>
          <p:cNvPr id="5" name="矩形 4"/>
          <p:cNvSpPr/>
          <p:nvPr/>
        </p:nvSpPr>
        <p:spPr>
          <a:xfrm>
            <a:off x="776097" y="1585063"/>
            <a:ext cx="7914861" cy="390972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2400" dirty="0">
                <a:latin typeface="Consolas" panose="020B0609020204030204" pitchFamily="49" charset="0"/>
              </a:rPr>
              <a:t>n = </a:t>
            </a:r>
            <a:r>
              <a:rPr lang="zh-CN" altLang="en-US" sz="2400" dirty="0">
                <a:solidFill>
                  <a:srgbClr val="7030A0"/>
                </a:solidFill>
                <a:latin typeface="Consolas" panose="020B0609020204030204" pitchFamily="49" charset="0"/>
              </a:rPr>
              <a:t>int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input</a:t>
            </a:r>
            <a:r>
              <a:rPr lang="zh-CN" altLang="en-US" sz="2400" dirty="0">
                <a:latin typeface="Consolas" panose="020B0609020204030204" pitchFamily="49" charset="0"/>
              </a:rPr>
              <a:t>(</a:t>
            </a:r>
            <a:r>
              <a:rPr lang="zh-CN" altLang="en-US" sz="2400" dirty="0">
                <a:solidFill>
                  <a:srgbClr val="00B050"/>
                </a:solidFill>
                <a:latin typeface="Consolas" panose="020B0609020204030204" pitchFamily="49" charset="0"/>
              </a:rPr>
              <a:t>"输入一个正整数n(n&gt;=2):"</a:t>
            </a:r>
            <a:r>
              <a:rPr lang="zh-CN" altLang="en-US" sz="2400" dirty="0">
                <a:latin typeface="Consolas" panose="020B0609020204030204" pitchFamily="49" charset="0"/>
              </a:rPr>
              <a:t>))</a:t>
            </a:r>
            <a:endParaRPr lang="zh-CN" altLang="en-US" sz="2400" dirty="0">
              <a:latin typeface="Consolas" panose="020B0609020204030204" pitchFamily="49" charset="0"/>
            </a:endParaRPr>
          </a:p>
          <a:p>
            <a:pPr>
              <a:lnSpc>
                <a:spcPct val="150000"/>
              </a:lnSpc>
            </a:pPr>
            <a:r>
              <a:rPr lang="zh-CN" altLang="en-US" sz="2400" dirty="0">
                <a:solidFill>
                  <a:srgbClr val="FF9900"/>
                </a:solidFill>
                <a:latin typeface="Consolas" panose="020B0609020204030204" pitchFamily="49" charset="0"/>
              </a:rPr>
              <a:t>for</a:t>
            </a:r>
            <a:r>
              <a:rPr lang="zh-CN" altLang="en-US" sz="2400" dirty="0">
                <a:latin typeface="Consolas" panose="020B0609020204030204" pitchFamily="49" charset="0"/>
              </a:rPr>
              <a:t> i </a:t>
            </a:r>
            <a:r>
              <a:rPr lang="zh-CN" altLang="en-US" sz="2400" dirty="0">
                <a:solidFill>
                  <a:srgbClr val="FF9900"/>
                </a:solidFill>
                <a:latin typeface="Consolas" panose="020B0609020204030204" pitchFamily="49" charset="0"/>
              </a:rPr>
              <a:t>in</a:t>
            </a:r>
            <a:r>
              <a:rPr lang="zh-CN" altLang="en-US" sz="2400" dirty="0">
                <a:latin typeface="Consolas" panose="020B0609020204030204" pitchFamily="49" charset="0"/>
              </a:rPr>
              <a:t> </a:t>
            </a:r>
            <a:r>
              <a:rPr lang="zh-CN" altLang="en-US" sz="2400" dirty="0">
                <a:solidFill>
                  <a:srgbClr val="7030A0"/>
                </a:solidFill>
                <a:latin typeface="Consolas" panose="020B0609020204030204" pitchFamily="49" charset="0"/>
              </a:rPr>
              <a:t>range</a:t>
            </a:r>
            <a:r>
              <a:rPr lang="zh-CN" altLang="en-US" sz="2400" dirty="0">
                <a:latin typeface="Consolas" panose="020B0609020204030204" pitchFamily="49" charset="0"/>
              </a:rPr>
              <a:t>(2, n):</a:t>
            </a:r>
            <a:endParaRPr lang="zh-CN" altLang="en-US" sz="2400" dirty="0">
              <a:latin typeface="Consolas" panose="020B0609020204030204" pitchFamily="49" charset="0"/>
            </a:endParaRPr>
          </a:p>
          <a:p>
            <a:pPr>
              <a:lnSpc>
                <a:spcPct val="150000"/>
              </a:lnSpc>
            </a:pPr>
            <a:r>
              <a:rPr lang="en-US" altLang="zh-CN" sz="2400" dirty="0">
                <a:latin typeface="Consolas" panose="020B0609020204030204" pitchFamily="49" charset="0"/>
              </a:rPr>
              <a:t>    </a:t>
            </a:r>
            <a:r>
              <a:rPr lang="en-US" altLang="zh-CN" sz="2400" dirty="0">
                <a:solidFill>
                  <a:srgbClr val="FF9900"/>
                </a:solidFill>
                <a:latin typeface="Consolas" panose="020B0609020204030204" pitchFamily="49" charset="0"/>
              </a:rPr>
              <a:t>if</a:t>
            </a:r>
            <a:r>
              <a:rPr lang="en-US" altLang="zh-CN" sz="2400" dirty="0">
                <a:latin typeface="Consolas" panose="020B0609020204030204" pitchFamily="49" charset="0"/>
              </a:rPr>
              <a:t> n % </a:t>
            </a:r>
            <a:r>
              <a:rPr lang="en-US" altLang="zh-CN" sz="2400" dirty="0" err="1">
                <a:latin typeface="Consolas" panose="020B0609020204030204" pitchFamily="49" charset="0"/>
              </a:rPr>
              <a:t>i</a:t>
            </a:r>
            <a:r>
              <a:rPr lang="en-US" altLang="zh-CN" sz="2400" dirty="0">
                <a:latin typeface="Consolas" panose="020B0609020204030204" pitchFamily="49" charset="0"/>
              </a:rPr>
              <a:t> == 0:</a:t>
            </a:r>
            <a:endParaRPr lang="en-US" altLang="zh-CN" sz="2400" dirty="0">
              <a:latin typeface="Consolas" panose="020B0609020204030204" pitchFamily="49" charset="0"/>
            </a:endParaRPr>
          </a:p>
          <a:p>
            <a:pPr>
              <a:lnSpc>
                <a:spcPct val="150000"/>
              </a:lnSpc>
            </a:pPr>
            <a:r>
              <a:rPr lang="en-US" altLang="zh-CN" sz="2400" dirty="0">
                <a:latin typeface="Consolas" panose="020B0609020204030204" pitchFamily="49" charset="0"/>
              </a:rPr>
              <a:t>        </a:t>
            </a:r>
            <a:r>
              <a:rPr lang="en-US" altLang="zh-CN" sz="2400" dirty="0">
                <a:solidFill>
                  <a:srgbClr val="7030A0"/>
                </a:solidFill>
                <a:latin typeface="Consolas" panose="020B0609020204030204" pitchFamily="49" charset="0"/>
              </a:rPr>
              <a:t>print</a:t>
            </a:r>
            <a:r>
              <a:rPr lang="en-US" altLang="zh-CN" sz="2400" dirty="0">
                <a:latin typeface="Consolas" panose="020B0609020204030204" pitchFamily="49" charset="0"/>
              </a:rPr>
              <a:t>(n, </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不是素数</a:t>
            </a:r>
            <a:r>
              <a:rPr lang="en-US" altLang="zh-CN" sz="2400" dirty="0">
                <a:solidFill>
                  <a:srgbClr val="00B050"/>
                </a:solidFill>
                <a:latin typeface="Consolas" panose="020B0609020204030204" pitchFamily="49" charset="0"/>
              </a:rPr>
              <a:t>"</a:t>
            </a:r>
            <a:r>
              <a:rPr lang="en-US" altLang="zh-CN" sz="2400" dirty="0">
                <a:latin typeface="Consolas" panose="020B0609020204030204" pitchFamily="49" charset="0"/>
              </a:rPr>
              <a:t>)</a:t>
            </a:r>
            <a:endParaRPr lang="en-US" altLang="zh-CN" sz="2400" dirty="0">
              <a:latin typeface="Consolas" panose="020B0609020204030204" pitchFamily="49" charset="0"/>
            </a:endParaRPr>
          </a:p>
          <a:p>
            <a:pPr>
              <a:lnSpc>
                <a:spcPct val="150000"/>
              </a:lnSpc>
            </a:pPr>
            <a:r>
              <a:rPr lang="en-US" altLang="zh-CN" sz="2400" dirty="0">
                <a:latin typeface="Consolas" panose="020B0609020204030204" pitchFamily="49" charset="0"/>
              </a:rPr>
              <a:t>        break</a:t>
            </a:r>
            <a:endParaRPr lang="en-US" altLang="zh-CN" sz="2400" dirty="0">
              <a:latin typeface="Consolas" panose="020B0609020204030204" pitchFamily="49" charset="0"/>
            </a:endParaRPr>
          </a:p>
          <a:p>
            <a:pPr>
              <a:lnSpc>
                <a:spcPct val="150000"/>
              </a:lnSpc>
            </a:pPr>
            <a:r>
              <a:rPr lang="en-US" altLang="zh-CN" sz="2400" dirty="0">
                <a:solidFill>
                  <a:srgbClr val="FF9900"/>
                </a:solidFill>
                <a:latin typeface="Consolas" panose="020B0609020204030204" pitchFamily="49" charset="0"/>
              </a:rPr>
              <a:t>else</a:t>
            </a:r>
            <a:r>
              <a:rPr lang="en-US" altLang="zh-CN" sz="2400" dirty="0">
                <a:latin typeface="Consolas" panose="020B0609020204030204" pitchFamily="49" charset="0"/>
              </a:rPr>
              <a:t>:</a:t>
            </a:r>
            <a:endParaRPr lang="en-US" altLang="zh-CN" sz="2400" dirty="0">
              <a:latin typeface="Consolas" panose="020B0609020204030204" pitchFamily="49" charset="0"/>
            </a:endParaRPr>
          </a:p>
          <a:p>
            <a:pPr>
              <a:lnSpc>
                <a:spcPct val="150000"/>
              </a:lnSpc>
            </a:pPr>
            <a:r>
              <a:rPr lang="en-US" altLang="zh-CN" sz="2400" dirty="0">
                <a:latin typeface="Consolas" panose="020B0609020204030204" pitchFamily="49" charset="0"/>
              </a:rPr>
              <a:t>    </a:t>
            </a:r>
            <a:r>
              <a:rPr lang="en-US" altLang="zh-CN" sz="2400" dirty="0">
                <a:solidFill>
                  <a:srgbClr val="7030A0"/>
                </a:solidFill>
                <a:latin typeface="Consolas" panose="020B0609020204030204" pitchFamily="49" charset="0"/>
              </a:rPr>
              <a:t>print</a:t>
            </a:r>
            <a:r>
              <a:rPr lang="en-US" altLang="zh-CN" sz="2400" dirty="0">
                <a:latin typeface="Consolas" panose="020B0609020204030204" pitchFamily="49" charset="0"/>
              </a:rPr>
              <a:t>(n, </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是素数</a:t>
            </a:r>
            <a:r>
              <a:rPr lang="en-US" altLang="zh-CN" sz="2400" dirty="0">
                <a:solidFill>
                  <a:srgbClr val="00B050"/>
                </a:solidFill>
                <a:latin typeface="Consolas" panose="020B0609020204030204" pitchFamily="49" charset="0"/>
              </a:rPr>
              <a:t>"</a:t>
            </a:r>
            <a:r>
              <a:rPr lang="en-US" altLang="zh-CN" sz="2400" dirty="0">
                <a:latin typeface="Consolas" panose="020B0609020204030204" pitchFamily="49" charset="0"/>
              </a:rPr>
              <a:t>)</a:t>
            </a:r>
            <a:endParaRPr lang="zh-CN" altLang="en-US" sz="2400" dirty="0">
              <a:latin typeface="Consolas" panose="020B0609020204030204" pitchFamily="49" charset="0"/>
            </a:endParaRPr>
          </a:p>
        </p:txBody>
      </p:sp>
      <p:sp>
        <p:nvSpPr>
          <p:cNvPr id="6" name="矩形 5"/>
          <p:cNvSpPr/>
          <p:nvPr/>
        </p:nvSpPr>
        <p:spPr>
          <a:xfrm>
            <a:off x="834888" y="4462670"/>
            <a:ext cx="3856382" cy="95415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7" name="文本框 6"/>
          <p:cNvSpPr txBox="1"/>
          <p:nvPr/>
        </p:nvSpPr>
        <p:spPr>
          <a:xfrm>
            <a:off x="4750061" y="4739693"/>
            <a:ext cx="5686026" cy="40011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zh-CN" altLang="en-US" sz="2000" dirty="0">
                <a:latin typeface="+mn-ea"/>
              </a:rPr>
              <a:t>当循环执行到最后，正常退出时才执行</a:t>
            </a:r>
            <a:r>
              <a:rPr lang="en-US" altLang="zh-CN" sz="2000" dirty="0">
                <a:latin typeface="+mn-ea"/>
              </a:rPr>
              <a:t>else</a:t>
            </a:r>
            <a:r>
              <a:rPr lang="zh-CN" altLang="en-US" sz="2000" dirty="0">
                <a:latin typeface="+mn-ea"/>
              </a:rPr>
              <a:t>子句</a:t>
            </a:r>
            <a:endParaRPr lang="zh-CN" altLang="en-US" sz="2000" dirty="0">
              <a:latin typeface="+mn-ea"/>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776097" y="866072"/>
            <a:ext cx="11200756" cy="581057"/>
          </a:xfrm>
          <a:prstGeom prst="rect">
            <a:avLst/>
          </a:prstGeom>
        </p:spPr>
        <p:txBody>
          <a:bodyPr wrap="square">
            <a:spAutoFit/>
          </a:bodyPr>
          <a:lstStyle/>
          <a:p>
            <a:pPr>
              <a:lnSpc>
                <a:spcPct val="150000"/>
              </a:lnSpc>
            </a:pPr>
            <a:r>
              <a:rPr lang="zh-CN" altLang="zh-CN" sz="2400" b="1" dirty="0"/>
              <a:t>循环的嵌套</a:t>
            </a:r>
            <a:endParaRPr lang="en-US" altLang="zh-CN" sz="2400" b="1" kern="100" dirty="0">
              <a:latin typeface="+mn-ea"/>
              <a:cs typeface="Times New Roman" panose="02020603050405020304" pitchFamily="18" charset="0"/>
            </a:endParaRPr>
          </a:p>
        </p:txBody>
      </p:sp>
      <p:sp>
        <p:nvSpPr>
          <p:cNvPr id="2" name="矩形 1"/>
          <p:cNvSpPr/>
          <p:nvPr/>
        </p:nvSpPr>
        <p:spPr>
          <a:xfrm>
            <a:off x="674376" y="1605696"/>
            <a:ext cx="10984224" cy="1135054"/>
          </a:xfrm>
          <a:prstGeom prst="rect">
            <a:avLst/>
          </a:prstGeom>
        </p:spPr>
        <p:txBody>
          <a:bodyPr wrap="square">
            <a:spAutoFit/>
          </a:bodyPr>
          <a:lstStyle/>
          <a:p>
            <a:pPr indent="266700" algn="just">
              <a:lnSpc>
                <a:spcPct val="150000"/>
              </a:lnSpc>
              <a:spcAft>
                <a:spcPts val="0"/>
              </a:spcAft>
            </a:pPr>
            <a:r>
              <a:rPr lang="zh-CN" altLang="zh-CN" sz="2400" kern="100" dirty="0">
                <a:latin typeface="+mn-ea"/>
                <a:cs typeface="Times New Roman" panose="02020603050405020304" pitchFamily="18" charset="0"/>
              </a:rPr>
              <a:t>在一个循环体内又包含一个完整的循环结构，称为循环的嵌套。这种语句结构称为多重循环结构。内层循环中还可以包含新的循环，形成多重循环结构。</a:t>
            </a:r>
            <a:endParaRPr lang="zh-CN" altLang="zh-CN" sz="2400" kern="100" dirty="0">
              <a:latin typeface="+mn-ea"/>
              <a:cs typeface="Times New Roman" panose="02020603050405020304" pitchFamily="18" charset="0"/>
            </a:endParaRPr>
          </a:p>
        </p:txBody>
      </p:sp>
    </p:spTree>
  </p:cSld>
  <p:clrMapOvr>
    <a:masterClrMapping/>
  </p:clrMapOvr>
  <p:transition spd="slow">
    <p:random/>
  </p:transition>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776097" y="866072"/>
            <a:ext cx="11200756" cy="581057"/>
          </a:xfrm>
          <a:prstGeom prst="rect">
            <a:avLst/>
          </a:prstGeom>
        </p:spPr>
        <p:txBody>
          <a:bodyPr wrap="square">
            <a:spAutoFit/>
          </a:bodyPr>
          <a:lstStyle/>
          <a:p>
            <a:pPr>
              <a:lnSpc>
                <a:spcPct val="150000"/>
              </a:lnSpc>
            </a:pPr>
            <a:r>
              <a:rPr lang="zh-CN" altLang="zh-CN" sz="2400" b="1" dirty="0"/>
              <a:t>循环的嵌套</a:t>
            </a:r>
            <a:endParaRPr lang="en-US" altLang="zh-CN" sz="2400" b="1" kern="100" dirty="0">
              <a:latin typeface="+mn-ea"/>
              <a:cs typeface="Times New Roman" panose="02020603050405020304" pitchFamily="18" charset="0"/>
            </a:endParaRPr>
          </a:p>
        </p:txBody>
      </p:sp>
      <p:sp>
        <p:nvSpPr>
          <p:cNvPr id="2" name="矩形 1"/>
          <p:cNvSpPr/>
          <p:nvPr/>
        </p:nvSpPr>
        <p:spPr>
          <a:xfrm>
            <a:off x="530360" y="1447129"/>
            <a:ext cx="10984224" cy="581057"/>
          </a:xfrm>
          <a:prstGeom prst="rect">
            <a:avLst/>
          </a:prstGeom>
        </p:spPr>
        <p:txBody>
          <a:bodyPr wrap="square">
            <a:spAutoFit/>
          </a:bodyPr>
          <a:lstStyle/>
          <a:p>
            <a:pPr indent="266700" algn="just">
              <a:lnSpc>
                <a:spcPct val="150000"/>
              </a:lnSpc>
              <a:spcAft>
                <a:spcPts val="0"/>
              </a:spcAft>
            </a:pPr>
            <a:r>
              <a:rPr lang="zh-CN" altLang="zh-CN" sz="2400" dirty="0">
                <a:latin typeface="+mn-ea"/>
              </a:rPr>
              <a:t>打印“</a:t>
            </a:r>
            <a:r>
              <a:rPr lang="en-US" altLang="zh-CN" sz="2400" dirty="0">
                <a:latin typeface="+mn-ea"/>
              </a:rPr>
              <a:t>*</a:t>
            </a:r>
            <a:r>
              <a:rPr lang="zh-CN" altLang="zh-CN" sz="2400" dirty="0">
                <a:latin typeface="+mn-ea"/>
              </a:rPr>
              <a:t>”组成的图形</a:t>
            </a:r>
            <a:endParaRPr lang="zh-CN" altLang="zh-CN" sz="2400" kern="100" dirty="0">
              <a:latin typeface="+mn-ea"/>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776097" y="2196692"/>
            <a:ext cx="4495800" cy="828675"/>
          </a:xfrm>
          <a:prstGeom prst="rect">
            <a:avLst/>
          </a:prstGeom>
          <a:ln>
            <a:solidFill>
              <a:schemeClr val="tx1"/>
            </a:solidFill>
          </a:ln>
          <a:effectLst>
            <a:outerShdw blurRad="50800" dist="38100" dir="2700000" algn="tl" rotWithShape="0">
              <a:prstClr val="black">
                <a:alpha val="40000"/>
              </a:prstClr>
            </a:outerShdw>
          </a:effectLst>
        </p:spPr>
      </p:pic>
      <p:pic>
        <p:nvPicPr>
          <p:cNvPr id="6" name="图片 5"/>
          <p:cNvPicPr>
            <a:picLocks noChangeAspect="1"/>
          </p:cNvPicPr>
          <p:nvPr/>
        </p:nvPicPr>
        <p:blipFill>
          <a:blip r:embed="rId2"/>
          <a:stretch>
            <a:fillRect/>
          </a:stretch>
        </p:blipFill>
        <p:spPr>
          <a:xfrm>
            <a:off x="6645137" y="2196692"/>
            <a:ext cx="3771900" cy="457200"/>
          </a:xfrm>
          <a:prstGeom prst="rect">
            <a:avLst/>
          </a:prstGeom>
          <a:ln>
            <a:solidFill>
              <a:schemeClr val="tx1"/>
            </a:solidFill>
          </a:ln>
          <a:effectLst>
            <a:outerShdw blurRad="50800" dist="38100" dir="2700000" algn="tl" rotWithShape="0">
              <a:prstClr val="black">
                <a:alpha val="40000"/>
              </a:prstClr>
            </a:outerShdw>
          </a:effectLst>
        </p:spPr>
      </p:pic>
      <p:pic>
        <p:nvPicPr>
          <p:cNvPr id="7" name="图片 6"/>
          <p:cNvPicPr>
            <a:picLocks noChangeAspect="1"/>
          </p:cNvPicPr>
          <p:nvPr/>
        </p:nvPicPr>
        <p:blipFill>
          <a:blip r:embed="rId3"/>
          <a:stretch>
            <a:fillRect/>
          </a:stretch>
        </p:blipFill>
        <p:spPr>
          <a:xfrm>
            <a:off x="776097" y="3619293"/>
            <a:ext cx="5286375" cy="1666875"/>
          </a:xfrm>
          <a:prstGeom prst="rect">
            <a:avLst/>
          </a:prstGeom>
          <a:ln>
            <a:solidFill>
              <a:schemeClr val="tx1"/>
            </a:solidFill>
          </a:ln>
          <a:effectLst>
            <a:outerShdw blurRad="50800" dist="38100" dir="2700000" algn="tl" rotWithShape="0">
              <a:prstClr val="black">
                <a:alpha val="40000"/>
              </a:prstClr>
            </a:outerShdw>
          </a:effectLst>
        </p:spPr>
      </p:pic>
      <p:pic>
        <p:nvPicPr>
          <p:cNvPr id="8" name="图片 7"/>
          <p:cNvPicPr>
            <a:picLocks noChangeAspect="1"/>
          </p:cNvPicPr>
          <p:nvPr/>
        </p:nvPicPr>
        <p:blipFill>
          <a:blip r:embed="rId4"/>
          <a:stretch>
            <a:fillRect/>
          </a:stretch>
        </p:blipFill>
        <p:spPr>
          <a:xfrm>
            <a:off x="6645137" y="3619293"/>
            <a:ext cx="3800475" cy="2085975"/>
          </a:xfrm>
          <a:prstGeom prst="rect">
            <a:avLst/>
          </a:prstGeom>
          <a:ln>
            <a:solidFill>
              <a:schemeClr val="tx1"/>
            </a:solidFill>
          </a:ln>
          <a:effectLst>
            <a:outerShdw blurRad="50800" dist="38100" dir="2700000" algn="tl" rotWithShape="0">
              <a:prstClr val="black">
                <a:alpha val="40000"/>
              </a:prstClr>
            </a:outerShdw>
          </a:effectLst>
        </p:spPr>
      </p:pic>
      <p:grpSp>
        <p:nvGrpSpPr>
          <p:cNvPr id="12" name="组合 11"/>
          <p:cNvGrpSpPr/>
          <p:nvPr/>
        </p:nvGrpSpPr>
        <p:grpSpPr>
          <a:xfrm>
            <a:off x="1341783" y="3478696"/>
            <a:ext cx="9252932" cy="1351721"/>
            <a:chOff x="1341783" y="3478696"/>
            <a:chExt cx="9252932" cy="1351721"/>
          </a:xfrm>
        </p:grpSpPr>
        <p:sp>
          <p:nvSpPr>
            <p:cNvPr id="9" name="矩形 8"/>
            <p:cNvSpPr/>
            <p:nvPr/>
          </p:nvSpPr>
          <p:spPr>
            <a:xfrm>
              <a:off x="1341783" y="3995530"/>
              <a:ext cx="4532243" cy="834887"/>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1" name="直接箭头连接符 10"/>
            <p:cNvCxnSpPr>
              <a:stCxn id="9" idx="3"/>
            </p:cNvCxnSpPr>
            <p:nvPr/>
          </p:nvCxnSpPr>
          <p:spPr>
            <a:xfrm flipV="1">
              <a:off x="5874026" y="3896139"/>
              <a:ext cx="771111" cy="51683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6" name="矩形 15"/>
            <p:cNvSpPr/>
            <p:nvPr/>
          </p:nvSpPr>
          <p:spPr>
            <a:xfrm>
              <a:off x="6592112" y="3478696"/>
              <a:ext cx="4002603" cy="581057"/>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pic>
        <p:nvPicPr>
          <p:cNvPr id="13" name="图片 12"/>
          <p:cNvPicPr>
            <a:picLocks noChangeAspect="1"/>
          </p:cNvPicPr>
          <p:nvPr/>
        </p:nvPicPr>
        <p:blipFill>
          <a:blip r:embed="rId1"/>
          <a:stretch>
            <a:fillRect/>
          </a:stretch>
        </p:blipFill>
        <p:spPr>
          <a:xfrm>
            <a:off x="8136420" y="1790577"/>
            <a:ext cx="1962150" cy="4067175"/>
          </a:xfrm>
          <a:prstGeom prst="rect">
            <a:avLst/>
          </a:prstGeom>
          <a:ln>
            <a:solidFill>
              <a:schemeClr val="tx1"/>
            </a:solidFill>
          </a:ln>
          <a:effectLst>
            <a:outerShdw blurRad="50800" dist="38100" dir="2700000" algn="tl" rotWithShape="0">
              <a:prstClr val="black">
                <a:alpha val="40000"/>
              </a:prstClr>
            </a:outerShdw>
          </a:effectLst>
        </p:spPr>
      </p:pic>
      <p:pic>
        <p:nvPicPr>
          <p:cNvPr id="10" name="图片 9"/>
          <p:cNvPicPr>
            <a:picLocks noChangeAspect="1"/>
          </p:cNvPicPr>
          <p:nvPr/>
        </p:nvPicPr>
        <p:blipFill>
          <a:blip r:embed="rId2"/>
          <a:stretch>
            <a:fillRect/>
          </a:stretch>
        </p:blipFill>
        <p:spPr>
          <a:xfrm>
            <a:off x="688491" y="2116636"/>
            <a:ext cx="5838825" cy="3305175"/>
          </a:xfrm>
          <a:prstGeom prst="rect">
            <a:avLst/>
          </a:prstGeom>
          <a:ln>
            <a:solidFill>
              <a:schemeClr val="tx1"/>
            </a:solidFill>
          </a:ln>
          <a:effectLst>
            <a:outerShdw blurRad="50800" dist="38100" dir="2700000" algn="tl" rotWithShape="0">
              <a:prstClr val="black">
                <a:alpha val="40000"/>
              </a:prstClr>
            </a:outerShdw>
          </a:effectLst>
        </p:spPr>
      </p:pic>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776097" y="866072"/>
            <a:ext cx="11200756" cy="581057"/>
          </a:xfrm>
          <a:prstGeom prst="rect">
            <a:avLst/>
          </a:prstGeom>
        </p:spPr>
        <p:txBody>
          <a:bodyPr wrap="square">
            <a:spAutoFit/>
          </a:bodyPr>
          <a:lstStyle/>
          <a:p>
            <a:pPr>
              <a:lnSpc>
                <a:spcPct val="150000"/>
              </a:lnSpc>
            </a:pPr>
            <a:r>
              <a:rPr lang="zh-CN" altLang="zh-CN" sz="2400" b="1" dirty="0"/>
              <a:t>循环的嵌套</a:t>
            </a:r>
            <a:endParaRPr lang="en-US" altLang="zh-CN" sz="2400" b="1" kern="100" dirty="0">
              <a:latin typeface="+mn-ea"/>
              <a:cs typeface="Times New Roman" panose="02020603050405020304" pitchFamily="18" charset="0"/>
            </a:endParaRPr>
          </a:p>
        </p:txBody>
      </p:sp>
      <p:sp>
        <p:nvSpPr>
          <p:cNvPr id="2" name="矩形 1"/>
          <p:cNvSpPr/>
          <p:nvPr/>
        </p:nvSpPr>
        <p:spPr>
          <a:xfrm>
            <a:off x="530360" y="1447129"/>
            <a:ext cx="10984224" cy="581057"/>
          </a:xfrm>
          <a:prstGeom prst="rect">
            <a:avLst/>
          </a:prstGeom>
        </p:spPr>
        <p:txBody>
          <a:bodyPr wrap="square">
            <a:spAutoFit/>
          </a:bodyPr>
          <a:lstStyle/>
          <a:p>
            <a:pPr indent="266700" algn="just">
              <a:lnSpc>
                <a:spcPct val="150000"/>
              </a:lnSpc>
              <a:spcAft>
                <a:spcPts val="0"/>
              </a:spcAft>
            </a:pPr>
            <a:r>
              <a:rPr lang="zh-CN" altLang="zh-CN" sz="2400" dirty="0">
                <a:latin typeface="+mn-ea"/>
              </a:rPr>
              <a:t>打印“</a:t>
            </a:r>
            <a:r>
              <a:rPr lang="en-US" altLang="zh-CN" sz="2400" dirty="0">
                <a:latin typeface="+mn-ea"/>
              </a:rPr>
              <a:t>*</a:t>
            </a:r>
            <a:r>
              <a:rPr lang="zh-CN" altLang="zh-CN" sz="2400" dirty="0">
                <a:latin typeface="+mn-ea"/>
              </a:rPr>
              <a:t>”组成的图形</a:t>
            </a:r>
            <a:endParaRPr lang="zh-CN" altLang="zh-CN" sz="2400" kern="100" dirty="0">
              <a:latin typeface="+mn-ea"/>
              <a:cs typeface="Times New Roman" panose="02020603050405020304" pitchFamily="18" charset="0"/>
            </a:endParaRPr>
          </a:p>
        </p:txBody>
      </p:sp>
      <p:grpSp>
        <p:nvGrpSpPr>
          <p:cNvPr id="17" name="组合 16"/>
          <p:cNvGrpSpPr/>
          <p:nvPr/>
        </p:nvGrpSpPr>
        <p:grpSpPr>
          <a:xfrm>
            <a:off x="688491" y="1737657"/>
            <a:ext cx="8843136" cy="2059090"/>
            <a:chOff x="688491" y="1737657"/>
            <a:chExt cx="8843136" cy="2059090"/>
          </a:xfrm>
        </p:grpSpPr>
        <p:sp>
          <p:nvSpPr>
            <p:cNvPr id="9" name="矩形 8"/>
            <p:cNvSpPr/>
            <p:nvPr/>
          </p:nvSpPr>
          <p:spPr>
            <a:xfrm>
              <a:off x="688491" y="2116636"/>
              <a:ext cx="5838825" cy="160059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1" name="直接箭头连接符 10"/>
            <p:cNvCxnSpPr/>
            <p:nvPr/>
          </p:nvCxnSpPr>
          <p:spPr>
            <a:xfrm>
              <a:off x="6527316" y="2912067"/>
              <a:ext cx="1609104"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6" name="矩形 15"/>
            <p:cNvSpPr/>
            <p:nvPr/>
          </p:nvSpPr>
          <p:spPr>
            <a:xfrm>
              <a:off x="8097269" y="1737657"/>
              <a:ext cx="1434358" cy="205909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776097" y="866072"/>
            <a:ext cx="11200756" cy="581057"/>
          </a:xfrm>
          <a:prstGeom prst="rect">
            <a:avLst/>
          </a:prstGeom>
        </p:spPr>
        <p:txBody>
          <a:bodyPr wrap="square">
            <a:spAutoFit/>
          </a:bodyPr>
          <a:lstStyle/>
          <a:p>
            <a:pPr>
              <a:lnSpc>
                <a:spcPct val="150000"/>
              </a:lnSpc>
            </a:pPr>
            <a:r>
              <a:rPr lang="zh-CN" altLang="zh-CN" sz="2400" b="1" dirty="0"/>
              <a:t>循环的嵌套</a:t>
            </a:r>
            <a:endParaRPr lang="en-US" altLang="zh-CN" sz="2400" b="1" kern="100" dirty="0">
              <a:latin typeface="+mn-ea"/>
              <a:cs typeface="Times New Roman" panose="02020603050405020304" pitchFamily="18" charset="0"/>
            </a:endParaRPr>
          </a:p>
        </p:txBody>
      </p:sp>
      <p:sp>
        <p:nvSpPr>
          <p:cNvPr id="2" name="矩形 1"/>
          <p:cNvSpPr/>
          <p:nvPr/>
        </p:nvSpPr>
        <p:spPr>
          <a:xfrm>
            <a:off x="530360" y="1447129"/>
            <a:ext cx="10984224" cy="587340"/>
          </a:xfrm>
          <a:prstGeom prst="rect">
            <a:avLst/>
          </a:prstGeom>
        </p:spPr>
        <p:txBody>
          <a:bodyPr wrap="square">
            <a:spAutoFit/>
          </a:bodyPr>
          <a:lstStyle/>
          <a:p>
            <a:pPr indent="266700" algn="just">
              <a:lnSpc>
                <a:spcPct val="150000"/>
              </a:lnSpc>
              <a:spcAft>
                <a:spcPts val="0"/>
              </a:spcAft>
            </a:pPr>
            <a:r>
              <a:rPr lang="zh-CN" altLang="en-US" sz="2400" b="1" dirty="0">
                <a:latin typeface="+mn-ea"/>
              </a:rPr>
              <a:t>问题</a:t>
            </a:r>
            <a:r>
              <a:rPr lang="zh-CN" altLang="en-US" sz="2400" dirty="0">
                <a:latin typeface="+mn-ea"/>
              </a:rPr>
              <a:t>：</a:t>
            </a:r>
            <a:r>
              <a:rPr lang="zh-CN" altLang="zh-CN" sz="2400" dirty="0">
                <a:latin typeface="+mn-ea"/>
              </a:rPr>
              <a:t>找出</a:t>
            </a:r>
            <a:r>
              <a:rPr lang="en-US" altLang="zh-CN" sz="2400" dirty="0">
                <a:latin typeface="+mn-ea"/>
              </a:rPr>
              <a:t>300</a:t>
            </a:r>
            <a:r>
              <a:rPr lang="zh-CN" altLang="zh-CN" sz="2400" dirty="0">
                <a:latin typeface="+mn-ea"/>
              </a:rPr>
              <a:t>以内的所有素数</a:t>
            </a:r>
            <a:endParaRPr lang="zh-CN" altLang="zh-CN" sz="2400" kern="100" dirty="0">
              <a:latin typeface="+mn-ea"/>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776097" y="2186753"/>
            <a:ext cx="7724775" cy="2543175"/>
          </a:xfrm>
          <a:prstGeom prst="rect">
            <a:avLst/>
          </a:prstGeom>
          <a:ln>
            <a:solidFill>
              <a:schemeClr val="tx1"/>
            </a:solidFill>
          </a:ln>
          <a:effectLst>
            <a:outerShdw blurRad="50800" dist="38100" dir="2700000" algn="tl" rotWithShape="0">
              <a:prstClr val="black">
                <a:alpha val="40000"/>
              </a:prstClr>
            </a:outerShdw>
          </a:effectLst>
        </p:spPr>
      </p:pic>
      <p:sp>
        <p:nvSpPr>
          <p:cNvPr id="16" name="矩形 15"/>
          <p:cNvSpPr/>
          <p:nvPr/>
        </p:nvSpPr>
        <p:spPr>
          <a:xfrm>
            <a:off x="1457929" y="2587160"/>
            <a:ext cx="6851183" cy="205909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5" name="文本框 14"/>
          <p:cNvSpPr txBox="1"/>
          <p:nvPr/>
        </p:nvSpPr>
        <p:spPr>
          <a:xfrm>
            <a:off x="6971283" y="2933483"/>
            <a:ext cx="3250939" cy="40011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zh-CN" altLang="en-US" sz="2000" dirty="0">
                <a:latin typeface="+mn-ea"/>
              </a:rPr>
              <a:t>判断一个整数是否为素数</a:t>
            </a:r>
            <a:endParaRPr lang="zh-CN" altLang="en-US" sz="2000" dirty="0">
              <a:latin typeface="+mn-ea"/>
            </a:endParaRPr>
          </a:p>
        </p:txBody>
      </p:sp>
      <p:pic>
        <p:nvPicPr>
          <p:cNvPr id="6" name="图片 5"/>
          <p:cNvPicPr>
            <a:picLocks noChangeAspect="1"/>
          </p:cNvPicPr>
          <p:nvPr/>
        </p:nvPicPr>
        <p:blipFill>
          <a:blip r:embed="rId2"/>
          <a:stretch>
            <a:fillRect/>
          </a:stretch>
        </p:blipFill>
        <p:spPr>
          <a:xfrm>
            <a:off x="0" y="4975407"/>
            <a:ext cx="12192000" cy="1340887"/>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5" grpId="0" animBg="1"/>
    </p:bldLst>
  </p:timing>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877128" y="2038382"/>
            <a:ext cx="8191500" cy="3676650"/>
          </a:xfrm>
          <a:prstGeom prst="rect">
            <a:avLst/>
          </a:prstGeom>
          <a:ln>
            <a:solidFill>
              <a:schemeClr val="tx1"/>
            </a:solidFill>
          </a:ln>
          <a:effectLst>
            <a:outerShdw blurRad="50800" dist="38100" dir="2700000" algn="tl" rotWithShape="0">
              <a:prstClr val="black">
                <a:alpha val="40000"/>
              </a:prstClr>
            </a:outerShdw>
          </a:effectLst>
        </p:spPr>
      </p:pic>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776097" y="866072"/>
            <a:ext cx="11200756" cy="581057"/>
          </a:xfrm>
          <a:prstGeom prst="rect">
            <a:avLst/>
          </a:prstGeom>
        </p:spPr>
        <p:txBody>
          <a:bodyPr wrap="square">
            <a:spAutoFit/>
          </a:bodyPr>
          <a:lstStyle/>
          <a:p>
            <a:pPr>
              <a:lnSpc>
                <a:spcPct val="150000"/>
              </a:lnSpc>
            </a:pPr>
            <a:r>
              <a:rPr lang="zh-CN" altLang="zh-CN" sz="2400" b="1" dirty="0"/>
              <a:t>循环的嵌套</a:t>
            </a:r>
            <a:endParaRPr lang="en-US" altLang="zh-CN" sz="2400" b="1" kern="100" dirty="0">
              <a:latin typeface="+mn-ea"/>
              <a:cs typeface="Times New Roman" panose="02020603050405020304" pitchFamily="18" charset="0"/>
            </a:endParaRPr>
          </a:p>
        </p:txBody>
      </p:sp>
      <p:sp>
        <p:nvSpPr>
          <p:cNvPr id="2" name="矩形 1"/>
          <p:cNvSpPr/>
          <p:nvPr/>
        </p:nvSpPr>
        <p:spPr>
          <a:xfrm>
            <a:off x="530360" y="1447129"/>
            <a:ext cx="10984224" cy="587340"/>
          </a:xfrm>
          <a:prstGeom prst="rect">
            <a:avLst/>
          </a:prstGeom>
        </p:spPr>
        <p:txBody>
          <a:bodyPr wrap="square">
            <a:spAutoFit/>
          </a:bodyPr>
          <a:lstStyle/>
          <a:p>
            <a:pPr indent="266700" algn="just">
              <a:lnSpc>
                <a:spcPct val="150000"/>
              </a:lnSpc>
              <a:spcAft>
                <a:spcPts val="0"/>
              </a:spcAft>
            </a:pPr>
            <a:r>
              <a:rPr lang="zh-CN" altLang="en-US" sz="2400" b="1" dirty="0">
                <a:latin typeface="+mn-ea"/>
              </a:rPr>
              <a:t>问题</a:t>
            </a:r>
            <a:r>
              <a:rPr lang="zh-CN" altLang="en-US" sz="2400" dirty="0">
                <a:latin typeface="+mn-ea"/>
              </a:rPr>
              <a:t>：</a:t>
            </a:r>
            <a:r>
              <a:rPr lang="zh-CN" altLang="zh-CN" sz="2400" dirty="0">
                <a:latin typeface="+mn-ea"/>
              </a:rPr>
              <a:t>找出</a:t>
            </a:r>
            <a:r>
              <a:rPr lang="en-US" altLang="zh-CN" sz="2400" dirty="0">
                <a:latin typeface="+mn-ea"/>
              </a:rPr>
              <a:t>300</a:t>
            </a:r>
            <a:r>
              <a:rPr lang="zh-CN" altLang="zh-CN" sz="2400" dirty="0">
                <a:latin typeface="+mn-ea"/>
              </a:rPr>
              <a:t>以内的所有素数</a:t>
            </a:r>
            <a:r>
              <a:rPr lang="zh-CN" altLang="en-US" sz="2400" dirty="0">
                <a:latin typeface="+mn-ea"/>
              </a:rPr>
              <a:t>，并统计个数</a:t>
            </a:r>
            <a:endParaRPr lang="zh-CN" altLang="zh-CN" sz="2400" kern="100" dirty="0">
              <a:latin typeface="+mn-ea"/>
              <a:cs typeface="Times New Roman" panose="02020603050405020304" pitchFamily="18" charset="0"/>
            </a:endParaRPr>
          </a:p>
        </p:txBody>
      </p:sp>
      <p:sp>
        <p:nvSpPr>
          <p:cNvPr id="16" name="矩形 15"/>
          <p:cNvSpPr/>
          <p:nvPr/>
        </p:nvSpPr>
        <p:spPr>
          <a:xfrm>
            <a:off x="906946" y="2071185"/>
            <a:ext cx="2094672" cy="33408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4" name="矩形 13"/>
          <p:cNvSpPr/>
          <p:nvPr/>
        </p:nvSpPr>
        <p:spPr>
          <a:xfrm>
            <a:off x="2242102" y="4867393"/>
            <a:ext cx="2094672" cy="33408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1">
            <a:clrChange>
              <a:clrFrom>
                <a:srgbClr val="FFFDFF"/>
              </a:clrFrom>
              <a:clrTo>
                <a:srgbClr val="FFFDFF">
                  <a:alpha val="0"/>
                </a:srgbClr>
              </a:clrTo>
            </a:clrChange>
          </a:blip>
          <a:stretch>
            <a:fillRect/>
          </a:stretch>
        </p:blipFill>
        <p:spPr>
          <a:xfrm>
            <a:off x="-1" y="0"/>
            <a:ext cx="12192001" cy="6870567"/>
          </a:xfrm>
          <a:prstGeom prst="rect">
            <a:avLst/>
          </a:prstGeom>
        </p:spPr>
      </p:pic>
      <p:sp>
        <p:nvSpPr>
          <p:cNvPr id="10" name="TextBox 1"/>
          <p:cNvSpPr txBox="1"/>
          <p:nvPr/>
        </p:nvSpPr>
        <p:spPr>
          <a:xfrm>
            <a:off x="3887776" y="2420224"/>
            <a:ext cx="5080237" cy="830997"/>
          </a:xfrm>
          <a:prstGeom prst="rect">
            <a:avLst/>
          </a:prstGeom>
          <a:noFill/>
        </p:spPr>
        <p:txBody>
          <a:bodyPr wrap="none" rtlCol="0">
            <a:spAutoFit/>
          </a:bodyPr>
          <a:lstStyle/>
          <a:p>
            <a:r>
              <a:rPr lang="en-US" altLang="zh-CN" sz="48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random</a:t>
            </a:r>
            <a:r>
              <a:rPr lang="zh-CN" altLang="en-US" sz="48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库的使用</a:t>
            </a:r>
            <a:endParaRPr lang="zh-CN" altLang="en-US" sz="48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endParaRPr>
          </a:p>
        </p:txBody>
      </p:sp>
      <p:grpSp>
        <p:nvGrpSpPr>
          <p:cNvPr id="13" name="Group 5"/>
          <p:cNvGrpSpPr/>
          <p:nvPr/>
        </p:nvGrpSpPr>
        <p:grpSpPr>
          <a:xfrm>
            <a:off x="8825614" y="4241498"/>
            <a:ext cx="2169488" cy="2175406"/>
            <a:chOff x="5292553" y="3355717"/>
            <a:chExt cx="1711365" cy="2494000"/>
          </a:xfrm>
          <a:solidFill>
            <a:schemeClr val="bg1">
              <a:lumMod val="95000"/>
            </a:schemeClr>
          </a:solidFill>
        </p:grpSpPr>
        <p:sp>
          <p:nvSpPr>
            <p:cNvPr id="14" name="Rectangle 5"/>
            <p:cNvSpPr>
              <a:spLocks noChangeArrowheads="1"/>
            </p:cNvSpPr>
            <p:nvPr/>
          </p:nvSpPr>
          <p:spPr bwMode="auto">
            <a:xfrm>
              <a:off x="5292553" y="3573075"/>
              <a:ext cx="992082" cy="190188"/>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15" name="Rectangle 6"/>
            <p:cNvSpPr>
              <a:spLocks noChangeArrowheads="1"/>
            </p:cNvSpPr>
            <p:nvPr/>
          </p:nvSpPr>
          <p:spPr bwMode="auto">
            <a:xfrm>
              <a:off x="5402008" y="4624848"/>
              <a:ext cx="804223" cy="29110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16" name="Rectangle 7"/>
            <p:cNvSpPr>
              <a:spLocks noChangeArrowheads="1"/>
            </p:cNvSpPr>
            <p:nvPr/>
          </p:nvSpPr>
          <p:spPr bwMode="auto">
            <a:xfrm>
              <a:off x="5471873" y="3355717"/>
              <a:ext cx="1124825" cy="21968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17" name="Rectangle 8"/>
            <p:cNvSpPr>
              <a:spLocks noChangeArrowheads="1"/>
            </p:cNvSpPr>
            <p:nvPr/>
          </p:nvSpPr>
          <p:spPr bwMode="auto">
            <a:xfrm>
              <a:off x="5382601" y="3902993"/>
              <a:ext cx="1127154" cy="7840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0" name="Rectangle 9"/>
            <p:cNvSpPr>
              <a:spLocks noChangeArrowheads="1"/>
            </p:cNvSpPr>
            <p:nvPr/>
          </p:nvSpPr>
          <p:spPr bwMode="auto">
            <a:xfrm>
              <a:off x="5592196" y="3981397"/>
              <a:ext cx="1004502" cy="114113"/>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2" name="Rectangle 10"/>
            <p:cNvSpPr>
              <a:spLocks noChangeArrowheads="1"/>
            </p:cNvSpPr>
            <p:nvPr/>
          </p:nvSpPr>
          <p:spPr bwMode="auto">
            <a:xfrm>
              <a:off x="5471873" y="4093379"/>
              <a:ext cx="874864" cy="7374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3" name="Rectangle 11"/>
            <p:cNvSpPr>
              <a:spLocks noChangeArrowheads="1"/>
            </p:cNvSpPr>
            <p:nvPr/>
          </p:nvSpPr>
          <p:spPr bwMode="auto">
            <a:xfrm>
              <a:off x="5592196" y="4166845"/>
              <a:ext cx="1026238" cy="254619"/>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5" name="Rectangle 12"/>
            <p:cNvSpPr>
              <a:spLocks noChangeArrowheads="1"/>
            </p:cNvSpPr>
            <p:nvPr/>
          </p:nvSpPr>
          <p:spPr bwMode="auto">
            <a:xfrm>
              <a:off x="5570460" y="4915952"/>
              <a:ext cx="902034" cy="52011"/>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7" name="Rectangle 13"/>
            <p:cNvSpPr>
              <a:spLocks noChangeArrowheads="1"/>
            </p:cNvSpPr>
            <p:nvPr/>
          </p:nvSpPr>
          <p:spPr bwMode="auto">
            <a:xfrm>
              <a:off x="5690783" y="4967962"/>
              <a:ext cx="693215"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8" name="Rectangle 14"/>
            <p:cNvSpPr>
              <a:spLocks noChangeArrowheads="1"/>
            </p:cNvSpPr>
            <p:nvPr/>
          </p:nvSpPr>
          <p:spPr bwMode="auto">
            <a:xfrm>
              <a:off x="5409771" y="5109245"/>
              <a:ext cx="936966" cy="23443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0" name="Rectangle 16"/>
            <p:cNvSpPr>
              <a:spLocks noChangeArrowheads="1"/>
            </p:cNvSpPr>
            <p:nvPr/>
          </p:nvSpPr>
          <p:spPr bwMode="auto">
            <a:xfrm>
              <a:off x="5632562" y="5343680"/>
              <a:ext cx="877193" cy="114113"/>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1" name="Rectangle 17"/>
            <p:cNvSpPr>
              <a:spLocks noChangeArrowheads="1"/>
            </p:cNvSpPr>
            <p:nvPr/>
          </p:nvSpPr>
          <p:spPr bwMode="auto">
            <a:xfrm>
              <a:off x="5340682" y="5458288"/>
              <a:ext cx="823630" cy="166900"/>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2" name="Rectangle 18"/>
            <p:cNvSpPr>
              <a:spLocks noChangeArrowheads="1"/>
            </p:cNvSpPr>
            <p:nvPr/>
          </p:nvSpPr>
          <p:spPr bwMode="auto">
            <a:xfrm>
              <a:off x="5536304" y="5625188"/>
              <a:ext cx="1110076" cy="22434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3" name="Rectangle 19"/>
            <p:cNvSpPr>
              <a:spLocks noChangeArrowheads="1"/>
            </p:cNvSpPr>
            <p:nvPr/>
          </p:nvSpPr>
          <p:spPr bwMode="auto">
            <a:xfrm>
              <a:off x="6411944" y="3355717"/>
              <a:ext cx="24841" cy="21968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4" name="Rectangle 20"/>
            <p:cNvSpPr>
              <a:spLocks noChangeArrowheads="1"/>
            </p:cNvSpPr>
            <p:nvPr/>
          </p:nvSpPr>
          <p:spPr bwMode="auto">
            <a:xfrm>
              <a:off x="6436785" y="3575404"/>
              <a:ext cx="776" cy="77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5" name="Rectangle 21"/>
            <p:cNvSpPr>
              <a:spLocks noChangeArrowheads="1"/>
            </p:cNvSpPr>
            <p:nvPr/>
          </p:nvSpPr>
          <p:spPr bwMode="auto">
            <a:xfrm>
              <a:off x="5592196" y="3355717"/>
              <a:ext cx="40366" cy="21968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6" name="Rectangle 22"/>
            <p:cNvSpPr>
              <a:spLocks noChangeArrowheads="1"/>
            </p:cNvSpPr>
            <p:nvPr/>
          </p:nvSpPr>
          <p:spPr bwMode="auto">
            <a:xfrm>
              <a:off x="6509755" y="4166845"/>
              <a:ext cx="16302" cy="254619"/>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7" name="Rectangle 23"/>
            <p:cNvSpPr>
              <a:spLocks noChangeArrowheads="1"/>
            </p:cNvSpPr>
            <p:nvPr/>
          </p:nvSpPr>
          <p:spPr bwMode="auto">
            <a:xfrm>
              <a:off x="5676034" y="4166845"/>
              <a:ext cx="158360" cy="254619"/>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8" name="Freeform 24"/>
            <p:cNvSpPr/>
            <p:nvPr/>
          </p:nvSpPr>
          <p:spPr bwMode="auto">
            <a:xfrm>
              <a:off x="6455866" y="4793204"/>
              <a:ext cx="548052" cy="1056513"/>
            </a:xfrm>
            <a:custGeom>
              <a:avLst/>
              <a:gdLst>
                <a:gd name="T0" fmla="*/ 393 w 706"/>
                <a:gd name="T1" fmla="*/ 1361 h 1361"/>
                <a:gd name="T2" fmla="*/ 0 w 706"/>
                <a:gd name="T3" fmla="*/ 98 h 1361"/>
                <a:gd name="T4" fmla="*/ 314 w 706"/>
                <a:gd name="T5" fmla="*/ 0 h 1361"/>
                <a:gd name="T6" fmla="*/ 706 w 706"/>
                <a:gd name="T7" fmla="*/ 1263 h 1361"/>
                <a:gd name="T8" fmla="*/ 393 w 706"/>
                <a:gd name="T9" fmla="*/ 1361 h 1361"/>
              </a:gdLst>
              <a:ahLst/>
              <a:cxnLst>
                <a:cxn ang="0">
                  <a:pos x="T0" y="T1"/>
                </a:cxn>
                <a:cxn ang="0">
                  <a:pos x="T2" y="T3"/>
                </a:cxn>
                <a:cxn ang="0">
                  <a:pos x="T4" y="T5"/>
                </a:cxn>
                <a:cxn ang="0">
                  <a:pos x="T6" y="T7"/>
                </a:cxn>
                <a:cxn ang="0">
                  <a:pos x="T8" y="T9"/>
                </a:cxn>
              </a:cxnLst>
              <a:rect l="0" t="0" r="r" b="b"/>
              <a:pathLst>
                <a:path w="706" h="1361">
                  <a:moveTo>
                    <a:pt x="393" y="1361"/>
                  </a:moveTo>
                  <a:lnTo>
                    <a:pt x="0" y="98"/>
                  </a:lnTo>
                  <a:lnTo>
                    <a:pt x="314" y="0"/>
                  </a:lnTo>
                  <a:lnTo>
                    <a:pt x="706" y="1263"/>
                  </a:lnTo>
                  <a:lnTo>
                    <a:pt x="393" y="1361"/>
                  </a:lnTo>
                  <a:close/>
                </a:path>
              </a:pathLst>
            </a:custGeom>
            <a:solidFill>
              <a:srgbClr val="6BE137"/>
            </a:solidFill>
            <a:ln w="9525">
              <a:solidFill>
                <a:schemeClr val="accent1"/>
              </a:solidFill>
              <a:round/>
            </a:ln>
          </p:spPr>
          <p:txBody>
            <a:bodyPr vert="horz" wrap="square" lIns="86687" tIns="43344" rIns="86687" bIns="43344" numCol="1" anchor="t" anchorCtr="0" compatLnSpc="1"/>
            <a:lstStyle/>
            <a:p>
              <a:endParaRPr lang="en-US" sz="1705" dirty="0">
                <a:solidFill>
                  <a:prstClr val="black"/>
                </a:solidFill>
                <a:latin typeface="Calibri" panose="020F0502020204030204"/>
                <a:ea typeface="微软雅黑" panose="020B0503020204020204" pitchFamily="34" charset="-122"/>
              </a:endParaRPr>
            </a:p>
          </p:txBody>
        </p:sp>
        <p:sp>
          <p:nvSpPr>
            <p:cNvPr id="39" name="Freeform 25"/>
            <p:cNvSpPr/>
            <p:nvPr/>
          </p:nvSpPr>
          <p:spPr bwMode="auto">
            <a:xfrm>
              <a:off x="6731444" y="5683594"/>
              <a:ext cx="248409" cy="91601"/>
            </a:xfrm>
            <a:custGeom>
              <a:avLst/>
              <a:gdLst>
                <a:gd name="T0" fmla="*/ 7 w 320"/>
                <a:gd name="T1" fmla="*/ 118 h 118"/>
                <a:gd name="T2" fmla="*/ 0 w 320"/>
                <a:gd name="T3" fmla="*/ 97 h 118"/>
                <a:gd name="T4" fmla="*/ 314 w 320"/>
                <a:gd name="T5" fmla="*/ 0 h 118"/>
                <a:gd name="T6" fmla="*/ 320 w 320"/>
                <a:gd name="T7" fmla="*/ 21 h 118"/>
                <a:gd name="T8" fmla="*/ 7 w 320"/>
                <a:gd name="T9" fmla="*/ 118 h 118"/>
              </a:gdLst>
              <a:ahLst/>
              <a:cxnLst>
                <a:cxn ang="0">
                  <a:pos x="T0" y="T1"/>
                </a:cxn>
                <a:cxn ang="0">
                  <a:pos x="T2" y="T3"/>
                </a:cxn>
                <a:cxn ang="0">
                  <a:pos x="T4" y="T5"/>
                </a:cxn>
                <a:cxn ang="0">
                  <a:pos x="T6" y="T7"/>
                </a:cxn>
                <a:cxn ang="0">
                  <a:pos x="T8" y="T9"/>
                </a:cxn>
              </a:cxnLst>
              <a:rect l="0" t="0" r="r" b="b"/>
              <a:pathLst>
                <a:path w="320" h="118">
                  <a:moveTo>
                    <a:pt x="7" y="118"/>
                  </a:moveTo>
                  <a:lnTo>
                    <a:pt x="0" y="97"/>
                  </a:lnTo>
                  <a:lnTo>
                    <a:pt x="314" y="0"/>
                  </a:lnTo>
                  <a:lnTo>
                    <a:pt x="320" y="21"/>
                  </a:lnTo>
                  <a:lnTo>
                    <a:pt x="7" y="118"/>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0" name="Freeform 26"/>
            <p:cNvSpPr/>
            <p:nvPr/>
          </p:nvSpPr>
          <p:spPr bwMode="auto">
            <a:xfrm>
              <a:off x="6481483" y="4874713"/>
              <a:ext cx="290328" cy="226673"/>
            </a:xfrm>
            <a:custGeom>
              <a:avLst/>
              <a:gdLst>
                <a:gd name="T0" fmla="*/ 61 w 374"/>
                <a:gd name="T1" fmla="*/ 292 h 292"/>
                <a:gd name="T2" fmla="*/ 0 w 374"/>
                <a:gd name="T3" fmla="*/ 98 h 292"/>
                <a:gd name="T4" fmla="*/ 314 w 374"/>
                <a:gd name="T5" fmla="*/ 0 h 292"/>
                <a:gd name="T6" fmla="*/ 374 w 374"/>
                <a:gd name="T7" fmla="*/ 194 h 292"/>
                <a:gd name="T8" fmla="*/ 61 w 374"/>
                <a:gd name="T9" fmla="*/ 292 h 292"/>
              </a:gdLst>
              <a:ahLst/>
              <a:cxnLst>
                <a:cxn ang="0">
                  <a:pos x="T0" y="T1"/>
                </a:cxn>
                <a:cxn ang="0">
                  <a:pos x="T2" y="T3"/>
                </a:cxn>
                <a:cxn ang="0">
                  <a:pos x="T4" y="T5"/>
                </a:cxn>
                <a:cxn ang="0">
                  <a:pos x="T6" y="T7"/>
                </a:cxn>
                <a:cxn ang="0">
                  <a:pos x="T8" y="T9"/>
                </a:cxn>
              </a:cxnLst>
              <a:rect l="0" t="0" r="r" b="b"/>
              <a:pathLst>
                <a:path w="374" h="292">
                  <a:moveTo>
                    <a:pt x="61" y="292"/>
                  </a:moveTo>
                  <a:lnTo>
                    <a:pt x="0" y="98"/>
                  </a:lnTo>
                  <a:lnTo>
                    <a:pt x="314" y="0"/>
                  </a:lnTo>
                  <a:lnTo>
                    <a:pt x="374" y="194"/>
                  </a:lnTo>
                  <a:lnTo>
                    <a:pt x="61" y="292"/>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1" name="Rectangle 27"/>
            <p:cNvSpPr>
              <a:spLocks noChangeArrowheads="1"/>
            </p:cNvSpPr>
            <p:nvPr/>
          </p:nvSpPr>
          <p:spPr bwMode="auto">
            <a:xfrm>
              <a:off x="5306526" y="4421463"/>
              <a:ext cx="817420" cy="203385"/>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2" name="Rectangle 28"/>
            <p:cNvSpPr>
              <a:spLocks noChangeArrowheads="1"/>
            </p:cNvSpPr>
            <p:nvPr/>
          </p:nvSpPr>
          <p:spPr bwMode="auto">
            <a:xfrm>
              <a:off x="5808001" y="4421463"/>
              <a:ext cx="60550" cy="203385"/>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3" name="Rectangle 29"/>
            <p:cNvSpPr>
              <a:spLocks noChangeArrowheads="1"/>
            </p:cNvSpPr>
            <p:nvPr/>
          </p:nvSpPr>
          <p:spPr bwMode="auto">
            <a:xfrm>
              <a:off x="5652745" y="4421463"/>
              <a:ext cx="62102" cy="203385"/>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4" name="Rectangle 30"/>
            <p:cNvSpPr>
              <a:spLocks noChangeArrowheads="1"/>
            </p:cNvSpPr>
            <p:nvPr/>
          </p:nvSpPr>
          <p:spPr bwMode="auto">
            <a:xfrm>
              <a:off x="5738136" y="4624848"/>
              <a:ext cx="126533" cy="29110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5" name="Rectangle 31"/>
            <p:cNvSpPr>
              <a:spLocks noChangeArrowheads="1"/>
            </p:cNvSpPr>
            <p:nvPr/>
          </p:nvSpPr>
          <p:spPr bwMode="auto">
            <a:xfrm>
              <a:off x="5738136" y="4967962"/>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6" name="Rectangle 32"/>
            <p:cNvSpPr>
              <a:spLocks noChangeArrowheads="1"/>
            </p:cNvSpPr>
            <p:nvPr/>
          </p:nvSpPr>
          <p:spPr bwMode="auto">
            <a:xfrm>
              <a:off x="5772292" y="4967962"/>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7" name="Rectangle 33"/>
            <p:cNvSpPr>
              <a:spLocks noChangeArrowheads="1"/>
            </p:cNvSpPr>
            <p:nvPr/>
          </p:nvSpPr>
          <p:spPr bwMode="auto">
            <a:xfrm>
              <a:off x="6264452" y="4967962"/>
              <a:ext cx="19407"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8" name="Rectangle 34"/>
            <p:cNvSpPr>
              <a:spLocks noChangeArrowheads="1"/>
            </p:cNvSpPr>
            <p:nvPr/>
          </p:nvSpPr>
          <p:spPr bwMode="auto">
            <a:xfrm>
              <a:off x="6311804" y="4967962"/>
              <a:ext cx="14749"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9" name="Rectangle 35"/>
            <p:cNvSpPr>
              <a:spLocks noChangeArrowheads="1"/>
            </p:cNvSpPr>
            <p:nvPr/>
          </p:nvSpPr>
          <p:spPr bwMode="auto">
            <a:xfrm>
              <a:off x="5690783" y="3761710"/>
              <a:ext cx="693215"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0" name="Rectangle 36"/>
            <p:cNvSpPr>
              <a:spLocks noChangeArrowheads="1"/>
            </p:cNvSpPr>
            <p:nvPr/>
          </p:nvSpPr>
          <p:spPr bwMode="auto">
            <a:xfrm>
              <a:off x="5738136" y="3761710"/>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1" name="Rectangle 37"/>
            <p:cNvSpPr>
              <a:spLocks noChangeArrowheads="1"/>
            </p:cNvSpPr>
            <p:nvPr/>
          </p:nvSpPr>
          <p:spPr bwMode="auto">
            <a:xfrm>
              <a:off x="5772292" y="3761710"/>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2" name="Rectangle 38"/>
            <p:cNvSpPr>
              <a:spLocks noChangeArrowheads="1"/>
            </p:cNvSpPr>
            <p:nvPr/>
          </p:nvSpPr>
          <p:spPr bwMode="auto">
            <a:xfrm>
              <a:off x="6264452" y="3761710"/>
              <a:ext cx="19407"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3" name="Rectangle 39"/>
            <p:cNvSpPr>
              <a:spLocks noChangeArrowheads="1"/>
            </p:cNvSpPr>
            <p:nvPr/>
          </p:nvSpPr>
          <p:spPr bwMode="auto">
            <a:xfrm>
              <a:off x="6311804" y="3761710"/>
              <a:ext cx="14749"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4" name="Freeform 40"/>
            <p:cNvSpPr/>
            <p:nvPr/>
          </p:nvSpPr>
          <p:spPr bwMode="auto">
            <a:xfrm>
              <a:off x="5604616" y="5664002"/>
              <a:ext cx="416084" cy="148269"/>
            </a:xfrm>
            <a:custGeom>
              <a:avLst/>
              <a:gdLst>
                <a:gd name="T0" fmla="*/ 328 w 328"/>
                <a:gd name="T1" fmla="*/ 90 h 117"/>
                <a:gd name="T2" fmla="*/ 301 w 328"/>
                <a:gd name="T3" fmla="*/ 117 h 117"/>
                <a:gd name="T4" fmla="*/ 27 w 328"/>
                <a:gd name="T5" fmla="*/ 117 h 117"/>
                <a:gd name="T6" fmla="*/ 0 w 328"/>
                <a:gd name="T7" fmla="*/ 90 h 117"/>
                <a:gd name="T8" fmla="*/ 0 w 328"/>
                <a:gd name="T9" fmla="*/ 27 h 117"/>
                <a:gd name="T10" fmla="*/ 27 w 328"/>
                <a:gd name="T11" fmla="*/ 0 h 117"/>
                <a:gd name="T12" fmla="*/ 301 w 328"/>
                <a:gd name="T13" fmla="*/ 0 h 117"/>
                <a:gd name="T14" fmla="*/ 328 w 328"/>
                <a:gd name="T15" fmla="*/ 27 h 117"/>
                <a:gd name="T16" fmla="*/ 328 w 328"/>
                <a:gd name="T17" fmla="*/ 9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117">
                  <a:moveTo>
                    <a:pt x="328" y="90"/>
                  </a:moveTo>
                  <a:cubicBezTo>
                    <a:pt x="328" y="105"/>
                    <a:pt x="316" y="117"/>
                    <a:pt x="301" y="117"/>
                  </a:cubicBezTo>
                  <a:cubicBezTo>
                    <a:pt x="27" y="117"/>
                    <a:pt x="27" y="117"/>
                    <a:pt x="27" y="117"/>
                  </a:cubicBezTo>
                  <a:cubicBezTo>
                    <a:pt x="12" y="117"/>
                    <a:pt x="0" y="105"/>
                    <a:pt x="0" y="90"/>
                  </a:cubicBezTo>
                  <a:cubicBezTo>
                    <a:pt x="0" y="27"/>
                    <a:pt x="0" y="27"/>
                    <a:pt x="0" y="27"/>
                  </a:cubicBezTo>
                  <a:cubicBezTo>
                    <a:pt x="0" y="12"/>
                    <a:pt x="12" y="0"/>
                    <a:pt x="27" y="0"/>
                  </a:cubicBezTo>
                  <a:cubicBezTo>
                    <a:pt x="301" y="0"/>
                    <a:pt x="301" y="0"/>
                    <a:pt x="301" y="0"/>
                  </a:cubicBezTo>
                  <a:cubicBezTo>
                    <a:pt x="316" y="0"/>
                    <a:pt x="328" y="12"/>
                    <a:pt x="328" y="27"/>
                  </a:cubicBezTo>
                  <a:lnTo>
                    <a:pt x="328" y="90"/>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5" name="Freeform 41"/>
            <p:cNvSpPr/>
            <p:nvPr/>
          </p:nvSpPr>
          <p:spPr bwMode="auto">
            <a:xfrm>
              <a:off x="6547793" y="5664002"/>
              <a:ext cx="40366" cy="167676"/>
            </a:xfrm>
            <a:custGeom>
              <a:avLst/>
              <a:gdLst>
                <a:gd name="T0" fmla="*/ 32 w 32"/>
                <a:gd name="T1" fmla="*/ 116 h 132"/>
                <a:gd name="T2" fmla="*/ 16 w 32"/>
                <a:gd name="T3" fmla="*/ 132 h 132"/>
                <a:gd name="T4" fmla="*/ 16 w 32"/>
                <a:gd name="T5" fmla="*/ 132 h 132"/>
                <a:gd name="T6" fmla="*/ 0 w 32"/>
                <a:gd name="T7" fmla="*/ 116 h 132"/>
                <a:gd name="T8" fmla="*/ 0 w 32"/>
                <a:gd name="T9" fmla="*/ 16 h 132"/>
                <a:gd name="T10" fmla="*/ 16 w 32"/>
                <a:gd name="T11" fmla="*/ 0 h 132"/>
                <a:gd name="T12" fmla="*/ 16 w 32"/>
                <a:gd name="T13" fmla="*/ 0 h 132"/>
                <a:gd name="T14" fmla="*/ 32 w 32"/>
                <a:gd name="T15" fmla="*/ 16 h 132"/>
                <a:gd name="T16" fmla="*/ 32 w 32"/>
                <a:gd name="T17" fmla="*/ 11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32">
                  <a:moveTo>
                    <a:pt x="32" y="116"/>
                  </a:moveTo>
                  <a:cubicBezTo>
                    <a:pt x="32" y="125"/>
                    <a:pt x="25" y="132"/>
                    <a:pt x="16" y="132"/>
                  </a:cubicBezTo>
                  <a:cubicBezTo>
                    <a:pt x="16" y="132"/>
                    <a:pt x="16" y="132"/>
                    <a:pt x="16" y="132"/>
                  </a:cubicBezTo>
                  <a:cubicBezTo>
                    <a:pt x="7" y="132"/>
                    <a:pt x="0" y="125"/>
                    <a:pt x="0" y="116"/>
                  </a:cubicBezTo>
                  <a:cubicBezTo>
                    <a:pt x="0" y="16"/>
                    <a:pt x="0" y="16"/>
                    <a:pt x="0" y="16"/>
                  </a:cubicBezTo>
                  <a:cubicBezTo>
                    <a:pt x="0" y="7"/>
                    <a:pt x="7" y="0"/>
                    <a:pt x="16" y="0"/>
                  </a:cubicBezTo>
                  <a:cubicBezTo>
                    <a:pt x="16" y="0"/>
                    <a:pt x="16" y="0"/>
                    <a:pt x="16" y="0"/>
                  </a:cubicBezTo>
                  <a:cubicBezTo>
                    <a:pt x="25" y="0"/>
                    <a:pt x="32" y="7"/>
                    <a:pt x="32" y="16"/>
                  </a:cubicBezTo>
                  <a:lnTo>
                    <a:pt x="32" y="116"/>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6" name="Freeform 42"/>
            <p:cNvSpPr/>
            <p:nvPr/>
          </p:nvSpPr>
          <p:spPr bwMode="auto">
            <a:xfrm>
              <a:off x="5409771" y="5514180"/>
              <a:ext cx="70641" cy="72194"/>
            </a:xfrm>
            <a:custGeom>
              <a:avLst/>
              <a:gdLst>
                <a:gd name="T0" fmla="*/ 56 w 56"/>
                <a:gd name="T1" fmla="*/ 29 h 57"/>
                <a:gd name="T2" fmla="*/ 28 w 56"/>
                <a:gd name="T3" fmla="*/ 57 h 57"/>
                <a:gd name="T4" fmla="*/ 27 w 56"/>
                <a:gd name="T5" fmla="*/ 57 h 57"/>
                <a:gd name="T6" fmla="*/ 0 w 56"/>
                <a:gd name="T7" fmla="*/ 29 h 57"/>
                <a:gd name="T8" fmla="*/ 0 w 56"/>
                <a:gd name="T9" fmla="*/ 28 h 57"/>
                <a:gd name="T10" fmla="*/ 27 w 56"/>
                <a:gd name="T11" fmla="*/ 0 h 57"/>
                <a:gd name="T12" fmla="*/ 28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8" y="57"/>
                  </a:cubicBezTo>
                  <a:cubicBezTo>
                    <a:pt x="27" y="57"/>
                    <a:pt x="27" y="57"/>
                    <a:pt x="27" y="57"/>
                  </a:cubicBezTo>
                  <a:cubicBezTo>
                    <a:pt x="12" y="57"/>
                    <a:pt x="0" y="44"/>
                    <a:pt x="0" y="29"/>
                  </a:cubicBezTo>
                  <a:cubicBezTo>
                    <a:pt x="0" y="28"/>
                    <a:pt x="0" y="28"/>
                    <a:pt x="0" y="28"/>
                  </a:cubicBezTo>
                  <a:cubicBezTo>
                    <a:pt x="0" y="13"/>
                    <a:pt x="12" y="0"/>
                    <a:pt x="27" y="0"/>
                  </a:cubicBezTo>
                  <a:cubicBezTo>
                    <a:pt x="28" y="0"/>
                    <a:pt x="28" y="0"/>
                    <a:pt x="28" y="0"/>
                  </a:cubicBezTo>
                  <a:cubicBezTo>
                    <a:pt x="44" y="0"/>
                    <a:pt x="56" y="13"/>
                    <a:pt x="56" y="28"/>
                  </a:cubicBezTo>
                  <a:lnTo>
                    <a:pt x="56" y="29"/>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7" name="Freeform 43"/>
            <p:cNvSpPr/>
            <p:nvPr/>
          </p:nvSpPr>
          <p:spPr bwMode="auto">
            <a:xfrm>
              <a:off x="6062620" y="5514180"/>
              <a:ext cx="71417" cy="72194"/>
            </a:xfrm>
            <a:custGeom>
              <a:avLst/>
              <a:gdLst>
                <a:gd name="T0" fmla="*/ 56 w 56"/>
                <a:gd name="T1" fmla="*/ 29 h 57"/>
                <a:gd name="T2" fmla="*/ 29 w 56"/>
                <a:gd name="T3" fmla="*/ 57 h 57"/>
                <a:gd name="T4" fmla="*/ 28 w 56"/>
                <a:gd name="T5" fmla="*/ 57 h 57"/>
                <a:gd name="T6" fmla="*/ 0 w 56"/>
                <a:gd name="T7" fmla="*/ 29 h 57"/>
                <a:gd name="T8" fmla="*/ 0 w 56"/>
                <a:gd name="T9" fmla="*/ 28 h 57"/>
                <a:gd name="T10" fmla="*/ 28 w 56"/>
                <a:gd name="T11" fmla="*/ 0 h 57"/>
                <a:gd name="T12" fmla="*/ 29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9" y="57"/>
                  </a:cubicBezTo>
                  <a:cubicBezTo>
                    <a:pt x="28" y="57"/>
                    <a:pt x="28" y="57"/>
                    <a:pt x="28" y="57"/>
                  </a:cubicBezTo>
                  <a:cubicBezTo>
                    <a:pt x="13" y="57"/>
                    <a:pt x="0" y="44"/>
                    <a:pt x="0" y="29"/>
                  </a:cubicBezTo>
                  <a:cubicBezTo>
                    <a:pt x="0" y="28"/>
                    <a:pt x="0" y="28"/>
                    <a:pt x="0" y="28"/>
                  </a:cubicBezTo>
                  <a:cubicBezTo>
                    <a:pt x="0" y="13"/>
                    <a:pt x="13" y="0"/>
                    <a:pt x="28" y="0"/>
                  </a:cubicBezTo>
                  <a:cubicBezTo>
                    <a:pt x="29" y="0"/>
                    <a:pt x="29" y="0"/>
                    <a:pt x="29" y="0"/>
                  </a:cubicBezTo>
                  <a:cubicBezTo>
                    <a:pt x="44" y="0"/>
                    <a:pt x="56" y="13"/>
                    <a:pt x="56" y="28"/>
                  </a:cubicBezTo>
                  <a:lnTo>
                    <a:pt x="56" y="29"/>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8" name="Freeform 44"/>
            <p:cNvSpPr/>
            <p:nvPr/>
          </p:nvSpPr>
          <p:spPr bwMode="auto">
            <a:xfrm>
              <a:off x="5576670" y="5179886"/>
              <a:ext cx="665269" cy="93153"/>
            </a:xfrm>
            <a:custGeom>
              <a:avLst/>
              <a:gdLst>
                <a:gd name="T0" fmla="*/ 524 w 524"/>
                <a:gd name="T1" fmla="*/ 45 h 73"/>
                <a:gd name="T2" fmla="*/ 497 w 524"/>
                <a:gd name="T3" fmla="*/ 73 h 73"/>
                <a:gd name="T4" fmla="*/ 28 w 524"/>
                <a:gd name="T5" fmla="*/ 73 h 73"/>
                <a:gd name="T6" fmla="*/ 0 w 524"/>
                <a:gd name="T7" fmla="*/ 45 h 73"/>
                <a:gd name="T8" fmla="*/ 0 w 524"/>
                <a:gd name="T9" fmla="*/ 27 h 73"/>
                <a:gd name="T10" fmla="*/ 28 w 524"/>
                <a:gd name="T11" fmla="*/ 0 h 73"/>
                <a:gd name="T12" fmla="*/ 497 w 524"/>
                <a:gd name="T13" fmla="*/ 0 h 73"/>
                <a:gd name="T14" fmla="*/ 524 w 524"/>
                <a:gd name="T15" fmla="*/ 27 h 73"/>
                <a:gd name="T16" fmla="*/ 524 w 524"/>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4" h="73">
                  <a:moveTo>
                    <a:pt x="524" y="45"/>
                  </a:moveTo>
                  <a:cubicBezTo>
                    <a:pt x="524" y="61"/>
                    <a:pt x="512" y="73"/>
                    <a:pt x="497" y="73"/>
                  </a:cubicBezTo>
                  <a:cubicBezTo>
                    <a:pt x="28" y="73"/>
                    <a:pt x="28" y="73"/>
                    <a:pt x="28" y="73"/>
                  </a:cubicBezTo>
                  <a:cubicBezTo>
                    <a:pt x="12" y="73"/>
                    <a:pt x="0" y="61"/>
                    <a:pt x="0" y="45"/>
                  </a:cubicBezTo>
                  <a:cubicBezTo>
                    <a:pt x="0" y="27"/>
                    <a:pt x="0" y="27"/>
                    <a:pt x="0" y="27"/>
                  </a:cubicBezTo>
                  <a:cubicBezTo>
                    <a:pt x="0" y="12"/>
                    <a:pt x="12" y="0"/>
                    <a:pt x="28" y="0"/>
                  </a:cubicBezTo>
                  <a:cubicBezTo>
                    <a:pt x="497" y="0"/>
                    <a:pt x="497" y="0"/>
                    <a:pt x="497" y="0"/>
                  </a:cubicBezTo>
                  <a:cubicBezTo>
                    <a:pt x="512" y="0"/>
                    <a:pt x="524" y="12"/>
                    <a:pt x="524" y="27"/>
                  </a:cubicBezTo>
                  <a:lnTo>
                    <a:pt x="524" y="45"/>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9" name="Oval 45"/>
            <p:cNvSpPr>
              <a:spLocks noChangeArrowheads="1"/>
            </p:cNvSpPr>
            <p:nvPr/>
          </p:nvSpPr>
          <p:spPr bwMode="auto">
            <a:xfrm>
              <a:off x="6128603" y="3612665"/>
              <a:ext cx="111784" cy="111008"/>
            </a:xfrm>
            <a:prstGeom prst="ellipse">
              <a:avLst/>
            </a:pr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60" name="Oval 46"/>
            <p:cNvSpPr>
              <a:spLocks noChangeArrowheads="1"/>
            </p:cNvSpPr>
            <p:nvPr/>
          </p:nvSpPr>
          <p:spPr bwMode="auto">
            <a:xfrm>
              <a:off x="5325933" y="3617323"/>
              <a:ext cx="111784" cy="111784"/>
            </a:xfrm>
            <a:prstGeom prst="ellipse">
              <a:avLst/>
            </a:pr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grpSp>
      <p:grpSp>
        <p:nvGrpSpPr>
          <p:cNvPr id="3" name="组合 2"/>
          <p:cNvGrpSpPr/>
          <p:nvPr/>
        </p:nvGrpSpPr>
        <p:grpSpPr>
          <a:xfrm>
            <a:off x="443983" y="1112313"/>
            <a:ext cx="1936868" cy="1936868"/>
            <a:chOff x="2572456" y="958222"/>
            <a:chExt cx="1936868" cy="1936868"/>
          </a:xfrm>
        </p:grpSpPr>
        <p:grpSp>
          <p:nvGrpSpPr>
            <p:cNvPr id="61" name="组合 60"/>
            <p:cNvGrpSpPr/>
            <p:nvPr/>
          </p:nvGrpSpPr>
          <p:grpSpPr>
            <a:xfrm>
              <a:off x="2572456" y="958222"/>
              <a:ext cx="1936868" cy="1936868"/>
              <a:chOff x="11207774" y="442662"/>
              <a:chExt cx="504056" cy="504056"/>
            </a:xfrm>
            <a:solidFill>
              <a:srgbClr val="B3DF63"/>
            </a:solidFill>
            <a:effectLst>
              <a:outerShdw blurRad="50800" dist="38100" dir="5400000" algn="t" rotWithShape="0">
                <a:prstClr val="black">
                  <a:alpha val="40000"/>
                </a:prstClr>
              </a:outerShdw>
            </a:effectLst>
          </p:grpSpPr>
          <p:sp>
            <p:nvSpPr>
              <p:cNvPr id="62" name="椭圆 61"/>
              <p:cNvSpPr/>
              <p:nvPr/>
            </p:nvSpPr>
            <p:spPr>
              <a:xfrm>
                <a:off x="11273029" y="517620"/>
                <a:ext cx="373547" cy="373547"/>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63" name="椭圆 62"/>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grpSp>
        <p:sp>
          <p:nvSpPr>
            <p:cNvPr id="64" name="TextBox 1"/>
            <p:cNvSpPr txBox="1"/>
            <p:nvPr/>
          </p:nvSpPr>
          <p:spPr>
            <a:xfrm>
              <a:off x="2815371" y="1264937"/>
              <a:ext cx="1451038" cy="1323439"/>
            </a:xfrm>
            <a:prstGeom prst="rect">
              <a:avLst/>
            </a:prstGeom>
            <a:noFill/>
          </p:spPr>
          <p:txBody>
            <a:bodyPr wrap="none" rtlCol="0">
              <a:spAutoFit/>
            </a:bodyPr>
            <a:lstStyle/>
            <a:p>
              <a:r>
                <a:rPr lang="en-US" altLang="zh-CN"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04</a:t>
              </a:r>
              <a:endParaRPr lang="zh-CN" altLang="en-US"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endParaRPr>
            </a:p>
          </p:txBody>
        </p:sp>
      </p:grpSp>
      <p:grpSp>
        <p:nvGrpSpPr>
          <p:cNvPr id="65" name="组合 64"/>
          <p:cNvGrpSpPr/>
          <p:nvPr/>
        </p:nvGrpSpPr>
        <p:grpSpPr>
          <a:xfrm rot="5400000">
            <a:off x="7939470" y="-3214903"/>
            <a:ext cx="942183" cy="7462505"/>
            <a:chOff x="-11273" y="-594773"/>
            <a:chExt cx="719786" cy="7462505"/>
          </a:xfrm>
        </p:grpSpPr>
        <p:sp>
          <p:nvSpPr>
            <p:cNvPr id="66" name="等腰三角形 65"/>
            <p:cNvSpPr/>
            <p:nvPr/>
          </p:nvSpPr>
          <p:spPr>
            <a:xfrm rot="5400000">
              <a:off x="-68856" y="2776017"/>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等腰三角形 66"/>
            <p:cNvSpPr/>
            <p:nvPr/>
          </p:nvSpPr>
          <p:spPr>
            <a:xfrm rot="5400000">
              <a:off x="-68856" y="195805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等腰三角形 67"/>
            <p:cNvSpPr/>
            <p:nvPr/>
          </p:nvSpPr>
          <p:spPr>
            <a:xfrm rot="5400000">
              <a:off x="-68856" y="1114606"/>
              <a:ext cx="834952" cy="7197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等腰三角形 68"/>
            <p:cNvSpPr/>
            <p:nvPr/>
          </p:nvSpPr>
          <p:spPr>
            <a:xfrm rot="5400000">
              <a:off x="-68856" y="296639"/>
              <a:ext cx="834952" cy="7197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等腰三角形 69"/>
            <p:cNvSpPr/>
            <p:nvPr/>
          </p:nvSpPr>
          <p:spPr>
            <a:xfrm rot="5400000">
              <a:off x="-68856" y="3610969"/>
              <a:ext cx="834952" cy="71978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等腰三角形 70"/>
            <p:cNvSpPr/>
            <p:nvPr/>
          </p:nvSpPr>
          <p:spPr>
            <a:xfrm rot="5400000">
              <a:off x="-68856" y="4443673"/>
              <a:ext cx="834952" cy="719786"/>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2" name="等腰三角形 71"/>
            <p:cNvSpPr/>
            <p:nvPr/>
          </p:nvSpPr>
          <p:spPr>
            <a:xfrm rot="5400000">
              <a:off x="-68856" y="5264883"/>
              <a:ext cx="834952" cy="71978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3" name="等腰三角形 72"/>
            <p:cNvSpPr/>
            <p:nvPr/>
          </p:nvSpPr>
          <p:spPr>
            <a:xfrm rot="5400000">
              <a:off x="-68856" y="6090363"/>
              <a:ext cx="834952" cy="71978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4" name="等腰三角形 73"/>
            <p:cNvSpPr/>
            <p:nvPr/>
          </p:nvSpPr>
          <p:spPr>
            <a:xfrm rot="5400000">
              <a:off x="-68856" y="-53719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8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8" dur="800" fill="hold"/>
                                        <p:tgtEl>
                                          <p:spTgt spid="10"/>
                                        </p:tgtEl>
                                        <p:attrNameLst>
                                          <p:attrName>ppt_y</p:attrName>
                                        </p:attrNameLst>
                                      </p:cBhvr>
                                      <p:tavLst>
                                        <p:tav tm="0">
                                          <p:val>
                                            <p:strVal val="#ppt_y"/>
                                          </p:val>
                                        </p:tav>
                                        <p:tav tm="100000">
                                          <p:val>
                                            <p:strVal val="#ppt_y"/>
                                          </p:val>
                                        </p:tav>
                                      </p:tavLst>
                                    </p:anim>
                                    <p:anim calcmode="lin" valueType="num">
                                      <p:cBhvr>
                                        <p:cTn id="9" dur="8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0" dur="8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800" tmFilter="0,0; .5, 1; 1, 1"/>
                                        <p:tgtEl>
                                          <p:spTgt spid="10"/>
                                        </p:tgtEl>
                                      </p:cBhvr>
                                    </p:animEffect>
                                  </p:childTnLst>
                                </p:cTn>
                              </p:par>
                            </p:childTnLst>
                          </p:cTn>
                        </p:par>
                        <p:par>
                          <p:cTn id="12" fill="hold">
                            <p:stCondLst>
                              <p:cond delay="1519"/>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en-US" altLang="zh-CN" sz="2400" b="1" spc="300" dirty="0">
                <a:solidFill>
                  <a:srgbClr val="1E6787"/>
                </a:solidFill>
                <a:latin typeface="微软雅黑" panose="020B0503020204020204" pitchFamily="34" charset="-122"/>
                <a:ea typeface="微软雅黑" panose="020B0503020204020204" pitchFamily="34" charset="-122"/>
              </a:rPr>
              <a:t>random</a:t>
            </a:r>
            <a:r>
              <a:rPr lang="zh-CN" altLang="en-US" sz="2400" b="1" spc="300" dirty="0">
                <a:solidFill>
                  <a:srgbClr val="1E6787"/>
                </a:solidFill>
                <a:latin typeface="微软雅黑" panose="020B0503020204020204" pitchFamily="34" charset="-122"/>
                <a:ea typeface="微软雅黑" panose="020B0503020204020204" pitchFamily="34" charset="-122"/>
              </a:rPr>
              <a:t>库</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776096" y="846003"/>
            <a:ext cx="10773173" cy="1135054"/>
          </a:xfrm>
          <a:prstGeom prst="rect">
            <a:avLst/>
          </a:prstGeom>
        </p:spPr>
        <p:txBody>
          <a:bodyPr wrap="square">
            <a:spAutoFit/>
          </a:bodyPr>
          <a:lstStyle/>
          <a:p>
            <a:pPr>
              <a:lnSpc>
                <a:spcPct val="150000"/>
              </a:lnSpc>
            </a:pPr>
            <a:r>
              <a:rPr lang="en-US" altLang="zh-CN" sz="2400" dirty="0">
                <a:latin typeface="+mn-ea"/>
                <a:cs typeface="Times New Roman" panose="02020603050405020304" pitchFamily="18" charset="0"/>
              </a:rPr>
              <a:t>Python</a:t>
            </a:r>
            <a:r>
              <a:rPr lang="zh-CN" altLang="zh-CN" sz="2400" dirty="0">
                <a:latin typeface="+mn-ea"/>
                <a:cs typeface="Times New Roman" panose="02020603050405020304" pitchFamily="18" charset="0"/>
              </a:rPr>
              <a:t>内置</a:t>
            </a:r>
            <a:r>
              <a:rPr lang="en-US" altLang="zh-CN" sz="2400" dirty="0">
                <a:latin typeface="+mn-ea"/>
                <a:cs typeface="Times New Roman" panose="02020603050405020304" pitchFamily="18" charset="0"/>
              </a:rPr>
              <a:t>random</a:t>
            </a:r>
            <a:r>
              <a:rPr lang="zh-CN" altLang="zh-CN" sz="2400" dirty="0">
                <a:latin typeface="+mn-ea"/>
                <a:cs typeface="Times New Roman" panose="02020603050405020304" pitchFamily="18" charset="0"/>
              </a:rPr>
              <a:t>库，提供了与随机数有关的功能，主要是提供了一些生成各种随机数的函数。</a:t>
            </a:r>
            <a:endParaRPr lang="zh-CN" altLang="en-US" sz="2400" dirty="0">
              <a:latin typeface="+mn-ea"/>
            </a:endParaRPr>
          </a:p>
        </p:txBody>
      </p:sp>
      <p:sp>
        <p:nvSpPr>
          <p:cNvPr id="6" name="矩形 5"/>
          <p:cNvSpPr/>
          <p:nvPr/>
        </p:nvSpPr>
        <p:spPr>
          <a:xfrm>
            <a:off x="674376" y="2119555"/>
            <a:ext cx="11105277" cy="3258713"/>
          </a:xfrm>
          <a:prstGeom prst="rect">
            <a:avLst/>
          </a:prstGeom>
        </p:spPr>
        <p:txBody>
          <a:bodyPr wrap="square">
            <a:spAutoFit/>
          </a:bodyPr>
          <a:lstStyle/>
          <a:p>
            <a:pPr marL="342900" lvl="0" indent="-342900" algn="just">
              <a:lnSpc>
                <a:spcPct val="150000"/>
              </a:lnSpc>
              <a:spcAft>
                <a:spcPts val="1200"/>
              </a:spcAft>
              <a:buFont typeface="Wingdings" panose="05000000000000000000" pitchFamily="2" charset="2"/>
              <a:buChar char=""/>
            </a:pPr>
            <a:r>
              <a:rPr lang="en-US" altLang="zh-CN" sz="2400" kern="100" dirty="0">
                <a:latin typeface="+mn-ea"/>
                <a:cs typeface="Times New Roman" panose="02020603050405020304" pitchFamily="18" charset="0"/>
              </a:rPr>
              <a:t>random()</a:t>
            </a:r>
            <a:r>
              <a:rPr lang="zh-CN" altLang="zh-CN" sz="2400" kern="100" dirty="0">
                <a:latin typeface="+mn-ea"/>
                <a:cs typeface="Times New Roman" panose="02020603050405020304" pitchFamily="18" charset="0"/>
              </a:rPr>
              <a:t>：返回左闭右开区间</a:t>
            </a:r>
            <a:r>
              <a:rPr lang="en-US" altLang="zh-CN" sz="2400" kern="100" dirty="0">
                <a:latin typeface="+mn-ea"/>
                <a:cs typeface="Times New Roman" panose="02020603050405020304" pitchFamily="18" charset="0"/>
              </a:rPr>
              <a:t>[0.0,1.0)</a:t>
            </a:r>
            <a:r>
              <a:rPr lang="zh-CN" altLang="zh-CN" sz="2400" kern="100" dirty="0">
                <a:latin typeface="+mn-ea"/>
                <a:cs typeface="Times New Roman" panose="02020603050405020304" pitchFamily="18" charset="0"/>
              </a:rPr>
              <a:t>中的一个随机浮点数。</a:t>
            </a:r>
            <a:endParaRPr lang="zh-CN" altLang="zh-CN" sz="2400" kern="100" dirty="0">
              <a:latin typeface="+mn-ea"/>
              <a:cs typeface="Times New Roman" panose="02020603050405020304" pitchFamily="18" charset="0"/>
            </a:endParaRPr>
          </a:p>
          <a:p>
            <a:pPr marL="342900" lvl="0" indent="-342900" algn="just">
              <a:lnSpc>
                <a:spcPct val="150000"/>
              </a:lnSpc>
              <a:spcAft>
                <a:spcPts val="1200"/>
              </a:spcAft>
              <a:buFont typeface="Wingdings" panose="05000000000000000000" pitchFamily="2" charset="2"/>
              <a:buChar char=""/>
            </a:pPr>
            <a:r>
              <a:rPr lang="en-US" altLang="zh-CN" sz="2400" kern="100" dirty="0" err="1">
                <a:latin typeface="+mn-ea"/>
                <a:cs typeface="Times New Roman" panose="02020603050405020304" pitchFamily="18" charset="0"/>
              </a:rPr>
              <a:t>randrange</a:t>
            </a:r>
            <a:r>
              <a:rPr lang="en-US" altLang="zh-CN" sz="2400" kern="100" dirty="0">
                <a:latin typeface="+mn-ea"/>
                <a:cs typeface="Times New Roman" panose="02020603050405020304" pitchFamily="18" charset="0"/>
              </a:rPr>
              <a:t>(n)</a:t>
            </a:r>
            <a:r>
              <a:rPr lang="zh-CN" altLang="zh-CN" sz="2400" kern="100" dirty="0">
                <a:latin typeface="+mn-ea"/>
                <a:cs typeface="Times New Roman" panose="02020603050405020304" pitchFamily="18" charset="0"/>
              </a:rPr>
              <a:t>，</a:t>
            </a:r>
            <a:r>
              <a:rPr lang="en-US" altLang="zh-CN" sz="2400" kern="100" dirty="0" err="1">
                <a:latin typeface="+mn-ea"/>
                <a:cs typeface="Times New Roman" panose="02020603050405020304" pitchFamily="18" charset="0"/>
              </a:rPr>
              <a:t>randrange</a:t>
            </a:r>
            <a:r>
              <a:rPr lang="en-US" altLang="zh-CN" sz="2400" kern="100" dirty="0">
                <a:latin typeface="+mn-ea"/>
                <a:cs typeface="Times New Roman" panose="02020603050405020304" pitchFamily="18" charset="0"/>
              </a:rPr>
              <a:t>(</a:t>
            </a:r>
            <a:r>
              <a:rPr lang="en-US" altLang="zh-CN" sz="2400" kern="100" dirty="0" err="1">
                <a:latin typeface="+mn-ea"/>
                <a:cs typeface="Times New Roman" panose="02020603050405020304" pitchFamily="18" charset="0"/>
              </a:rPr>
              <a:t>m,n</a:t>
            </a:r>
            <a:r>
              <a:rPr lang="en-US" altLang="zh-CN" sz="2400" kern="100" dirty="0">
                <a:latin typeface="+mn-ea"/>
                <a:cs typeface="Times New Roman" panose="02020603050405020304" pitchFamily="18" charset="0"/>
              </a:rPr>
              <a:t>)</a:t>
            </a:r>
            <a:r>
              <a:rPr lang="zh-CN" altLang="zh-CN" sz="2400" kern="100" dirty="0">
                <a:latin typeface="+mn-ea"/>
                <a:cs typeface="Times New Roman" panose="02020603050405020304" pitchFamily="18" charset="0"/>
              </a:rPr>
              <a:t>，</a:t>
            </a:r>
            <a:r>
              <a:rPr lang="en-US" altLang="zh-CN" sz="2400" kern="100" dirty="0" err="1">
                <a:latin typeface="+mn-ea"/>
                <a:cs typeface="Times New Roman" panose="02020603050405020304" pitchFamily="18" charset="0"/>
              </a:rPr>
              <a:t>randrange</a:t>
            </a:r>
            <a:r>
              <a:rPr lang="en-US" altLang="zh-CN" sz="2400" kern="100" dirty="0">
                <a:latin typeface="+mn-ea"/>
                <a:cs typeface="Times New Roman" panose="02020603050405020304" pitchFamily="18" charset="0"/>
              </a:rPr>
              <a:t>(</a:t>
            </a:r>
            <a:r>
              <a:rPr lang="en-US" altLang="zh-CN" sz="2400" kern="100" dirty="0" err="1">
                <a:latin typeface="+mn-ea"/>
                <a:cs typeface="Times New Roman" panose="02020603050405020304" pitchFamily="18" charset="0"/>
              </a:rPr>
              <a:t>m,n,d</a:t>
            </a:r>
            <a:r>
              <a:rPr lang="en-US" altLang="zh-CN" sz="2400" kern="100" dirty="0">
                <a:latin typeface="+mn-ea"/>
                <a:cs typeface="Times New Roman" panose="02020603050405020304" pitchFamily="18" charset="0"/>
              </a:rPr>
              <a:t>)</a:t>
            </a:r>
            <a:r>
              <a:rPr lang="zh-CN" altLang="zh-CN" sz="2400" kern="100" dirty="0">
                <a:latin typeface="+mn-ea"/>
                <a:cs typeface="Times New Roman" panose="02020603050405020304" pitchFamily="18" charset="0"/>
              </a:rPr>
              <a:t>：返回给定区间里的一个随机整数。</a:t>
            </a:r>
            <a:endParaRPr lang="zh-CN" altLang="zh-CN" sz="2400" kern="100" dirty="0">
              <a:latin typeface="+mn-ea"/>
              <a:cs typeface="Times New Roman" panose="02020603050405020304" pitchFamily="18" charset="0"/>
            </a:endParaRPr>
          </a:p>
          <a:p>
            <a:pPr marL="342900" lvl="0" indent="-342900" algn="just">
              <a:lnSpc>
                <a:spcPct val="150000"/>
              </a:lnSpc>
              <a:spcAft>
                <a:spcPts val="1200"/>
              </a:spcAft>
              <a:buFont typeface="Wingdings" panose="05000000000000000000" pitchFamily="2" charset="2"/>
              <a:buChar char=""/>
            </a:pPr>
            <a:r>
              <a:rPr lang="en-US" altLang="zh-CN" sz="2400" kern="100" dirty="0" err="1">
                <a:latin typeface="+mn-ea"/>
                <a:cs typeface="Times New Roman" panose="02020603050405020304" pitchFamily="18" charset="0"/>
              </a:rPr>
              <a:t>randint</a:t>
            </a:r>
            <a:r>
              <a:rPr lang="en-US" altLang="zh-CN" sz="2400" kern="100" dirty="0">
                <a:latin typeface="+mn-ea"/>
                <a:cs typeface="Times New Roman" panose="02020603050405020304" pitchFamily="18" charset="0"/>
              </a:rPr>
              <a:t>(</a:t>
            </a:r>
            <a:r>
              <a:rPr lang="en-US" altLang="zh-CN" sz="2400" kern="100" dirty="0" err="1">
                <a:latin typeface="+mn-ea"/>
                <a:cs typeface="Times New Roman" panose="02020603050405020304" pitchFamily="18" charset="0"/>
              </a:rPr>
              <a:t>m,n</a:t>
            </a:r>
            <a:r>
              <a:rPr lang="en-US" altLang="zh-CN" sz="2400" kern="100" dirty="0">
                <a:latin typeface="+mn-ea"/>
                <a:cs typeface="Times New Roman" panose="02020603050405020304" pitchFamily="18" charset="0"/>
              </a:rPr>
              <a:t>)</a:t>
            </a:r>
            <a:r>
              <a:rPr lang="zh-CN" altLang="zh-CN" sz="2400" kern="100" dirty="0">
                <a:latin typeface="+mn-ea"/>
                <a:cs typeface="Times New Roman" panose="02020603050405020304" pitchFamily="18" charset="0"/>
              </a:rPr>
              <a:t>：相当于</a:t>
            </a:r>
            <a:r>
              <a:rPr lang="en-US" altLang="zh-CN" sz="2400" kern="100" dirty="0" err="1">
                <a:latin typeface="+mn-ea"/>
                <a:cs typeface="Times New Roman" panose="02020603050405020304" pitchFamily="18" charset="0"/>
              </a:rPr>
              <a:t>randrange</a:t>
            </a:r>
            <a:r>
              <a:rPr lang="en-US" altLang="zh-CN" sz="2400" kern="100" dirty="0">
                <a:latin typeface="+mn-ea"/>
                <a:cs typeface="Times New Roman" panose="02020603050405020304" pitchFamily="18" charset="0"/>
              </a:rPr>
              <a:t>(m, </a:t>
            </a:r>
            <a:r>
              <a:rPr lang="en-US" altLang="zh-CN" sz="2400" kern="100" dirty="0" err="1">
                <a:latin typeface="+mn-ea"/>
                <a:cs typeface="Times New Roman" panose="02020603050405020304" pitchFamily="18" charset="0"/>
              </a:rPr>
              <a:t>n+1</a:t>
            </a:r>
            <a:r>
              <a:rPr lang="en-US" altLang="zh-CN" sz="2400" kern="100" dirty="0">
                <a:latin typeface="+mn-ea"/>
                <a:cs typeface="Times New Roman" panose="02020603050405020304" pitchFamily="18" charset="0"/>
              </a:rPr>
              <a:t>)</a:t>
            </a:r>
            <a:r>
              <a:rPr lang="zh-CN" altLang="zh-CN" sz="2400" kern="100" dirty="0">
                <a:latin typeface="+mn-ea"/>
                <a:cs typeface="Times New Roman" panose="02020603050405020304" pitchFamily="18" charset="0"/>
              </a:rPr>
              <a:t>。</a:t>
            </a:r>
            <a:endParaRPr lang="zh-CN" altLang="zh-CN" sz="2400" kern="100" dirty="0">
              <a:latin typeface="+mn-ea"/>
              <a:cs typeface="Times New Roman" panose="02020603050405020304" pitchFamily="18" charset="0"/>
            </a:endParaRPr>
          </a:p>
          <a:p>
            <a:pPr marL="342900" lvl="0" indent="-342900" algn="just">
              <a:lnSpc>
                <a:spcPct val="150000"/>
              </a:lnSpc>
              <a:spcAft>
                <a:spcPts val="1200"/>
              </a:spcAft>
              <a:buFont typeface="Wingdings" panose="05000000000000000000" pitchFamily="2" charset="2"/>
              <a:buChar char=""/>
            </a:pPr>
            <a:r>
              <a:rPr lang="en-US" altLang="zh-CN" sz="2400" kern="100" dirty="0">
                <a:latin typeface="+mn-ea"/>
                <a:cs typeface="Times New Roman" panose="02020603050405020304" pitchFamily="18" charset="0"/>
              </a:rPr>
              <a:t>choice(s)</a:t>
            </a:r>
            <a:r>
              <a:rPr lang="zh-CN" altLang="zh-CN" sz="2400" kern="100" dirty="0">
                <a:latin typeface="+mn-ea"/>
                <a:cs typeface="Times New Roman" panose="02020603050405020304" pitchFamily="18" charset="0"/>
              </a:rPr>
              <a:t>：从序列</a:t>
            </a:r>
            <a:r>
              <a:rPr lang="en-US" altLang="zh-CN" sz="2400" kern="100" dirty="0">
                <a:latin typeface="+mn-ea"/>
                <a:cs typeface="Times New Roman" panose="02020603050405020304" pitchFamily="18" charset="0"/>
              </a:rPr>
              <a:t>s</a:t>
            </a:r>
            <a:r>
              <a:rPr lang="zh-CN" altLang="zh-CN" sz="2400" kern="100" dirty="0">
                <a:latin typeface="+mn-ea"/>
                <a:cs typeface="Times New Roman" panose="02020603050405020304" pitchFamily="18" charset="0"/>
              </a:rPr>
              <a:t>里随机选择一个元素。</a:t>
            </a:r>
            <a:endParaRPr lang="zh-CN" altLang="zh-CN" sz="2400" kern="100" dirty="0">
              <a:latin typeface="+mn-ea"/>
              <a:cs typeface="Times New Roman" panose="02020603050405020304" pitchFamily="18" charset="0"/>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条件表达式</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422348" y="837892"/>
            <a:ext cx="10934528" cy="662554"/>
          </a:xfrm>
          <a:prstGeom prst="rect">
            <a:avLst/>
          </a:prstGeom>
        </p:spPr>
        <p:txBody>
          <a:bodyPr wrap="square">
            <a:spAutoFit/>
          </a:bodyPr>
          <a:lstStyle/>
          <a:p>
            <a:pPr indent="266700" algn="just">
              <a:lnSpc>
                <a:spcPct val="150000"/>
              </a:lnSpc>
              <a:spcAft>
                <a:spcPts val="0"/>
              </a:spcAft>
            </a:pPr>
            <a:r>
              <a:rPr lang="zh-CN" altLang="zh-CN" sz="2800" b="1" kern="100" dirty="0">
                <a:latin typeface="+mn-ea"/>
                <a:cs typeface="Times New Roman" panose="02020603050405020304" pitchFamily="18" charset="0"/>
              </a:rPr>
              <a:t>关系运算符</a:t>
            </a:r>
            <a:endParaRPr lang="zh-CN" altLang="zh-CN" sz="2800" b="1" kern="100" dirty="0">
              <a:latin typeface="+mn-ea"/>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422348" y="1662674"/>
            <a:ext cx="10240507" cy="4691270"/>
          </a:xfrm>
          <a:prstGeom prst="rect">
            <a:avLst/>
          </a:prstGeom>
          <a:ln>
            <a:solidFill>
              <a:schemeClr val="tx1"/>
            </a:solidFill>
          </a:ln>
          <a:effectLst>
            <a:outerShdw blurRad="50800" dist="38100" dir="2700000" algn="tl" rotWithShape="0">
              <a:prstClr val="black">
                <a:alpha val="40000"/>
              </a:prstClr>
            </a:outerShdw>
          </a:effectLst>
        </p:spPr>
      </p:pic>
      <p:sp>
        <p:nvSpPr>
          <p:cNvPr id="7" name="标注: 线形 6"/>
          <p:cNvSpPr/>
          <p:nvPr/>
        </p:nvSpPr>
        <p:spPr>
          <a:xfrm>
            <a:off x="3919211" y="338905"/>
            <a:ext cx="6743643" cy="1061653"/>
          </a:xfrm>
          <a:prstGeom prst="borderCallout1">
            <a:avLst>
              <a:gd name="adj1" fmla="val 48708"/>
              <a:gd name="adj2" fmla="val 224"/>
              <a:gd name="adj3" fmla="val 152757"/>
              <a:gd name="adj4" fmla="val -2015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latin typeface="+mn-ea"/>
              </a:rPr>
              <a:t>Python</a:t>
            </a:r>
            <a:r>
              <a:rPr lang="zh-CN" altLang="zh-CN" sz="2000" dirty="0">
                <a:latin typeface="+mn-ea"/>
              </a:rPr>
              <a:t>关系运算符最大的特点是可以连用，这非常类似我们在数学中的写法，与我们日常的理解完全一致</a:t>
            </a:r>
            <a:r>
              <a:rPr lang="zh-CN" altLang="zh-CN" dirty="0"/>
              <a:t>。</a:t>
            </a:r>
            <a:endParaRPr lang="zh-CN" altLang="en-US" dirty="0"/>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en-US" altLang="zh-CN" sz="2400" b="1" spc="300" dirty="0">
                <a:solidFill>
                  <a:srgbClr val="1E6787"/>
                </a:solidFill>
                <a:latin typeface="微软雅黑" panose="020B0503020204020204" pitchFamily="34" charset="-122"/>
                <a:ea typeface="微软雅黑" panose="020B0503020204020204" pitchFamily="34" charset="-122"/>
              </a:rPr>
              <a:t>random</a:t>
            </a:r>
            <a:r>
              <a:rPr lang="zh-CN" altLang="en-US" sz="2400" b="1" spc="300" dirty="0">
                <a:solidFill>
                  <a:srgbClr val="1E6787"/>
                </a:solidFill>
                <a:latin typeface="微软雅黑" panose="020B0503020204020204" pitchFamily="34" charset="-122"/>
                <a:ea typeface="微软雅黑" panose="020B0503020204020204" pitchFamily="34" charset="-122"/>
              </a:rPr>
              <a:t>库</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776096" y="846003"/>
            <a:ext cx="10773173" cy="1135054"/>
          </a:xfrm>
          <a:prstGeom prst="rect">
            <a:avLst/>
          </a:prstGeom>
        </p:spPr>
        <p:txBody>
          <a:bodyPr wrap="square">
            <a:spAutoFit/>
          </a:bodyPr>
          <a:lstStyle/>
          <a:p>
            <a:pPr>
              <a:lnSpc>
                <a:spcPct val="150000"/>
              </a:lnSpc>
            </a:pPr>
            <a:r>
              <a:rPr lang="en-US" altLang="zh-CN" sz="2400" dirty="0">
                <a:latin typeface="+mn-ea"/>
                <a:cs typeface="Times New Roman" panose="02020603050405020304" pitchFamily="18" charset="0"/>
              </a:rPr>
              <a:t>Python</a:t>
            </a:r>
            <a:r>
              <a:rPr lang="zh-CN" altLang="zh-CN" sz="2400" dirty="0">
                <a:latin typeface="+mn-ea"/>
                <a:cs typeface="Times New Roman" panose="02020603050405020304" pitchFamily="18" charset="0"/>
              </a:rPr>
              <a:t>内置</a:t>
            </a:r>
            <a:r>
              <a:rPr lang="en-US" altLang="zh-CN" sz="2400" dirty="0">
                <a:latin typeface="+mn-ea"/>
                <a:cs typeface="Times New Roman" panose="02020603050405020304" pitchFamily="18" charset="0"/>
              </a:rPr>
              <a:t>random</a:t>
            </a:r>
            <a:r>
              <a:rPr lang="zh-CN" altLang="zh-CN" sz="2400" dirty="0">
                <a:latin typeface="+mn-ea"/>
                <a:cs typeface="Times New Roman" panose="02020603050405020304" pitchFamily="18" charset="0"/>
              </a:rPr>
              <a:t>库，提供了与随机数有关的功能，主要是提供了一些生成各种随机数的函数。</a:t>
            </a:r>
            <a:endParaRPr lang="zh-CN" altLang="en-US" sz="2400" dirty="0">
              <a:latin typeface="+mn-ea"/>
            </a:endParaRPr>
          </a:p>
        </p:txBody>
      </p:sp>
      <p:sp>
        <p:nvSpPr>
          <p:cNvPr id="6" name="矩形 5"/>
          <p:cNvSpPr/>
          <p:nvPr/>
        </p:nvSpPr>
        <p:spPr>
          <a:xfrm>
            <a:off x="861435" y="2119555"/>
            <a:ext cx="10773173" cy="3258713"/>
          </a:xfrm>
          <a:prstGeom prst="rect">
            <a:avLst/>
          </a:prstGeom>
        </p:spPr>
        <p:txBody>
          <a:bodyPr wrap="square">
            <a:spAutoFit/>
          </a:bodyPr>
          <a:lstStyle/>
          <a:p>
            <a:pPr marL="342900" lvl="0" indent="-342900" algn="just">
              <a:lnSpc>
                <a:spcPct val="150000"/>
              </a:lnSpc>
              <a:spcAft>
                <a:spcPts val="1200"/>
              </a:spcAft>
              <a:buFont typeface="Wingdings" panose="05000000000000000000" pitchFamily="2" charset="2"/>
              <a:buChar char=""/>
            </a:pPr>
            <a:r>
              <a:rPr lang="en-US" altLang="zh-CN" sz="2400" kern="100" dirty="0">
                <a:latin typeface="+mn-ea"/>
                <a:cs typeface="Times New Roman" panose="02020603050405020304" pitchFamily="18" charset="0"/>
              </a:rPr>
              <a:t>uniform(</a:t>
            </a:r>
            <a:r>
              <a:rPr lang="en-US" altLang="zh-CN" sz="2400" kern="100" dirty="0" err="1">
                <a:latin typeface="+mn-ea"/>
                <a:cs typeface="Times New Roman" panose="02020603050405020304" pitchFamily="18" charset="0"/>
              </a:rPr>
              <a:t>m,n</a:t>
            </a:r>
            <a:r>
              <a:rPr lang="en-US" altLang="zh-CN" sz="2400" kern="100" dirty="0">
                <a:latin typeface="+mn-ea"/>
                <a:cs typeface="Times New Roman" panose="02020603050405020304" pitchFamily="18" charset="0"/>
              </a:rPr>
              <a:t>)</a:t>
            </a:r>
            <a:r>
              <a:rPr lang="zh-CN" altLang="zh-CN" sz="2400" kern="100" dirty="0">
                <a:latin typeface="+mn-ea"/>
                <a:cs typeface="Times New Roman" panose="02020603050405020304" pitchFamily="18" charset="0"/>
              </a:rPr>
              <a:t>：生成一个</a:t>
            </a:r>
            <a:r>
              <a:rPr lang="en-US" altLang="zh-CN" sz="2400" kern="100" dirty="0">
                <a:latin typeface="+mn-ea"/>
                <a:cs typeface="Times New Roman" panose="02020603050405020304" pitchFamily="18" charset="0"/>
              </a:rPr>
              <a:t>[m, n]</a:t>
            </a:r>
            <a:r>
              <a:rPr lang="zh-CN" altLang="zh-CN" sz="2400" kern="100" dirty="0">
                <a:latin typeface="+mn-ea"/>
                <a:cs typeface="Times New Roman" panose="02020603050405020304" pitchFamily="18" charset="0"/>
              </a:rPr>
              <a:t>之间的随机小数。</a:t>
            </a:r>
            <a:endParaRPr lang="zh-CN" altLang="zh-CN" sz="2400" kern="100" dirty="0">
              <a:latin typeface="+mn-ea"/>
              <a:cs typeface="Times New Roman" panose="02020603050405020304" pitchFamily="18" charset="0"/>
            </a:endParaRPr>
          </a:p>
          <a:p>
            <a:pPr marL="342900" lvl="0" indent="-342900" algn="just">
              <a:lnSpc>
                <a:spcPct val="150000"/>
              </a:lnSpc>
              <a:spcAft>
                <a:spcPts val="1200"/>
              </a:spcAft>
              <a:buFont typeface="Wingdings" panose="05000000000000000000" pitchFamily="2" charset="2"/>
              <a:buChar char=""/>
            </a:pPr>
            <a:r>
              <a:rPr lang="en-US" altLang="zh-CN" sz="2400" kern="100" dirty="0">
                <a:latin typeface="+mn-ea"/>
                <a:cs typeface="Times New Roman" panose="02020603050405020304" pitchFamily="18" charset="0"/>
              </a:rPr>
              <a:t>sample(</a:t>
            </a:r>
            <a:r>
              <a:rPr lang="en-US" altLang="zh-CN" sz="2400" kern="100" dirty="0" err="1">
                <a:latin typeface="+mn-ea"/>
                <a:cs typeface="Times New Roman" panose="02020603050405020304" pitchFamily="18" charset="0"/>
              </a:rPr>
              <a:t>pop,k</a:t>
            </a:r>
            <a:r>
              <a:rPr lang="en-US" altLang="zh-CN" sz="2400" kern="100" dirty="0">
                <a:latin typeface="+mn-ea"/>
                <a:cs typeface="Times New Roman" panose="02020603050405020304" pitchFamily="18" charset="0"/>
              </a:rPr>
              <a:t>)</a:t>
            </a:r>
            <a:r>
              <a:rPr lang="zh-CN" altLang="zh-CN" sz="2400" kern="100" dirty="0">
                <a:latin typeface="+mn-ea"/>
                <a:cs typeface="Times New Roman" panose="02020603050405020304" pitchFamily="18" charset="0"/>
              </a:rPr>
              <a:t>：从</a:t>
            </a:r>
            <a:r>
              <a:rPr lang="en-US" altLang="zh-CN" sz="2400" kern="100" dirty="0">
                <a:latin typeface="+mn-ea"/>
                <a:cs typeface="Times New Roman" panose="02020603050405020304" pitchFamily="18" charset="0"/>
              </a:rPr>
              <a:t>pop</a:t>
            </a:r>
            <a:r>
              <a:rPr lang="zh-CN" altLang="zh-CN" sz="2400" kern="100" dirty="0">
                <a:latin typeface="+mn-ea"/>
                <a:cs typeface="Times New Roman" panose="02020603050405020304" pitchFamily="18" charset="0"/>
              </a:rPr>
              <a:t>类型中随机选取</a:t>
            </a:r>
            <a:r>
              <a:rPr lang="en-US" altLang="zh-CN" sz="2400" kern="100" dirty="0">
                <a:latin typeface="+mn-ea"/>
                <a:cs typeface="Times New Roman" panose="02020603050405020304" pitchFamily="18" charset="0"/>
              </a:rPr>
              <a:t>k</a:t>
            </a:r>
            <a:r>
              <a:rPr lang="zh-CN" altLang="zh-CN" sz="2400" kern="100" dirty="0">
                <a:latin typeface="+mn-ea"/>
                <a:cs typeface="Times New Roman" panose="02020603050405020304" pitchFamily="18" charset="0"/>
              </a:rPr>
              <a:t>个元素，以列表类型返回。</a:t>
            </a:r>
            <a:endParaRPr lang="zh-CN" altLang="zh-CN" sz="2400" kern="100" dirty="0">
              <a:latin typeface="+mn-ea"/>
              <a:cs typeface="Times New Roman" panose="02020603050405020304" pitchFamily="18" charset="0"/>
            </a:endParaRPr>
          </a:p>
          <a:p>
            <a:pPr marL="342900" lvl="0" indent="-342900" algn="just">
              <a:lnSpc>
                <a:spcPct val="150000"/>
              </a:lnSpc>
              <a:spcAft>
                <a:spcPts val="1200"/>
              </a:spcAft>
              <a:buFont typeface="Wingdings" panose="05000000000000000000" pitchFamily="2" charset="2"/>
              <a:buChar char=""/>
            </a:pPr>
            <a:r>
              <a:rPr lang="en-US" altLang="zh-CN" sz="2400" kern="100" dirty="0">
                <a:latin typeface="+mn-ea"/>
                <a:cs typeface="Times New Roman" panose="02020603050405020304" pitchFamily="18" charset="0"/>
              </a:rPr>
              <a:t>shuffle(s)</a:t>
            </a:r>
            <a:r>
              <a:rPr lang="zh-CN" altLang="zh-CN" sz="2400" kern="100" dirty="0">
                <a:latin typeface="+mn-ea"/>
                <a:cs typeface="Times New Roman" panose="02020603050405020304" pitchFamily="18" charset="0"/>
              </a:rPr>
              <a:t>：将序列类型中的元素随机排列，返回打乱后的序列。</a:t>
            </a:r>
            <a:endParaRPr lang="zh-CN" altLang="zh-CN" sz="2400" kern="100" dirty="0">
              <a:latin typeface="+mn-ea"/>
              <a:cs typeface="Times New Roman" panose="02020603050405020304" pitchFamily="18" charset="0"/>
            </a:endParaRPr>
          </a:p>
          <a:p>
            <a:pPr marL="342900" lvl="0" indent="-342900" algn="just">
              <a:lnSpc>
                <a:spcPct val="150000"/>
              </a:lnSpc>
              <a:spcAft>
                <a:spcPts val="1200"/>
              </a:spcAft>
              <a:buFont typeface="Wingdings" panose="05000000000000000000" pitchFamily="2" charset="2"/>
              <a:buChar char=""/>
            </a:pPr>
            <a:r>
              <a:rPr lang="en-US" altLang="zh-CN" sz="2400" kern="100" dirty="0">
                <a:latin typeface="+mn-ea"/>
                <a:cs typeface="Times New Roman" panose="02020603050405020304" pitchFamily="18" charset="0"/>
              </a:rPr>
              <a:t>seed(n)</a:t>
            </a:r>
            <a:r>
              <a:rPr lang="zh-CN" altLang="zh-CN" sz="2400" kern="100" dirty="0">
                <a:latin typeface="+mn-ea"/>
                <a:cs typeface="Times New Roman" panose="02020603050405020304" pitchFamily="18" charset="0"/>
              </a:rPr>
              <a:t>：用整数</a:t>
            </a:r>
            <a:r>
              <a:rPr lang="en-US" altLang="zh-CN" sz="2400" kern="100" dirty="0">
                <a:latin typeface="+mn-ea"/>
                <a:cs typeface="Times New Roman" panose="02020603050405020304" pitchFamily="18" charset="0"/>
              </a:rPr>
              <a:t>n</a:t>
            </a:r>
            <a:r>
              <a:rPr lang="zh-CN" altLang="zh-CN" sz="2400" kern="100" dirty="0">
                <a:latin typeface="+mn-ea"/>
                <a:cs typeface="Times New Roman" panose="02020603050405020304" pitchFamily="18" charset="0"/>
              </a:rPr>
              <a:t>重置随机数生成器。</a:t>
            </a:r>
            <a:r>
              <a:rPr lang="en-US" altLang="zh-CN" sz="2400" kern="100" dirty="0">
                <a:latin typeface="+mn-ea"/>
                <a:cs typeface="Times New Roman" panose="02020603050405020304" pitchFamily="18" charset="0"/>
              </a:rPr>
              <a:t>seed()</a:t>
            </a:r>
            <a:r>
              <a:rPr lang="zh-CN" altLang="zh-CN" sz="2400" kern="100" dirty="0">
                <a:latin typeface="+mn-ea"/>
                <a:cs typeface="Times New Roman" panose="02020603050405020304" pitchFamily="18" charset="0"/>
              </a:rPr>
              <a:t>利用系统当时的时间重置随机数生成器，调用</a:t>
            </a:r>
            <a:r>
              <a:rPr lang="en-US" altLang="zh-CN" sz="2400" kern="100" dirty="0">
                <a:latin typeface="+mn-ea"/>
                <a:cs typeface="Times New Roman" panose="02020603050405020304" pitchFamily="18" charset="0"/>
              </a:rPr>
              <a:t>seed</a:t>
            </a:r>
            <a:r>
              <a:rPr lang="zh-CN" altLang="zh-CN" sz="2400" kern="100" dirty="0">
                <a:latin typeface="+mn-ea"/>
                <a:cs typeface="Times New Roman" panose="02020603050405020304" pitchFamily="18" charset="0"/>
              </a:rPr>
              <a:t>函数，相当于要求重新开始一个随机序列。</a:t>
            </a:r>
            <a:endParaRPr lang="zh-CN" altLang="zh-CN" sz="2400" kern="100" dirty="0">
              <a:latin typeface="+mn-ea"/>
              <a:cs typeface="Times New Roman" panose="02020603050405020304" pitchFamily="18" charset="0"/>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en-US" altLang="zh-CN" sz="2400" b="1" spc="300" dirty="0">
                <a:solidFill>
                  <a:srgbClr val="1E6787"/>
                </a:solidFill>
                <a:latin typeface="微软雅黑" panose="020B0503020204020204" pitchFamily="34" charset="-122"/>
                <a:ea typeface="微软雅黑" panose="020B0503020204020204" pitchFamily="34" charset="-122"/>
              </a:rPr>
              <a:t>random</a:t>
            </a:r>
            <a:r>
              <a:rPr lang="zh-CN" altLang="en-US" sz="2400" b="1" spc="300" dirty="0">
                <a:solidFill>
                  <a:srgbClr val="1E6787"/>
                </a:solidFill>
                <a:latin typeface="微软雅黑" panose="020B0503020204020204" pitchFamily="34" charset="-122"/>
                <a:ea typeface="微软雅黑" panose="020B0503020204020204" pitchFamily="34" charset="-122"/>
              </a:rPr>
              <a:t>库</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530360" y="1039705"/>
            <a:ext cx="4340391" cy="3184039"/>
          </a:xfrm>
          <a:prstGeom prst="rect">
            <a:avLst/>
          </a:prstGeom>
          <a:ln>
            <a:solidFill>
              <a:schemeClr val="tx1"/>
            </a:solidFill>
          </a:ln>
          <a:effectLst>
            <a:outerShdw blurRad="50800" dist="38100" dir="2700000" algn="tl" rotWithShape="0">
              <a:prstClr val="black">
                <a:alpha val="40000"/>
              </a:prstClr>
            </a:outerShdw>
          </a:effectLst>
        </p:spPr>
      </p:pic>
      <p:pic>
        <p:nvPicPr>
          <p:cNvPr id="3" name="图片 2"/>
          <p:cNvPicPr>
            <a:picLocks noChangeAspect="1"/>
          </p:cNvPicPr>
          <p:nvPr/>
        </p:nvPicPr>
        <p:blipFill>
          <a:blip r:embed="rId2"/>
          <a:stretch>
            <a:fillRect/>
          </a:stretch>
        </p:blipFill>
        <p:spPr>
          <a:xfrm>
            <a:off x="5323818" y="1039705"/>
            <a:ext cx="6126463" cy="3099459"/>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en-US" altLang="zh-CN" sz="2400" b="1" spc="300" dirty="0">
                <a:solidFill>
                  <a:srgbClr val="1E6787"/>
                </a:solidFill>
                <a:latin typeface="微软雅黑" panose="020B0503020204020204" pitchFamily="34" charset="-122"/>
                <a:ea typeface="微软雅黑" panose="020B0503020204020204" pitchFamily="34" charset="-122"/>
              </a:rPr>
              <a:t>random</a:t>
            </a:r>
            <a:r>
              <a:rPr lang="zh-CN" altLang="en-US" sz="2400" b="1" spc="300" dirty="0">
                <a:solidFill>
                  <a:srgbClr val="1E6787"/>
                </a:solidFill>
                <a:latin typeface="微软雅黑" panose="020B0503020204020204" pitchFamily="34" charset="-122"/>
                <a:ea typeface="微软雅黑" panose="020B0503020204020204" pitchFamily="34" charset="-122"/>
              </a:rPr>
              <a:t>库</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443992" y="846003"/>
            <a:ext cx="11105277" cy="1135054"/>
          </a:xfrm>
          <a:prstGeom prst="rect">
            <a:avLst/>
          </a:prstGeom>
        </p:spPr>
        <p:txBody>
          <a:bodyPr wrap="square">
            <a:spAutoFit/>
          </a:bodyPr>
          <a:lstStyle/>
          <a:p>
            <a:pPr>
              <a:lnSpc>
                <a:spcPct val="150000"/>
              </a:lnSpc>
            </a:pPr>
            <a:r>
              <a:rPr lang="zh-CN" altLang="en-US" sz="2400" b="1" dirty="0">
                <a:latin typeface="+mn-ea"/>
                <a:cs typeface="Times New Roman" panose="02020603050405020304" pitchFamily="18" charset="0"/>
              </a:rPr>
              <a:t>问题</a:t>
            </a:r>
            <a:r>
              <a:rPr lang="zh-CN" altLang="en-US" sz="2400" dirty="0">
                <a:latin typeface="+mn-ea"/>
                <a:cs typeface="Times New Roman" panose="02020603050405020304" pitchFamily="18" charset="0"/>
              </a:rPr>
              <a:t>：</a:t>
            </a:r>
            <a:r>
              <a:rPr lang="zh-CN" altLang="zh-CN" sz="2400" dirty="0">
                <a:latin typeface="+mn-ea"/>
                <a:cs typeface="Times New Roman" panose="02020603050405020304" pitchFamily="18" charset="0"/>
              </a:rPr>
              <a:t>赌场有一种游戏，称为“幸运</a:t>
            </a:r>
            <a:r>
              <a:rPr lang="en-US" altLang="zh-CN" sz="2400" dirty="0">
                <a:latin typeface="+mn-ea"/>
                <a:cs typeface="Times New Roman" panose="02020603050405020304" pitchFamily="18" charset="0"/>
              </a:rPr>
              <a:t>7</a:t>
            </a:r>
            <a:r>
              <a:rPr lang="zh-CN" altLang="zh-CN" sz="2400" dirty="0">
                <a:latin typeface="+mn-ea"/>
                <a:cs typeface="Times New Roman" panose="02020603050405020304" pitchFamily="18" charset="0"/>
              </a:rPr>
              <a:t>”，游戏规则是你丢两个骰子，如果其点数之和为</a:t>
            </a:r>
            <a:r>
              <a:rPr lang="en-US" altLang="zh-CN" sz="2400" dirty="0">
                <a:latin typeface="+mn-ea"/>
                <a:cs typeface="Times New Roman" panose="02020603050405020304" pitchFamily="18" charset="0"/>
              </a:rPr>
              <a:t>7</a:t>
            </a:r>
            <a:r>
              <a:rPr lang="zh-CN" altLang="zh-CN" sz="2400" dirty="0">
                <a:latin typeface="+mn-ea"/>
                <a:cs typeface="Times New Roman" panose="02020603050405020304" pitchFamily="18" charset="0"/>
              </a:rPr>
              <a:t>你就赢</a:t>
            </a:r>
            <a:r>
              <a:rPr lang="en-US" altLang="zh-CN" sz="2400" dirty="0">
                <a:latin typeface="+mn-ea"/>
                <a:cs typeface="Times New Roman" panose="02020603050405020304" pitchFamily="18" charset="0"/>
              </a:rPr>
              <a:t>4</a:t>
            </a:r>
            <a:r>
              <a:rPr lang="zh-CN" altLang="zh-CN" sz="2400" dirty="0">
                <a:latin typeface="+mn-ea"/>
                <a:cs typeface="Times New Roman" panose="02020603050405020304" pitchFamily="18" charset="0"/>
              </a:rPr>
              <a:t>元，不是</a:t>
            </a:r>
            <a:r>
              <a:rPr lang="en-US" altLang="zh-CN" sz="2400" dirty="0">
                <a:latin typeface="+mn-ea"/>
                <a:cs typeface="Times New Roman" panose="02020603050405020304" pitchFamily="18" charset="0"/>
              </a:rPr>
              <a:t>7</a:t>
            </a:r>
            <a:r>
              <a:rPr lang="zh-CN" altLang="zh-CN" sz="2400" dirty="0">
                <a:latin typeface="+mn-ea"/>
                <a:cs typeface="Times New Roman" panose="02020603050405020304" pitchFamily="18" charset="0"/>
              </a:rPr>
              <a:t>你就输</a:t>
            </a:r>
            <a:r>
              <a:rPr lang="en-US" altLang="zh-CN" sz="2400" dirty="0">
                <a:latin typeface="+mn-ea"/>
                <a:cs typeface="Times New Roman" panose="02020603050405020304" pitchFamily="18" charset="0"/>
              </a:rPr>
              <a:t>1</a:t>
            </a:r>
            <a:r>
              <a:rPr lang="zh-CN" altLang="zh-CN" sz="2400" dirty="0">
                <a:latin typeface="+mn-ea"/>
                <a:cs typeface="Times New Roman" panose="02020603050405020304" pitchFamily="18" charset="0"/>
              </a:rPr>
              <a:t>元，请你分析一下，这样的规则是否公平呢？</a:t>
            </a:r>
            <a:endParaRPr lang="zh-CN" altLang="en-US" sz="2400" dirty="0">
              <a:latin typeface="+mn-ea"/>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742394" y="2370121"/>
            <a:ext cx="4439205" cy="3038272"/>
          </a:xfrm>
          <a:prstGeom prst="rect">
            <a:avLst/>
          </a:prstGeom>
          <a:ln>
            <a:solidFill>
              <a:schemeClr val="tx1"/>
            </a:solidFill>
          </a:ln>
          <a:effectLst>
            <a:outerShdw blurRad="50800" dist="38100" dir="2700000" algn="tl" rotWithShape="0">
              <a:prstClr val="black">
                <a:alpha val="40000"/>
              </a:prstClr>
            </a:outerShdw>
          </a:effectLst>
        </p:spPr>
      </p:pic>
      <p:sp>
        <p:nvSpPr>
          <p:cNvPr id="3" name="矩形 2"/>
          <p:cNvSpPr/>
          <p:nvPr/>
        </p:nvSpPr>
        <p:spPr>
          <a:xfrm>
            <a:off x="5771322" y="2213734"/>
            <a:ext cx="6096000" cy="3351046"/>
          </a:xfrm>
          <a:prstGeom prst="rect">
            <a:avLst/>
          </a:prstGeom>
        </p:spPr>
        <p:txBody>
          <a:bodyPr>
            <a:spAutoFit/>
          </a:bodyPr>
          <a:lstStyle/>
          <a:p>
            <a:pPr indent="266700" algn="just">
              <a:lnSpc>
                <a:spcPct val="150000"/>
              </a:lnSpc>
            </a:pPr>
            <a:r>
              <a:rPr lang="zh-CN" altLang="zh-CN" sz="2400" kern="100" dirty="0">
                <a:latin typeface="+mn-ea"/>
                <a:cs typeface="Times New Roman" panose="02020603050405020304" pitchFamily="18" charset="0"/>
              </a:rPr>
              <a:t>在模拟过程中，我们让计算机循环执行</a:t>
            </a:r>
            <a:r>
              <a:rPr lang="en-US" altLang="zh-CN" sz="2400" kern="100" dirty="0">
                <a:latin typeface="+mn-ea"/>
                <a:cs typeface="Times New Roman" panose="02020603050405020304" pitchFamily="18" charset="0"/>
              </a:rPr>
              <a:t>100000</a:t>
            </a:r>
            <a:r>
              <a:rPr lang="zh-CN" altLang="zh-CN" sz="2400" kern="100" dirty="0">
                <a:latin typeface="+mn-ea"/>
                <a:cs typeface="Times New Roman" panose="02020603050405020304" pitchFamily="18" charset="0"/>
              </a:rPr>
              <a:t>次，看看这</a:t>
            </a:r>
            <a:r>
              <a:rPr lang="en-US" altLang="zh-CN" sz="2400" kern="100" dirty="0">
                <a:latin typeface="+mn-ea"/>
                <a:cs typeface="Times New Roman" panose="02020603050405020304" pitchFamily="18" charset="0"/>
              </a:rPr>
              <a:t>100000</a:t>
            </a:r>
            <a:r>
              <a:rPr lang="zh-CN" altLang="zh-CN" sz="2400" kern="100" dirty="0">
                <a:latin typeface="+mn-ea"/>
                <a:cs typeface="Times New Roman" panose="02020603050405020304" pitchFamily="18" charset="0"/>
              </a:rPr>
              <a:t>次中有多少次两个骰子的点数之和为</a:t>
            </a:r>
            <a:r>
              <a:rPr lang="en-US" altLang="zh-CN" sz="2400" kern="100" dirty="0">
                <a:latin typeface="+mn-ea"/>
                <a:cs typeface="Times New Roman" panose="02020603050405020304" pitchFamily="18" charset="0"/>
              </a:rPr>
              <a:t>7</a:t>
            </a:r>
            <a:r>
              <a:rPr lang="zh-CN" altLang="zh-CN" sz="2400" kern="100" dirty="0">
                <a:latin typeface="+mn-ea"/>
                <a:cs typeface="Times New Roman" panose="02020603050405020304" pitchFamily="18" charset="0"/>
              </a:rPr>
              <a:t>。运行代码</a:t>
            </a:r>
            <a:r>
              <a:rPr lang="en-US" altLang="zh-CN" sz="2400" kern="100" dirty="0">
                <a:latin typeface="+mn-ea"/>
                <a:cs typeface="Times New Roman" panose="02020603050405020304" pitchFamily="18" charset="0"/>
              </a:rPr>
              <a:t>5</a:t>
            </a:r>
            <a:r>
              <a:rPr lang="zh-CN" altLang="zh-CN" sz="2400" kern="100" dirty="0">
                <a:latin typeface="+mn-ea"/>
                <a:cs typeface="Times New Roman" panose="02020603050405020304" pitchFamily="18" charset="0"/>
              </a:rPr>
              <a:t>次，结果分别是：</a:t>
            </a:r>
            <a:endParaRPr lang="en-US" altLang="zh-CN" sz="2400" kern="100" dirty="0">
              <a:latin typeface="+mn-ea"/>
              <a:cs typeface="Times New Roman" panose="02020603050405020304" pitchFamily="18" charset="0"/>
            </a:endParaRPr>
          </a:p>
          <a:p>
            <a:pPr indent="266700" algn="just">
              <a:lnSpc>
                <a:spcPct val="150000"/>
              </a:lnSpc>
            </a:pPr>
            <a:r>
              <a:rPr lang="en-US" altLang="zh-CN" sz="2400" b="1" dirty="0">
                <a:solidFill>
                  <a:srgbClr val="0070C0"/>
                </a:solidFill>
              </a:rPr>
              <a:t>0.16782  0.1676  0.16574  0.16797  0.16389</a:t>
            </a:r>
            <a:endParaRPr lang="zh-CN" altLang="zh-CN" sz="2400" b="1" dirty="0">
              <a:solidFill>
                <a:srgbClr val="0070C0"/>
              </a:solidFill>
            </a:endParaRPr>
          </a:p>
          <a:p>
            <a:pPr indent="266700" algn="just">
              <a:lnSpc>
                <a:spcPct val="150000"/>
              </a:lnSpc>
              <a:spcAft>
                <a:spcPts val="0"/>
              </a:spcAft>
            </a:pPr>
            <a:endParaRPr lang="zh-CN" altLang="zh-CN" sz="2400" kern="100" dirty="0">
              <a:latin typeface="+mn-ea"/>
              <a:cs typeface="Times New Roman" panose="02020603050405020304" pitchFamily="18" charset="0"/>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en-US" altLang="zh-CN" sz="2400" b="1" spc="300" dirty="0">
                <a:solidFill>
                  <a:srgbClr val="1E6787"/>
                </a:solidFill>
                <a:latin typeface="微软雅黑" panose="020B0503020204020204" pitchFamily="34" charset="-122"/>
                <a:ea typeface="微软雅黑" panose="020B0503020204020204" pitchFamily="34" charset="-122"/>
              </a:rPr>
              <a:t>random</a:t>
            </a:r>
            <a:r>
              <a:rPr lang="zh-CN" altLang="en-US" sz="2400" b="1" spc="300" dirty="0">
                <a:solidFill>
                  <a:srgbClr val="1E6787"/>
                </a:solidFill>
                <a:latin typeface="微软雅黑" panose="020B0503020204020204" pitchFamily="34" charset="-122"/>
                <a:ea typeface="微软雅黑" panose="020B0503020204020204" pitchFamily="34" charset="-122"/>
              </a:rPr>
              <a:t>库</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443992" y="846003"/>
            <a:ext cx="11105277" cy="1689052"/>
          </a:xfrm>
          <a:prstGeom prst="rect">
            <a:avLst/>
          </a:prstGeom>
        </p:spPr>
        <p:txBody>
          <a:bodyPr wrap="square">
            <a:spAutoFit/>
          </a:bodyPr>
          <a:lstStyle/>
          <a:p>
            <a:pPr>
              <a:lnSpc>
                <a:spcPct val="150000"/>
              </a:lnSpc>
            </a:pPr>
            <a:r>
              <a:rPr lang="zh-CN" altLang="en-US" sz="2400" b="1" dirty="0">
                <a:latin typeface="+mn-ea"/>
                <a:cs typeface="Times New Roman" panose="02020603050405020304" pitchFamily="18" charset="0"/>
              </a:rPr>
              <a:t>问题</a:t>
            </a:r>
            <a:r>
              <a:rPr lang="zh-CN" altLang="en-US" sz="2400" dirty="0">
                <a:latin typeface="+mn-ea"/>
                <a:cs typeface="Times New Roman" panose="02020603050405020304" pitchFamily="18" charset="0"/>
              </a:rPr>
              <a:t>：</a:t>
            </a:r>
            <a:r>
              <a:rPr lang="zh-CN" altLang="zh-CN" sz="2400" dirty="0">
                <a:latin typeface="+mn-ea"/>
              </a:rPr>
              <a:t>假设你刚开始有</a:t>
            </a:r>
            <a:r>
              <a:rPr lang="en-US" altLang="zh-CN" sz="2400" dirty="0">
                <a:latin typeface="+mn-ea"/>
              </a:rPr>
              <a:t>10</a:t>
            </a:r>
            <a:r>
              <a:rPr lang="zh-CN" altLang="zh-CN" sz="2400" dirty="0">
                <a:latin typeface="+mn-ea"/>
              </a:rPr>
              <a:t>元，当全部输掉为</a:t>
            </a:r>
            <a:r>
              <a:rPr lang="en-US" altLang="zh-CN" sz="2400" dirty="0">
                <a:latin typeface="+mn-ea"/>
              </a:rPr>
              <a:t>0</a:t>
            </a:r>
            <a:r>
              <a:rPr lang="zh-CN" altLang="zh-CN" sz="2400" dirty="0">
                <a:latin typeface="+mn-ea"/>
              </a:rPr>
              <a:t>元的时候游戏结束，下面我们来写一段代码模拟你参加游戏的过程。</a:t>
            </a:r>
            <a:endParaRPr lang="zh-CN" altLang="zh-CN" sz="2400" dirty="0">
              <a:latin typeface="+mn-ea"/>
            </a:endParaRPr>
          </a:p>
          <a:p>
            <a:pPr>
              <a:lnSpc>
                <a:spcPct val="150000"/>
              </a:lnSpc>
            </a:pPr>
            <a:endParaRPr lang="zh-CN" altLang="en-US" sz="2400" dirty="0">
              <a:latin typeface="+mn-ea"/>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530360" y="2117034"/>
            <a:ext cx="5182210" cy="4107760"/>
          </a:xfrm>
          <a:prstGeom prst="rect">
            <a:avLst/>
          </a:prstGeom>
          <a:ln>
            <a:solidFill>
              <a:schemeClr val="tx1"/>
            </a:solidFill>
          </a:ln>
          <a:effectLst>
            <a:outerShdw blurRad="50800" dist="38100" dir="2700000" algn="tl" rotWithShape="0">
              <a:prstClr val="black">
                <a:alpha val="40000"/>
              </a:prstClr>
            </a:outerShdw>
          </a:effectLst>
        </p:spPr>
      </p:pic>
      <p:pic>
        <p:nvPicPr>
          <p:cNvPr id="11" name="图片 10"/>
          <p:cNvPicPr/>
          <p:nvPr/>
        </p:nvPicPr>
        <p:blipFill>
          <a:blip r:embed="rId2"/>
          <a:stretch>
            <a:fillRect/>
          </a:stretch>
        </p:blipFill>
        <p:spPr>
          <a:xfrm>
            <a:off x="4234152" y="2321380"/>
            <a:ext cx="7802134" cy="918776"/>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1">
            <a:clrChange>
              <a:clrFrom>
                <a:srgbClr val="FFFDFF"/>
              </a:clrFrom>
              <a:clrTo>
                <a:srgbClr val="FFFDFF">
                  <a:alpha val="0"/>
                </a:srgbClr>
              </a:clrTo>
            </a:clrChange>
          </a:blip>
          <a:stretch>
            <a:fillRect/>
          </a:stretch>
        </p:blipFill>
        <p:spPr>
          <a:xfrm>
            <a:off x="-1" y="0"/>
            <a:ext cx="12192001" cy="6870567"/>
          </a:xfrm>
          <a:prstGeom prst="rect">
            <a:avLst/>
          </a:prstGeom>
        </p:spPr>
      </p:pic>
      <p:sp>
        <p:nvSpPr>
          <p:cNvPr id="10" name="TextBox 1"/>
          <p:cNvSpPr txBox="1"/>
          <p:nvPr/>
        </p:nvSpPr>
        <p:spPr>
          <a:xfrm>
            <a:off x="3887776" y="2420224"/>
            <a:ext cx="2646878" cy="830997"/>
          </a:xfrm>
          <a:prstGeom prst="rect">
            <a:avLst/>
          </a:prstGeom>
          <a:noFill/>
        </p:spPr>
        <p:txBody>
          <a:bodyPr wrap="none" rtlCol="0">
            <a:spAutoFit/>
          </a:bodyPr>
          <a:lstStyle/>
          <a:p>
            <a:r>
              <a:rPr lang="zh-CN" altLang="en-US" sz="48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综合应用</a:t>
            </a:r>
            <a:endParaRPr lang="zh-CN" altLang="en-US" sz="48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endParaRPr>
          </a:p>
        </p:txBody>
      </p:sp>
      <p:grpSp>
        <p:nvGrpSpPr>
          <p:cNvPr id="13" name="Group 5"/>
          <p:cNvGrpSpPr/>
          <p:nvPr/>
        </p:nvGrpSpPr>
        <p:grpSpPr>
          <a:xfrm>
            <a:off x="8825614" y="4241498"/>
            <a:ext cx="2169488" cy="2175406"/>
            <a:chOff x="5292553" y="3355717"/>
            <a:chExt cx="1711365" cy="2494000"/>
          </a:xfrm>
          <a:solidFill>
            <a:schemeClr val="bg1">
              <a:lumMod val="95000"/>
            </a:schemeClr>
          </a:solidFill>
        </p:grpSpPr>
        <p:sp>
          <p:nvSpPr>
            <p:cNvPr id="14" name="Rectangle 5"/>
            <p:cNvSpPr>
              <a:spLocks noChangeArrowheads="1"/>
            </p:cNvSpPr>
            <p:nvPr/>
          </p:nvSpPr>
          <p:spPr bwMode="auto">
            <a:xfrm>
              <a:off x="5292553" y="3573075"/>
              <a:ext cx="992082" cy="190188"/>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15" name="Rectangle 6"/>
            <p:cNvSpPr>
              <a:spLocks noChangeArrowheads="1"/>
            </p:cNvSpPr>
            <p:nvPr/>
          </p:nvSpPr>
          <p:spPr bwMode="auto">
            <a:xfrm>
              <a:off x="5402008" y="4624848"/>
              <a:ext cx="804223" cy="29110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16" name="Rectangle 7"/>
            <p:cNvSpPr>
              <a:spLocks noChangeArrowheads="1"/>
            </p:cNvSpPr>
            <p:nvPr/>
          </p:nvSpPr>
          <p:spPr bwMode="auto">
            <a:xfrm>
              <a:off x="5471873" y="3355717"/>
              <a:ext cx="1124825" cy="21968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17" name="Rectangle 8"/>
            <p:cNvSpPr>
              <a:spLocks noChangeArrowheads="1"/>
            </p:cNvSpPr>
            <p:nvPr/>
          </p:nvSpPr>
          <p:spPr bwMode="auto">
            <a:xfrm>
              <a:off x="5382601" y="3902993"/>
              <a:ext cx="1127154" cy="7840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0" name="Rectangle 9"/>
            <p:cNvSpPr>
              <a:spLocks noChangeArrowheads="1"/>
            </p:cNvSpPr>
            <p:nvPr/>
          </p:nvSpPr>
          <p:spPr bwMode="auto">
            <a:xfrm>
              <a:off x="5592196" y="3981397"/>
              <a:ext cx="1004502" cy="114113"/>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2" name="Rectangle 10"/>
            <p:cNvSpPr>
              <a:spLocks noChangeArrowheads="1"/>
            </p:cNvSpPr>
            <p:nvPr/>
          </p:nvSpPr>
          <p:spPr bwMode="auto">
            <a:xfrm>
              <a:off x="5471873" y="4093379"/>
              <a:ext cx="874864" cy="7374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3" name="Rectangle 11"/>
            <p:cNvSpPr>
              <a:spLocks noChangeArrowheads="1"/>
            </p:cNvSpPr>
            <p:nvPr/>
          </p:nvSpPr>
          <p:spPr bwMode="auto">
            <a:xfrm>
              <a:off x="5592196" y="4166845"/>
              <a:ext cx="1026238" cy="254619"/>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5" name="Rectangle 12"/>
            <p:cNvSpPr>
              <a:spLocks noChangeArrowheads="1"/>
            </p:cNvSpPr>
            <p:nvPr/>
          </p:nvSpPr>
          <p:spPr bwMode="auto">
            <a:xfrm>
              <a:off x="5570460" y="4915952"/>
              <a:ext cx="902034" cy="52011"/>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7" name="Rectangle 13"/>
            <p:cNvSpPr>
              <a:spLocks noChangeArrowheads="1"/>
            </p:cNvSpPr>
            <p:nvPr/>
          </p:nvSpPr>
          <p:spPr bwMode="auto">
            <a:xfrm>
              <a:off x="5690783" y="4967962"/>
              <a:ext cx="693215"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8" name="Rectangle 14"/>
            <p:cNvSpPr>
              <a:spLocks noChangeArrowheads="1"/>
            </p:cNvSpPr>
            <p:nvPr/>
          </p:nvSpPr>
          <p:spPr bwMode="auto">
            <a:xfrm>
              <a:off x="5409771" y="5109245"/>
              <a:ext cx="936966" cy="23443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0" name="Rectangle 16"/>
            <p:cNvSpPr>
              <a:spLocks noChangeArrowheads="1"/>
            </p:cNvSpPr>
            <p:nvPr/>
          </p:nvSpPr>
          <p:spPr bwMode="auto">
            <a:xfrm>
              <a:off x="5632562" y="5343680"/>
              <a:ext cx="877193" cy="114113"/>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1" name="Rectangle 17"/>
            <p:cNvSpPr>
              <a:spLocks noChangeArrowheads="1"/>
            </p:cNvSpPr>
            <p:nvPr/>
          </p:nvSpPr>
          <p:spPr bwMode="auto">
            <a:xfrm>
              <a:off x="5340682" y="5458288"/>
              <a:ext cx="823630" cy="166900"/>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2" name="Rectangle 18"/>
            <p:cNvSpPr>
              <a:spLocks noChangeArrowheads="1"/>
            </p:cNvSpPr>
            <p:nvPr/>
          </p:nvSpPr>
          <p:spPr bwMode="auto">
            <a:xfrm>
              <a:off x="5536304" y="5625188"/>
              <a:ext cx="1110076" cy="22434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3" name="Rectangle 19"/>
            <p:cNvSpPr>
              <a:spLocks noChangeArrowheads="1"/>
            </p:cNvSpPr>
            <p:nvPr/>
          </p:nvSpPr>
          <p:spPr bwMode="auto">
            <a:xfrm>
              <a:off x="6411944" y="3355717"/>
              <a:ext cx="24841" cy="21968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4" name="Rectangle 20"/>
            <p:cNvSpPr>
              <a:spLocks noChangeArrowheads="1"/>
            </p:cNvSpPr>
            <p:nvPr/>
          </p:nvSpPr>
          <p:spPr bwMode="auto">
            <a:xfrm>
              <a:off x="6436785" y="3575404"/>
              <a:ext cx="776" cy="77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5" name="Rectangle 21"/>
            <p:cNvSpPr>
              <a:spLocks noChangeArrowheads="1"/>
            </p:cNvSpPr>
            <p:nvPr/>
          </p:nvSpPr>
          <p:spPr bwMode="auto">
            <a:xfrm>
              <a:off x="5592196" y="3355717"/>
              <a:ext cx="40366" cy="21968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6" name="Rectangle 22"/>
            <p:cNvSpPr>
              <a:spLocks noChangeArrowheads="1"/>
            </p:cNvSpPr>
            <p:nvPr/>
          </p:nvSpPr>
          <p:spPr bwMode="auto">
            <a:xfrm>
              <a:off x="6509755" y="4166845"/>
              <a:ext cx="16302" cy="254619"/>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7" name="Rectangle 23"/>
            <p:cNvSpPr>
              <a:spLocks noChangeArrowheads="1"/>
            </p:cNvSpPr>
            <p:nvPr/>
          </p:nvSpPr>
          <p:spPr bwMode="auto">
            <a:xfrm>
              <a:off x="5676034" y="4166845"/>
              <a:ext cx="158360" cy="254619"/>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8" name="Freeform 24"/>
            <p:cNvSpPr/>
            <p:nvPr/>
          </p:nvSpPr>
          <p:spPr bwMode="auto">
            <a:xfrm>
              <a:off x="6455866" y="4793204"/>
              <a:ext cx="548052" cy="1056513"/>
            </a:xfrm>
            <a:custGeom>
              <a:avLst/>
              <a:gdLst>
                <a:gd name="T0" fmla="*/ 393 w 706"/>
                <a:gd name="T1" fmla="*/ 1361 h 1361"/>
                <a:gd name="T2" fmla="*/ 0 w 706"/>
                <a:gd name="T3" fmla="*/ 98 h 1361"/>
                <a:gd name="T4" fmla="*/ 314 w 706"/>
                <a:gd name="T5" fmla="*/ 0 h 1361"/>
                <a:gd name="T6" fmla="*/ 706 w 706"/>
                <a:gd name="T7" fmla="*/ 1263 h 1361"/>
                <a:gd name="T8" fmla="*/ 393 w 706"/>
                <a:gd name="T9" fmla="*/ 1361 h 1361"/>
              </a:gdLst>
              <a:ahLst/>
              <a:cxnLst>
                <a:cxn ang="0">
                  <a:pos x="T0" y="T1"/>
                </a:cxn>
                <a:cxn ang="0">
                  <a:pos x="T2" y="T3"/>
                </a:cxn>
                <a:cxn ang="0">
                  <a:pos x="T4" y="T5"/>
                </a:cxn>
                <a:cxn ang="0">
                  <a:pos x="T6" y="T7"/>
                </a:cxn>
                <a:cxn ang="0">
                  <a:pos x="T8" y="T9"/>
                </a:cxn>
              </a:cxnLst>
              <a:rect l="0" t="0" r="r" b="b"/>
              <a:pathLst>
                <a:path w="706" h="1361">
                  <a:moveTo>
                    <a:pt x="393" y="1361"/>
                  </a:moveTo>
                  <a:lnTo>
                    <a:pt x="0" y="98"/>
                  </a:lnTo>
                  <a:lnTo>
                    <a:pt x="314" y="0"/>
                  </a:lnTo>
                  <a:lnTo>
                    <a:pt x="706" y="1263"/>
                  </a:lnTo>
                  <a:lnTo>
                    <a:pt x="393" y="1361"/>
                  </a:lnTo>
                  <a:close/>
                </a:path>
              </a:pathLst>
            </a:custGeom>
            <a:solidFill>
              <a:srgbClr val="6BE137"/>
            </a:solidFill>
            <a:ln w="9525">
              <a:solidFill>
                <a:schemeClr val="accent1"/>
              </a:solidFill>
              <a:round/>
            </a:ln>
          </p:spPr>
          <p:txBody>
            <a:bodyPr vert="horz" wrap="square" lIns="86687" tIns="43344" rIns="86687" bIns="43344" numCol="1" anchor="t" anchorCtr="0" compatLnSpc="1"/>
            <a:lstStyle/>
            <a:p>
              <a:endParaRPr lang="en-US" sz="1705" dirty="0">
                <a:solidFill>
                  <a:prstClr val="black"/>
                </a:solidFill>
                <a:latin typeface="Calibri" panose="020F0502020204030204"/>
                <a:ea typeface="微软雅黑" panose="020B0503020204020204" pitchFamily="34" charset="-122"/>
              </a:endParaRPr>
            </a:p>
          </p:txBody>
        </p:sp>
        <p:sp>
          <p:nvSpPr>
            <p:cNvPr id="39" name="Freeform 25"/>
            <p:cNvSpPr/>
            <p:nvPr/>
          </p:nvSpPr>
          <p:spPr bwMode="auto">
            <a:xfrm>
              <a:off x="6731444" y="5683594"/>
              <a:ext cx="248409" cy="91601"/>
            </a:xfrm>
            <a:custGeom>
              <a:avLst/>
              <a:gdLst>
                <a:gd name="T0" fmla="*/ 7 w 320"/>
                <a:gd name="T1" fmla="*/ 118 h 118"/>
                <a:gd name="T2" fmla="*/ 0 w 320"/>
                <a:gd name="T3" fmla="*/ 97 h 118"/>
                <a:gd name="T4" fmla="*/ 314 w 320"/>
                <a:gd name="T5" fmla="*/ 0 h 118"/>
                <a:gd name="T6" fmla="*/ 320 w 320"/>
                <a:gd name="T7" fmla="*/ 21 h 118"/>
                <a:gd name="T8" fmla="*/ 7 w 320"/>
                <a:gd name="T9" fmla="*/ 118 h 118"/>
              </a:gdLst>
              <a:ahLst/>
              <a:cxnLst>
                <a:cxn ang="0">
                  <a:pos x="T0" y="T1"/>
                </a:cxn>
                <a:cxn ang="0">
                  <a:pos x="T2" y="T3"/>
                </a:cxn>
                <a:cxn ang="0">
                  <a:pos x="T4" y="T5"/>
                </a:cxn>
                <a:cxn ang="0">
                  <a:pos x="T6" y="T7"/>
                </a:cxn>
                <a:cxn ang="0">
                  <a:pos x="T8" y="T9"/>
                </a:cxn>
              </a:cxnLst>
              <a:rect l="0" t="0" r="r" b="b"/>
              <a:pathLst>
                <a:path w="320" h="118">
                  <a:moveTo>
                    <a:pt x="7" y="118"/>
                  </a:moveTo>
                  <a:lnTo>
                    <a:pt x="0" y="97"/>
                  </a:lnTo>
                  <a:lnTo>
                    <a:pt x="314" y="0"/>
                  </a:lnTo>
                  <a:lnTo>
                    <a:pt x="320" y="21"/>
                  </a:lnTo>
                  <a:lnTo>
                    <a:pt x="7" y="118"/>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0" name="Freeform 26"/>
            <p:cNvSpPr/>
            <p:nvPr/>
          </p:nvSpPr>
          <p:spPr bwMode="auto">
            <a:xfrm>
              <a:off x="6481483" y="4874713"/>
              <a:ext cx="290328" cy="226673"/>
            </a:xfrm>
            <a:custGeom>
              <a:avLst/>
              <a:gdLst>
                <a:gd name="T0" fmla="*/ 61 w 374"/>
                <a:gd name="T1" fmla="*/ 292 h 292"/>
                <a:gd name="T2" fmla="*/ 0 w 374"/>
                <a:gd name="T3" fmla="*/ 98 h 292"/>
                <a:gd name="T4" fmla="*/ 314 w 374"/>
                <a:gd name="T5" fmla="*/ 0 h 292"/>
                <a:gd name="T6" fmla="*/ 374 w 374"/>
                <a:gd name="T7" fmla="*/ 194 h 292"/>
                <a:gd name="T8" fmla="*/ 61 w 374"/>
                <a:gd name="T9" fmla="*/ 292 h 292"/>
              </a:gdLst>
              <a:ahLst/>
              <a:cxnLst>
                <a:cxn ang="0">
                  <a:pos x="T0" y="T1"/>
                </a:cxn>
                <a:cxn ang="0">
                  <a:pos x="T2" y="T3"/>
                </a:cxn>
                <a:cxn ang="0">
                  <a:pos x="T4" y="T5"/>
                </a:cxn>
                <a:cxn ang="0">
                  <a:pos x="T6" y="T7"/>
                </a:cxn>
                <a:cxn ang="0">
                  <a:pos x="T8" y="T9"/>
                </a:cxn>
              </a:cxnLst>
              <a:rect l="0" t="0" r="r" b="b"/>
              <a:pathLst>
                <a:path w="374" h="292">
                  <a:moveTo>
                    <a:pt x="61" y="292"/>
                  </a:moveTo>
                  <a:lnTo>
                    <a:pt x="0" y="98"/>
                  </a:lnTo>
                  <a:lnTo>
                    <a:pt x="314" y="0"/>
                  </a:lnTo>
                  <a:lnTo>
                    <a:pt x="374" y="194"/>
                  </a:lnTo>
                  <a:lnTo>
                    <a:pt x="61" y="292"/>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1" name="Rectangle 27"/>
            <p:cNvSpPr>
              <a:spLocks noChangeArrowheads="1"/>
            </p:cNvSpPr>
            <p:nvPr/>
          </p:nvSpPr>
          <p:spPr bwMode="auto">
            <a:xfrm>
              <a:off x="5306526" y="4421463"/>
              <a:ext cx="817420" cy="203385"/>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2" name="Rectangle 28"/>
            <p:cNvSpPr>
              <a:spLocks noChangeArrowheads="1"/>
            </p:cNvSpPr>
            <p:nvPr/>
          </p:nvSpPr>
          <p:spPr bwMode="auto">
            <a:xfrm>
              <a:off x="5808001" y="4421463"/>
              <a:ext cx="60550" cy="203385"/>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3" name="Rectangle 29"/>
            <p:cNvSpPr>
              <a:spLocks noChangeArrowheads="1"/>
            </p:cNvSpPr>
            <p:nvPr/>
          </p:nvSpPr>
          <p:spPr bwMode="auto">
            <a:xfrm>
              <a:off x="5652745" y="4421463"/>
              <a:ext cx="62102" cy="203385"/>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4" name="Rectangle 30"/>
            <p:cNvSpPr>
              <a:spLocks noChangeArrowheads="1"/>
            </p:cNvSpPr>
            <p:nvPr/>
          </p:nvSpPr>
          <p:spPr bwMode="auto">
            <a:xfrm>
              <a:off x="5738136" y="4624848"/>
              <a:ext cx="126533" cy="29110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5" name="Rectangle 31"/>
            <p:cNvSpPr>
              <a:spLocks noChangeArrowheads="1"/>
            </p:cNvSpPr>
            <p:nvPr/>
          </p:nvSpPr>
          <p:spPr bwMode="auto">
            <a:xfrm>
              <a:off x="5738136" y="4967962"/>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6" name="Rectangle 32"/>
            <p:cNvSpPr>
              <a:spLocks noChangeArrowheads="1"/>
            </p:cNvSpPr>
            <p:nvPr/>
          </p:nvSpPr>
          <p:spPr bwMode="auto">
            <a:xfrm>
              <a:off x="5772292" y="4967962"/>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7" name="Rectangle 33"/>
            <p:cNvSpPr>
              <a:spLocks noChangeArrowheads="1"/>
            </p:cNvSpPr>
            <p:nvPr/>
          </p:nvSpPr>
          <p:spPr bwMode="auto">
            <a:xfrm>
              <a:off x="6264452" y="4967962"/>
              <a:ext cx="19407"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8" name="Rectangle 34"/>
            <p:cNvSpPr>
              <a:spLocks noChangeArrowheads="1"/>
            </p:cNvSpPr>
            <p:nvPr/>
          </p:nvSpPr>
          <p:spPr bwMode="auto">
            <a:xfrm>
              <a:off x="6311804" y="4967962"/>
              <a:ext cx="14749"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9" name="Rectangle 35"/>
            <p:cNvSpPr>
              <a:spLocks noChangeArrowheads="1"/>
            </p:cNvSpPr>
            <p:nvPr/>
          </p:nvSpPr>
          <p:spPr bwMode="auto">
            <a:xfrm>
              <a:off x="5690783" y="3761710"/>
              <a:ext cx="693215"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0" name="Rectangle 36"/>
            <p:cNvSpPr>
              <a:spLocks noChangeArrowheads="1"/>
            </p:cNvSpPr>
            <p:nvPr/>
          </p:nvSpPr>
          <p:spPr bwMode="auto">
            <a:xfrm>
              <a:off x="5738136" y="3761710"/>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1" name="Rectangle 37"/>
            <p:cNvSpPr>
              <a:spLocks noChangeArrowheads="1"/>
            </p:cNvSpPr>
            <p:nvPr/>
          </p:nvSpPr>
          <p:spPr bwMode="auto">
            <a:xfrm>
              <a:off x="5772292" y="3761710"/>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2" name="Rectangle 38"/>
            <p:cNvSpPr>
              <a:spLocks noChangeArrowheads="1"/>
            </p:cNvSpPr>
            <p:nvPr/>
          </p:nvSpPr>
          <p:spPr bwMode="auto">
            <a:xfrm>
              <a:off x="6264452" y="3761710"/>
              <a:ext cx="19407"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3" name="Rectangle 39"/>
            <p:cNvSpPr>
              <a:spLocks noChangeArrowheads="1"/>
            </p:cNvSpPr>
            <p:nvPr/>
          </p:nvSpPr>
          <p:spPr bwMode="auto">
            <a:xfrm>
              <a:off x="6311804" y="3761710"/>
              <a:ext cx="14749"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4" name="Freeform 40"/>
            <p:cNvSpPr/>
            <p:nvPr/>
          </p:nvSpPr>
          <p:spPr bwMode="auto">
            <a:xfrm>
              <a:off x="5604616" y="5664002"/>
              <a:ext cx="416084" cy="148269"/>
            </a:xfrm>
            <a:custGeom>
              <a:avLst/>
              <a:gdLst>
                <a:gd name="T0" fmla="*/ 328 w 328"/>
                <a:gd name="T1" fmla="*/ 90 h 117"/>
                <a:gd name="T2" fmla="*/ 301 w 328"/>
                <a:gd name="T3" fmla="*/ 117 h 117"/>
                <a:gd name="T4" fmla="*/ 27 w 328"/>
                <a:gd name="T5" fmla="*/ 117 h 117"/>
                <a:gd name="T6" fmla="*/ 0 w 328"/>
                <a:gd name="T7" fmla="*/ 90 h 117"/>
                <a:gd name="T8" fmla="*/ 0 w 328"/>
                <a:gd name="T9" fmla="*/ 27 h 117"/>
                <a:gd name="T10" fmla="*/ 27 w 328"/>
                <a:gd name="T11" fmla="*/ 0 h 117"/>
                <a:gd name="T12" fmla="*/ 301 w 328"/>
                <a:gd name="T13" fmla="*/ 0 h 117"/>
                <a:gd name="T14" fmla="*/ 328 w 328"/>
                <a:gd name="T15" fmla="*/ 27 h 117"/>
                <a:gd name="T16" fmla="*/ 328 w 328"/>
                <a:gd name="T17" fmla="*/ 9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117">
                  <a:moveTo>
                    <a:pt x="328" y="90"/>
                  </a:moveTo>
                  <a:cubicBezTo>
                    <a:pt x="328" y="105"/>
                    <a:pt x="316" y="117"/>
                    <a:pt x="301" y="117"/>
                  </a:cubicBezTo>
                  <a:cubicBezTo>
                    <a:pt x="27" y="117"/>
                    <a:pt x="27" y="117"/>
                    <a:pt x="27" y="117"/>
                  </a:cubicBezTo>
                  <a:cubicBezTo>
                    <a:pt x="12" y="117"/>
                    <a:pt x="0" y="105"/>
                    <a:pt x="0" y="90"/>
                  </a:cubicBezTo>
                  <a:cubicBezTo>
                    <a:pt x="0" y="27"/>
                    <a:pt x="0" y="27"/>
                    <a:pt x="0" y="27"/>
                  </a:cubicBezTo>
                  <a:cubicBezTo>
                    <a:pt x="0" y="12"/>
                    <a:pt x="12" y="0"/>
                    <a:pt x="27" y="0"/>
                  </a:cubicBezTo>
                  <a:cubicBezTo>
                    <a:pt x="301" y="0"/>
                    <a:pt x="301" y="0"/>
                    <a:pt x="301" y="0"/>
                  </a:cubicBezTo>
                  <a:cubicBezTo>
                    <a:pt x="316" y="0"/>
                    <a:pt x="328" y="12"/>
                    <a:pt x="328" y="27"/>
                  </a:cubicBezTo>
                  <a:lnTo>
                    <a:pt x="328" y="90"/>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5" name="Freeform 41"/>
            <p:cNvSpPr/>
            <p:nvPr/>
          </p:nvSpPr>
          <p:spPr bwMode="auto">
            <a:xfrm>
              <a:off x="6547793" y="5664002"/>
              <a:ext cx="40366" cy="167676"/>
            </a:xfrm>
            <a:custGeom>
              <a:avLst/>
              <a:gdLst>
                <a:gd name="T0" fmla="*/ 32 w 32"/>
                <a:gd name="T1" fmla="*/ 116 h 132"/>
                <a:gd name="T2" fmla="*/ 16 w 32"/>
                <a:gd name="T3" fmla="*/ 132 h 132"/>
                <a:gd name="T4" fmla="*/ 16 w 32"/>
                <a:gd name="T5" fmla="*/ 132 h 132"/>
                <a:gd name="T6" fmla="*/ 0 w 32"/>
                <a:gd name="T7" fmla="*/ 116 h 132"/>
                <a:gd name="T8" fmla="*/ 0 w 32"/>
                <a:gd name="T9" fmla="*/ 16 h 132"/>
                <a:gd name="T10" fmla="*/ 16 w 32"/>
                <a:gd name="T11" fmla="*/ 0 h 132"/>
                <a:gd name="T12" fmla="*/ 16 w 32"/>
                <a:gd name="T13" fmla="*/ 0 h 132"/>
                <a:gd name="T14" fmla="*/ 32 w 32"/>
                <a:gd name="T15" fmla="*/ 16 h 132"/>
                <a:gd name="T16" fmla="*/ 32 w 32"/>
                <a:gd name="T17" fmla="*/ 11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32">
                  <a:moveTo>
                    <a:pt x="32" y="116"/>
                  </a:moveTo>
                  <a:cubicBezTo>
                    <a:pt x="32" y="125"/>
                    <a:pt x="25" y="132"/>
                    <a:pt x="16" y="132"/>
                  </a:cubicBezTo>
                  <a:cubicBezTo>
                    <a:pt x="16" y="132"/>
                    <a:pt x="16" y="132"/>
                    <a:pt x="16" y="132"/>
                  </a:cubicBezTo>
                  <a:cubicBezTo>
                    <a:pt x="7" y="132"/>
                    <a:pt x="0" y="125"/>
                    <a:pt x="0" y="116"/>
                  </a:cubicBezTo>
                  <a:cubicBezTo>
                    <a:pt x="0" y="16"/>
                    <a:pt x="0" y="16"/>
                    <a:pt x="0" y="16"/>
                  </a:cubicBezTo>
                  <a:cubicBezTo>
                    <a:pt x="0" y="7"/>
                    <a:pt x="7" y="0"/>
                    <a:pt x="16" y="0"/>
                  </a:cubicBezTo>
                  <a:cubicBezTo>
                    <a:pt x="16" y="0"/>
                    <a:pt x="16" y="0"/>
                    <a:pt x="16" y="0"/>
                  </a:cubicBezTo>
                  <a:cubicBezTo>
                    <a:pt x="25" y="0"/>
                    <a:pt x="32" y="7"/>
                    <a:pt x="32" y="16"/>
                  </a:cubicBezTo>
                  <a:lnTo>
                    <a:pt x="32" y="116"/>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6" name="Freeform 42"/>
            <p:cNvSpPr/>
            <p:nvPr/>
          </p:nvSpPr>
          <p:spPr bwMode="auto">
            <a:xfrm>
              <a:off x="5409771" y="5514180"/>
              <a:ext cx="70641" cy="72194"/>
            </a:xfrm>
            <a:custGeom>
              <a:avLst/>
              <a:gdLst>
                <a:gd name="T0" fmla="*/ 56 w 56"/>
                <a:gd name="T1" fmla="*/ 29 h 57"/>
                <a:gd name="T2" fmla="*/ 28 w 56"/>
                <a:gd name="T3" fmla="*/ 57 h 57"/>
                <a:gd name="T4" fmla="*/ 27 w 56"/>
                <a:gd name="T5" fmla="*/ 57 h 57"/>
                <a:gd name="T6" fmla="*/ 0 w 56"/>
                <a:gd name="T7" fmla="*/ 29 h 57"/>
                <a:gd name="T8" fmla="*/ 0 w 56"/>
                <a:gd name="T9" fmla="*/ 28 h 57"/>
                <a:gd name="T10" fmla="*/ 27 w 56"/>
                <a:gd name="T11" fmla="*/ 0 h 57"/>
                <a:gd name="T12" fmla="*/ 28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8" y="57"/>
                  </a:cubicBezTo>
                  <a:cubicBezTo>
                    <a:pt x="27" y="57"/>
                    <a:pt x="27" y="57"/>
                    <a:pt x="27" y="57"/>
                  </a:cubicBezTo>
                  <a:cubicBezTo>
                    <a:pt x="12" y="57"/>
                    <a:pt x="0" y="44"/>
                    <a:pt x="0" y="29"/>
                  </a:cubicBezTo>
                  <a:cubicBezTo>
                    <a:pt x="0" y="28"/>
                    <a:pt x="0" y="28"/>
                    <a:pt x="0" y="28"/>
                  </a:cubicBezTo>
                  <a:cubicBezTo>
                    <a:pt x="0" y="13"/>
                    <a:pt x="12" y="0"/>
                    <a:pt x="27" y="0"/>
                  </a:cubicBezTo>
                  <a:cubicBezTo>
                    <a:pt x="28" y="0"/>
                    <a:pt x="28" y="0"/>
                    <a:pt x="28" y="0"/>
                  </a:cubicBezTo>
                  <a:cubicBezTo>
                    <a:pt x="44" y="0"/>
                    <a:pt x="56" y="13"/>
                    <a:pt x="56" y="28"/>
                  </a:cubicBezTo>
                  <a:lnTo>
                    <a:pt x="56" y="29"/>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7" name="Freeform 43"/>
            <p:cNvSpPr/>
            <p:nvPr/>
          </p:nvSpPr>
          <p:spPr bwMode="auto">
            <a:xfrm>
              <a:off x="6062620" y="5514180"/>
              <a:ext cx="71417" cy="72194"/>
            </a:xfrm>
            <a:custGeom>
              <a:avLst/>
              <a:gdLst>
                <a:gd name="T0" fmla="*/ 56 w 56"/>
                <a:gd name="T1" fmla="*/ 29 h 57"/>
                <a:gd name="T2" fmla="*/ 29 w 56"/>
                <a:gd name="T3" fmla="*/ 57 h 57"/>
                <a:gd name="T4" fmla="*/ 28 w 56"/>
                <a:gd name="T5" fmla="*/ 57 h 57"/>
                <a:gd name="T6" fmla="*/ 0 w 56"/>
                <a:gd name="T7" fmla="*/ 29 h 57"/>
                <a:gd name="T8" fmla="*/ 0 w 56"/>
                <a:gd name="T9" fmla="*/ 28 h 57"/>
                <a:gd name="T10" fmla="*/ 28 w 56"/>
                <a:gd name="T11" fmla="*/ 0 h 57"/>
                <a:gd name="T12" fmla="*/ 29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9" y="57"/>
                  </a:cubicBezTo>
                  <a:cubicBezTo>
                    <a:pt x="28" y="57"/>
                    <a:pt x="28" y="57"/>
                    <a:pt x="28" y="57"/>
                  </a:cubicBezTo>
                  <a:cubicBezTo>
                    <a:pt x="13" y="57"/>
                    <a:pt x="0" y="44"/>
                    <a:pt x="0" y="29"/>
                  </a:cubicBezTo>
                  <a:cubicBezTo>
                    <a:pt x="0" y="28"/>
                    <a:pt x="0" y="28"/>
                    <a:pt x="0" y="28"/>
                  </a:cubicBezTo>
                  <a:cubicBezTo>
                    <a:pt x="0" y="13"/>
                    <a:pt x="13" y="0"/>
                    <a:pt x="28" y="0"/>
                  </a:cubicBezTo>
                  <a:cubicBezTo>
                    <a:pt x="29" y="0"/>
                    <a:pt x="29" y="0"/>
                    <a:pt x="29" y="0"/>
                  </a:cubicBezTo>
                  <a:cubicBezTo>
                    <a:pt x="44" y="0"/>
                    <a:pt x="56" y="13"/>
                    <a:pt x="56" y="28"/>
                  </a:cubicBezTo>
                  <a:lnTo>
                    <a:pt x="56" y="29"/>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8" name="Freeform 44"/>
            <p:cNvSpPr/>
            <p:nvPr/>
          </p:nvSpPr>
          <p:spPr bwMode="auto">
            <a:xfrm>
              <a:off x="5576670" y="5179886"/>
              <a:ext cx="665269" cy="93153"/>
            </a:xfrm>
            <a:custGeom>
              <a:avLst/>
              <a:gdLst>
                <a:gd name="T0" fmla="*/ 524 w 524"/>
                <a:gd name="T1" fmla="*/ 45 h 73"/>
                <a:gd name="T2" fmla="*/ 497 w 524"/>
                <a:gd name="T3" fmla="*/ 73 h 73"/>
                <a:gd name="T4" fmla="*/ 28 w 524"/>
                <a:gd name="T5" fmla="*/ 73 h 73"/>
                <a:gd name="T6" fmla="*/ 0 w 524"/>
                <a:gd name="T7" fmla="*/ 45 h 73"/>
                <a:gd name="T8" fmla="*/ 0 w 524"/>
                <a:gd name="T9" fmla="*/ 27 h 73"/>
                <a:gd name="T10" fmla="*/ 28 w 524"/>
                <a:gd name="T11" fmla="*/ 0 h 73"/>
                <a:gd name="T12" fmla="*/ 497 w 524"/>
                <a:gd name="T13" fmla="*/ 0 h 73"/>
                <a:gd name="T14" fmla="*/ 524 w 524"/>
                <a:gd name="T15" fmla="*/ 27 h 73"/>
                <a:gd name="T16" fmla="*/ 524 w 524"/>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4" h="73">
                  <a:moveTo>
                    <a:pt x="524" y="45"/>
                  </a:moveTo>
                  <a:cubicBezTo>
                    <a:pt x="524" y="61"/>
                    <a:pt x="512" y="73"/>
                    <a:pt x="497" y="73"/>
                  </a:cubicBezTo>
                  <a:cubicBezTo>
                    <a:pt x="28" y="73"/>
                    <a:pt x="28" y="73"/>
                    <a:pt x="28" y="73"/>
                  </a:cubicBezTo>
                  <a:cubicBezTo>
                    <a:pt x="12" y="73"/>
                    <a:pt x="0" y="61"/>
                    <a:pt x="0" y="45"/>
                  </a:cubicBezTo>
                  <a:cubicBezTo>
                    <a:pt x="0" y="27"/>
                    <a:pt x="0" y="27"/>
                    <a:pt x="0" y="27"/>
                  </a:cubicBezTo>
                  <a:cubicBezTo>
                    <a:pt x="0" y="12"/>
                    <a:pt x="12" y="0"/>
                    <a:pt x="28" y="0"/>
                  </a:cubicBezTo>
                  <a:cubicBezTo>
                    <a:pt x="497" y="0"/>
                    <a:pt x="497" y="0"/>
                    <a:pt x="497" y="0"/>
                  </a:cubicBezTo>
                  <a:cubicBezTo>
                    <a:pt x="512" y="0"/>
                    <a:pt x="524" y="12"/>
                    <a:pt x="524" y="27"/>
                  </a:cubicBezTo>
                  <a:lnTo>
                    <a:pt x="524" y="45"/>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9" name="Oval 45"/>
            <p:cNvSpPr>
              <a:spLocks noChangeArrowheads="1"/>
            </p:cNvSpPr>
            <p:nvPr/>
          </p:nvSpPr>
          <p:spPr bwMode="auto">
            <a:xfrm>
              <a:off x="6128603" y="3612665"/>
              <a:ext cx="111784" cy="111008"/>
            </a:xfrm>
            <a:prstGeom prst="ellipse">
              <a:avLst/>
            </a:pr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60" name="Oval 46"/>
            <p:cNvSpPr>
              <a:spLocks noChangeArrowheads="1"/>
            </p:cNvSpPr>
            <p:nvPr/>
          </p:nvSpPr>
          <p:spPr bwMode="auto">
            <a:xfrm>
              <a:off x="5325933" y="3617323"/>
              <a:ext cx="111784" cy="111784"/>
            </a:xfrm>
            <a:prstGeom prst="ellipse">
              <a:avLst/>
            </a:pr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grpSp>
      <p:grpSp>
        <p:nvGrpSpPr>
          <p:cNvPr id="3" name="组合 2"/>
          <p:cNvGrpSpPr/>
          <p:nvPr/>
        </p:nvGrpSpPr>
        <p:grpSpPr>
          <a:xfrm>
            <a:off x="443983" y="1112313"/>
            <a:ext cx="1936868" cy="1936868"/>
            <a:chOff x="2572456" y="958222"/>
            <a:chExt cx="1936868" cy="1936868"/>
          </a:xfrm>
        </p:grpSpPr>
        <p:grpSp>
          <p:nvGrpSpPr>
            <p:cNvPr id="61" name="组合 60"/>
            <p:cNvGrpSpPr/>
            <p:nvPr/>
          </p:nvGrpSpPr>
          <p:grpSpPr>
            <a:xfrm>
              <a:off x="2572456" y="958222"/>
              <a:ext cx="1936868" cy="1936868"/>
              <a:chOff x="11207774" y="442662"/>
              <a:chExt cx="504056" cy="504056"/>
            </a:xfrm>
            <a:solidFill>
              <a:srgbClr val="B3DF63"/>
            </a:solidFill>
            <a:effectLst>
              <a:outerShdw blurRad="50800" dist="38100" dir="5400000" algn="t" rotWithShape="0">
                <a:prstClr val="black">
                  <a:alpha val="40000"/>
                </a:prstClr>
              </a:outerShdw>
            </a:effectLst>
          </p:grpSpPr>
          <p:sp>
            <p:nvSpPr>
              <p:cNvPr id="62" name="椭圆 61"/>
              <p:cNvSpPr/>
              <p:nvPr/>
            </p:nvSpPr>
            <p:spPr>
              <a:xfrm>
                <a:off x="11273029" y="517620"/>
                <a:ext cx="373547" cy="373547"/>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63" name="椭圆 62"/>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grpSp>
        <p:sp>
          <p:nvSpPr>
            <p:cNvPr id="64" name="TextBox 1"/>
            <p:cNvSpPr txBox="1"/>
            <p:nvPr/>
          </p:nvSpPr>
          <p:spPr>
            <a:xfrm>
              <a:off x="2815371" y="1264937"/>
              <a:ext cx="1451038" cy="1323439"/>
            </a:xfrm>
            <a:prstGeom prst="rect">
              <a:avLst/>
            </a:prstGeom>
            <a:noFill/>
          </p:spPr>
          <p:txBody>
            <a:bodyPr wrap="none" rtlCol="0">
              <a:spAutoFit/>
            </a:bodyPr>
            <a:lstStyle/>
            <a:p>
              <a:r>
                <a:rPr lang="en-US" altLang="zh-CN"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05</a:t>
              </a:r>
              <a:endParaRPr lang="zh-CN" altLang="en-US"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endParaRPr>
            </a:p>
          </p:txBody>
        </p:sp>
      </p:grpSp>
      <p:grpSp>
        <p:nvGrpSpPr>
          <p:cNvPr id="65" name="组合 64"/>
          <p:cNvGrpSpPr/>
          <p:nvPr/>
        </p:nvGrpSpPr>
        <p:grpSpPr>
          <a:xfrm rot="5400000">
            <a:off x="7939470" y="-3214903"/>
            <a:ext cx="942183" cy="7462505"/>
            <a:chOff x="-11273" y="-594773"/>
            <a:chExt cx="719786" cy="7462505"/>
          </a:xfrm>
        </p:grpSpPr>
        <p:sp>
          <p:nvSpPr>
            <p:cNvPr id="66" name="等腰三角形 65"/>
            <p:cNvSpPr/>
            <p:nvPr/>
          </p:nvSpPr>
          <p:spPr>
            <a:xfrm rot="5400000">
              <a:off x="-68856" y="2776017"/>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等腰三角形 66"/>
            <p:cNvSpPr/>
            <p:nvPr/>
          </p:nvSpPr>
          <p:spPr>
            <a:xfrm rot="5400000">
              <a:off x="-68856" y="195805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等腰三角形 67"/>
            <p:cNvSpPr/>
            <p:nvPr/>
          </p:nvSpPr>
          <p:spPr>
            <a:xfrm rot="5400000">
              <a:off x="-68856" y="1114606"/>
              <a:ext cx="834952" cy="7197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等腰三角形 68"/>
            <p:cNvSpPr/>
            <p:nvPr/>
          </p:nvSpPr>
          <p:spPr>
            <a:xfrm rot="5400000">
              <a:off x="-68856" y="296639"/>
              <a:ext cx="834952" cy="7197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等腰三角形 69"/>
            <p:cNvSpPr/>
            <p:nvPr/>
          </p:nvSpPr>
          <p:spPr>
            <a:xfrm rot="5400000">
              <a:off x="-68856" y="3610969"/>
              <a:ext cx="834952" cy="71978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等腰三角形 70"/>
            <p:cNvSpPr/>
            <p:nvPr/>
          </p:nvSpPr>
          <p:spPr>
            <a:xfrm rot="5400000">
              <a:off x="-68856" y="4443673"/>
              <a:ext cx="834952" cy="719786"/>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2" name="等腰三角形 71"/>
            <p:cNvSpPr/>
            <p:nvPr/>
          </p:nvSpPr>
          <p:spPr>
            <a:xfrm rot="5400000">
              <a:off x="-68856" y="5264883"/>
              <a:ext cx="834952" cy="71978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3" name="等腰三角形 72"/>
            <p:cNvSpPr/>
            <p:nvPr/>
          </p:nvSpPr>
          <p:spPr>
            <a:xfrm rot="5400000">
              <a:off x="-68856" y="6090363"/>
              <a:ext cx="834952" cy="71978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4" name="等腰三角形 73"/>
            <p:cNvSpPr/>
            <p:nvPr/>
          </p:nvSpPr>
          <p:spPr>
            <a:xfrm rot="5400000">
              <a:off x="-68856" y="-53719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8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8" dur="800" fill="hold"/>
                                        <p:tgtEl>
                                          <p:spTgt spid="10"/>
                                        </p:tgtEl>
                                        <p:attrNameLst>
                                          <p:attrName>ppt_y</p:attrName>
                                        </p:attrNameLst>
                                      </p:cBhvr>
                                      <p:tavLst>
                                        <p:tav tm="0">
                                          <p:val>
                                            <p:strVal val="#ppt_y"/>
                                          </p:val>
                                        </p:tav>
                                        <p:tav tm="100000">
                                          <p:val>
                                            <p:strVal val="#ppt_y"/>
                                          </p:val>
                                        </p:tav>
                                      </p:tavLst>
                                    </p:anim>
                                    <p:anim calcmode="lin" valueType="num">
                                      <p:cBhvr>
                                        <p:cTn id="9" dur="8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0" dur="8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800" tmFilter="0,0; .5, 1; 1, 1"/>
                                        <p:tgtEl>
                                          <p:spTgt spid="10"/>
                                        </p:tgtEl>
                                      </p:cBhvr>
                                    </p:animEffect>
                                  </p:childTnLst>
                                </p:cTn>
                              </p:par>
                            </p:childTnLst>
                          </p:cTn>
                        </p:par>
                        <p:par>
                          <p:cTn id="12" fill="hold">
                            <p:stCondLst>
                              <p:cond delay="1039"/>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综合应用</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443992" y="846003"/>
            <a:ext cx="11105277" cy="1135054"/>
          </a:xfrm>
          <a:prstGeom prst="rect">
            <a:avLst/>
          </a:prstGeom>
        </p:spPr>
        <p:txBody>
          <a:bodyPr wrap="square">
            <a:spAutoFit/>
          </a:bodyPr>
          <a:lstStyle/>
          <a:p>
            <a:pPr>
              <a:lnSpc>
                <a:spcPct val="150000"/>
              </a:lnSpc>
            </a:pPr>
            <a:r>
              <a:rPr lang="zh-CN" altLang="en-US" sz="2400" b="1" dirty="0">
                <a:latin typeface="+mn-ea"/>
                <a:cs typeface="Times New Roman" panose="02020603050405020304" pitchFamily="18" charset="0"/>
              </a:rPr>
              <a:t>问题</a:t>
            </a:r>
            <a:r>
              <a:rPr lang="zh-CN" altLang="en-US" sz="2400" dirty="0">
                <a:latin typeface="+mn-ea"/>
                <a:cs typeface="Times New Roman" panose="02020603050405020304" pitchFamily="18" charset="0"/>
              </a:rPr>
              <a:t>：</a:t>
            </a:r>
            <a:r>
              <a:rPr lang="zh-CN" altLang="zh-CN" sz="2400" dirty="0">
                <a:latin typeface="+mn-ea"/>
              </a:rPr>
              <a:t>找出所有的水仙花数。水仙花数是指一个</a:t>
            </a:r>
            <a:r>
              <a:rPr lang="en-US" altLang="zh-CN" sz="2400" dirty="0">
                <a:latin typeface="+mn-ea"/>
              </a:rPr>
              <a:t> 3 </a:t>
            </a:r>
            <a:r>
              <a:rPr lang="zh-CN" altLang="zh-CN" sz="2400" dirty="0">
                <a:latin typeface="+mn-ea"/>
              </a:rPr>
              <a:t>位数，它的每个位上的数字的</a:t>
            </a:r>
            <a:r>
              <a:rPr lang="en-US" altLang="zh-CN" sz="2400" dirty="0">
                <a:latin typeface="+mn-ea"/>
              </a:rPr>
              <a:t> 3</a:t>
            </a:r>
            <a:r>
              <a:rPr lang="zh-CN" altLang="zh-CN" sz="2400" dirty="0">
                <a:latin typeface="+mn-ea"/>
              </a:rPr>
              <a:t>次幂之和等于它本身（例如：</a:t>
            </a:r>
            <a:r>
              <a:rPr lang="en-US" altLang="zh-CN" sz="2400" dirty="0">
                <a:latin typeface="+mn-ea"/>
              </a:rPr>
              <a:t>1</a:t>
            </a:r>
            <a:r>
              <a:rPr lang="en-US" altLang="zh-CN" sz="2400" baseline="30000" dirty="0">
                <a:latin typeface="+mn-ea"/>
              </a:rPr>
              <a:t>3 </a:t>
            </a:r>
            <a:r>
              <a:rPr lang="en-US" altLang="zh-CN" sz="2400" dirty="0">
                <a:latin typeface="+mn-ea"/>
              </a:rPr>
              <a:t>+ 5</a:t>
            </a:r>
            <a:r>
              <a:rPr lang="en-US" altLang="zh-CN" sz="2400" baseline="30000" dirty="0">
                <a:latin typeface="+mn-ea"/>
              </a:rPr>
              <a:t>3</a:t>
            </a:r>
            <a:r>
              <a:rPr lang="en-US" altLang="zh-CN" sz="2400" dirty="0">
                <a:latin typeface="+mn-ea"/>
              </a:rPr>
              <a:t>+ 3</a:t>
            </a:r>
            <a:r>
              <a:rPr lang="en-US" altLang="zh-CN" sz="2400" baseline="30000" dirty="0">
                <a:latin typeface="+mn-ea"/>
              </a:rPr>
              <a:t>3</a:t>
            </a:r>
            <a:r>
              <a:rPr lang="en-US" altLang="zh-CN" sz="2400" dirty="0">
                <a:latin typeface="+mn-ea"/>
              </a:rPr>
              <a:t> = 153</a:t>
            </a:r>
            <a:r>
              <a:rPr lang="zh-CN" altLang="zh-CN" sz="2400" dirty="0">
                <a:latin typeface="+mn-ea"/>
              </a:rPr>
              <a:t>）。</a:t>
            </a:r>
            <a:endParaRPr lang="zh-CN" altLang="en-US" sz="2400" dirty="0">
              <a:latin typeface="+mn-ea"/>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896178" y="2152650"/>
            <a:ext cx="6324600" cy="2552700"/>
          </a:xfrm>
          <a:prstGeom prst="rect">
            <a:avLst/>
          </a:prstGeom>
          <a:ln>
            <a:solidFill>
              <a:schemeClr val="tx1"/>
            </a:solidFill>
          </a:ln>
          <a:effectLst>
            <a:outerShdw blurRad="50800" dist="38100" dir="2700000" algn="tl" rotWithShape="0">
              <a:prstClr val="black">
                <a:alpha val="40000"/>
              </a:prstClr>
            </a:outerShdw>
          </a:effectLst>
        </p:spPr>
      </p:pic>
      <p:pic>
        <p:nvPicPr>
          <p:cNvPr id="3" name="图片 2"/>
          <p:cNvPicPr>
            <a:picLocks noChangeAspect="1"/>
          </p:cNvPicPr>
          <p:nvPr/>
        </p:nvPicPr>
        <p:blipFill>
          <a:blip r:embed="rId2"/>
          <a:stretch>
            <a:fillRect/>
          </a:stretch>
        </p:blipFill>
        <p:spPr>
          <a:xfrm>
            <a:off x="896178" y="5036447"/>
            <a:ext cx="4143375" cy="561975"/>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综合应用</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443992" y="846003"/>
            <a:ext cx="11105277" cy="1689052"/>
          </a:xfrm>
          <a:prstGeom prst="rect">
            <a:avLst/>
          </a:prstGeom>
        </p:spPr>
        <p:txBody>
          <a:bodyPr wrap="square">
            <a:spAutoFit/>
          </a:bodyPr>
          <a:lstStyle/>
          <a:p>
            <a:pPr>
              <a:lnSpc>
                <a:spcPct val="150000"/>
              </a:lnSpc>
            </a:pPr>
            <a:r>
              <a:rPr lang="zh-CN" altLang="en-US" sz="2400" b="1" dirty="0">
                <a:latin typeface="+mn-ea"/>
                <a:cs typeface="Times New Roman" panose="02020603050405020304" pitchFamily="18" charset="0"/>
              </a:rPr>
              <a:t>问题</a:t>
            </a:r>
            <a:r>
              <a:rPr lang="zh-CN" altLang="en-US" sz="2400" dirty="0">
                <a:latin typeface="+mn-ea"/>
                <a:cs typeface="Times New Roman" panose="02020603050405020304" pitchFamily="18" charset="0"/>
              </a:rPr>
              <a:t>：</a:t>
            </a:r>
            <a:r>
              <a:rPr lang="zh-CN" altLang="zh-CN" sz="2400" dirty="0">
                <a:latin typeface="+mn-ea"/>
              </a:rPr>
              <a:t>找出</a:t>
            </a:r>
            <a:r>
              <a:rPr lang="en-US" altLang="zh-CN" sz="2400" dirty="0">
                <a:latin typeface="+mn-ea"/>
              </a:rPr>
              <a:t>1000</a:t>
            </a:r>
            <a:r>
              <a:rPr lang="zh-CN" altLang="zh-CN" sz="2400" dirty="0">
                <a:latin typeface="+mn-ea"/>
              </a:rPr>
              <a:t>以内所有的完全数。完全数（</a:t>
            </a:r>
            <a:r>
              <a:rPr lang="en-US" altLang="zh-CN" sz="2400" dirty="0">
                <a:latin typeface="+mn-ea"/>
              </a:rPr>
              <a:t>Perfect number</a:t>
            </a:r>
            <a:r>
              <a:rPr lang="zh-CN" altLang="zh-CN" sz="2400" dirty="0">
                <a:latin typeface="+mn-ea"/>
              </a:rPr>
              <a:t>），是一些特殊的自然数。它所有的真因子（即除了自身以外的</a:t>
            </a:r>
            <a:r>
              <a:rPr lang="zh-CN" altLang="en-US" sz="2400" dirty="0">
                <a:latin typeface="+mn-ea"/>
              </a:rPr>
              <a:t>因子</a:t>
            </a:r>
            <a:r>
              <a:rPr lang="zh-CN" altLang="zh-CN" sz="2400" dirty="0">
                <a:latin typeface="+mn-ea"/>
              </a:rPr>
              <a:t>）的和（即因子函数），恰好等于它本身。</a:t>
            </a:r>
            <a:endParaRPr lang="zh-CN" altLang="en-US" sz="2400" dirty="0">
              <a:latin typeface="+mn-ea"/>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776097" y="2673553"/>
            <a:ext cx="5791200" cy="3067050"/>
          </a:xfrm>
          <a:prstGeom prst="rect">
            <a:avLst/>
          </a:prstGeom>
          <a:ln>
            <a:solidFill>
              <a:schemeClr val="tx1"/>
            </a:solidFill>
          </a:ln>
          <a:effectLst>
            <a:outerShdw blurRad="50800" dist="38100" dir="2700000" algn="tl" rotWithShape="0">
              <a:prstClr val="black">
                <a:alpha val="40000"/>
              </a:prstClr>
            </a:outerShdw>
          </a:effectLst>
        </p:spPr>
      </p:pic>
      <p:pic>
        <p:nvPicPr>
          <p:cNvPr id="7" name="图片 6"/>
          <p:cNvPicPr>
            <a:picLocks noChangeAspect="1"/>
          </p:cNvPicPr>
          <p:nvPr/>
        </p:nvPicPr>
        <p:blipFill>
          <a:blip r:embed="rId2"/>
          <a:stretch>
            <a:fillRect/>
          </a:stretch>
        </p:blipFill>
        <p:spPr>
          <a:xfrm>
            <a:off x="7195516" y="2673553"/>
            <a:ext cx="2571750" cy="590550"/>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综合应用</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443992" y="846003"/>
            <a:ext cx="11105277" cy="1135054"/>
          </a:xfrm>
          <a:prstGeom prst="rect">
            <a:avLst/>
          </a:prstGeom>
        </p:spPr>
        <p:txBody>
          <a:bodyPr wrap="square">
            <a:spAutoFit/>
          </a:bodyPr>
          <a:lstStyle/>
          <a:p>
            <a:pPr>
              <a:lnSpc>
                <a:spcPct val="150000"/>
              </a:lnSpc>
            </a:pPr>
            <a:r>
              <a:rPr lang="zh-CN" altLang="en-US" sz="2400" b="1" dirty="0">
                <a:latin typeface="+mn-ea"/>
                <a:cs typeface="Times New Roman" panose="02020603050405020304" pitchFamily="18" charset="0"/>
              </a:rPr>
              <a:t>问题</a:t>
            </a:r>
            <a:r>
              <a:rPr lang="zh-CN" altLang="en-US" sz="2400" dirty="0">
                <a:latin typeface="+mn-ea"/>
                <a:cs typeface="Times New Roman" panose="02020603050405020304" pitchFamily="18" charset="0"/>
              </a:rPr>
              <a:t>：</a:t>
            </a:r>
            <a:r>
              <a:rPr lang="zh-CN" altLang="zh-CN" sz="2400" dirty="0">
                <a:latin typeface="+mn-ea"/>
              </a:rPr>
              <a:t>无穷级数</a:t>
            </a:r>
            <a:r>
              <a:rPr lang="en-US" altLang="zh-CN" sz="2400" dirty="0">
                <a:latin typeface="+mn-ea"/>
              </a:rPr>
              <a:t>4/1 - 4/3 + 4/5 - 4/7 + </a:t>
            </a:r>
            <a:r>
              <a:rPr lang="zh-CN" altLang="zh-CN" sz="2400" dirty="0">
                <a:latin typeface="+mn-ea"/>
              </a:rPr>
              <a:t>……的和是圆周率π，请写一个程序计算出这一级数前</a:t>
            </a:r>
            <a:r>
              <a:rPr lang="en-US" altLang="zh-CN" sz="2400" dirty="0">
                <a:latin typeface="+mn-ea"/>
              </a:rPr>
              <a:t>n</a:t>
            </a:r>
            <a:r>
              <a:rPr lang="zh-CN" altLang="zh-CN" sz="2400" dirty="0">
                <a:latin typeface="+mn-ea"/>
              </a:rPr>
              <a:t>项的和。</a:t>
            </a:r>
            <a:endParaRPr lang="zh-CN" altLang="en-US" sz="2400" dirty="0">
              <a:latin typeface="+mn-ea"/>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485198" y="2197303"/>
            <a:ext cx="6848475" cy="2133600"/>
          </a:xfrm>
          <a:prstGeom prst="rect">
            <a:avLst/>
          </a:prstGeom>
          <a:ln>
            <a:solidFill>
              <a:schemeClr val="tx1"/>
            </a:solidFill>
          </a:ln>
          <a:effectLst>
            <a:outerShdw blurRad="50800" dist="38100" dir="2700000" algn="tl" rotWithShape="0">
              <a:prstClr val="black">
                <a:alpha val="40000"/>
              </a:prstClr>
            </a:outerShdw>
          </a:effectLst>
        </p:spPr>
      </p:pic>
      <p:pic>
        <p:nvPicPr>
          <p:cNvPr id="3" name="图片 2"/>
          <p:cNvPicPr>
            <a:picLocks noChangeAspect="1"/>
          </p:cNvPicPr>
          <p:nvPr/>
        </p:nvPicPr>
        <p:blipFill rotWithShape="1">
          <a:blip r:embed="rId2"/>
          <a:srcRect t="690" r="29760"/>
          <a:stretch>
            <a:fillRect/>
          </a:stretch>
        </p:blipFill>
        <p:spPr>
          <a:xfrm>
            <a:off x="7680048" y="1550505"/>
            <a:ext cx="3656959" cy="4888602"/>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综合应用</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443992" y="846003"/>
            <a:ext cx="11105277" cy="1135054"/>
          </a:xfrm>
          <a:prstGeom prst="rect">
            <a:avLst/>
          </a:prstGeom>
        </p:spPr>
        <p:txBody>
          <a:bodyPr wrap="square">
            <a:spAutoFit/>
          </a:bodyPr>
          <a:lstStyle/>
          <a:p>
            <a:pPr>
              <a:lnSpc>
                <a:spcPct val="150000"/>
              </a:lnSpc>
            </a:pPr>
            <a:r>
              <a:rPr lang="zh-CN" altLang="en-US" sz="2400" b="1" dirty="0">
                <a:latin typeface="+mn-ea"/>
                <a:cs typeface="Times New Roman" panose="02020603050405020304" pitchFamily="18" charset="0"/>
              </a:rPr>
              <a:t>问题</a:t>
            </a:r>
            <a:r>
              <a:rPr lang="zh-CN" altLang="en-US" sz="2400" dirty="0">
                <a:latin typeface="+mn-ea"/>
                <a:cs typeface="Times New Roman" panose="02020603050405020304" pitchFamily="18" charset="0"/>
              </a:rPr>
              <a:t>：</a:t>
            </a:r>
            <a:r>
              <a:rPr lang="zh-CN" altLang="zh-CN" sz="2400" dirty="0">
                <a:latin typeface="+mn-ea"/>
              </a:rPr>
              <a:t>无穷级数</a:t>
            </a:r>
            <a:r>
              <a:rPr lang="en-US" altLang="zh-CN" sz="2400" dirty="0">
                <a:latin typeface="+mn-ea"/>
              </a:rPr>
              <a:t>4/1 - 4/3 + 4/5 - 4/7 + </a:t>
            </a:r>
            <a:r>
              <a:rPr lang="zh-CN" altLang="zh-CN" sz="2400" dirty="0">
                <a:latin typeface="+mn-ea"/>
              </a:rPr>
              <a:t>……的和是圆周率π，请写一个程序计算出这一级数前</a:t>
            </a:r>
            <a:r>
              <a:rPr lang="en-US" altLang="zh-CN" sz="2400" dirty="0">
                <a:latin typeface="+mn-ea"/>
              </a:rPr>
              <a:t>n</a:t>
            </a:r>
            <a:r>
              <a:rPr lang="zh-CN" altLang="zh-CN" sz="2400" dirty="0">
                <a:latin typeface="+mn-ea"/>
              </a:rPr>
              <a:t>项的和。</a:t>
            </a:r>
            <a:endParaRPr lang="zh-CN" altLang="en-US" sz="2400" dirty="0">
              <a:latin typeface="+mn-ea"/>
              <a:cs typeface="Times New Roman" panose="02020603050405020304" pitchFamily="18" charset="0"/>
            </a:endParaRPr>
          </a:p>
        </p:txBody>
      </p:sp>
      <p:sp>
        <p:nvSpPr>
          <p:cNvPr id="6" name="Rectangle 5"/>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6"/>
          <p:cNvSpPr>
            <a:spLocks noChangeArrowheads="1"/>
          </p:cNvSpPr>
          <p:nvPr/>
        </p:nvSpPr>
        <p:spPr bwMode="auto">
          <a:xfrm>
            <a:off x="0" y="457200"/>
            <a:ext cx="0" cy="0"/>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endParaRPr lang="zh-CN" altLang="en-US"/>
          </a:p>
        </p:txBody>
      </p:sp>
      <p:sp>
        <p:nvSpPr>
          <p:cNvPr id="8" name="Rectangle 9"/>
          <p:cNvSpPr>
            <a:spLocks noChangeArrowheads="1"/>
          </p:cNvSpPr>
          <p:nvPr/>
        </p:nvSpPr>
        <p:spPr bwMode="auto">
          <a:xfrm>
            <a:off x="478533" y="1752084"/>
            <a:ext cx="11234933" cy="1596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50000"/>
              </a:lnSpc>
              <a:spcBef>
                <a:spcPct val="0"/>
              </a:spcBef>
              <a:spcAft>
                <a:spcPct val="0"/>
              </a:spcAft>
              <a:buClrTx/>
              <a:buSzTx/>
              <a:buFontTx/>
              <a:buNone/>
            </a:pPr>
            <a:endParaRPr kumimoji="0" lang="zh-CN" altLang="zh-CN" sz="1000" b="0" i="0" u="none" strike="noStrike" cap="none" normalizeH="0" baseline="0" dirty="0">
              <a:ln>
                <a:noFill/>
              </a:ln>
              <a:solidFill>
                <a:schemeClr val="tx1"/>
              </a:solidFill>
              <a:effectLst/>
              <a:latin typeface="等线" panose="02010600030101010101" charset="-122"/>
              <a:ea typeface="等线" panose="02010600030101010101" charset="-122"/>
              <a:cs typeface="Times New Roman" panose="02020603050405020304" pitchFamily="18" charset="0"/>
            </a:endParaRPr>
          </a:p>
          <a:p>
            <a:pPr marL="0" marR="0" lvl="0" indent="266700" algn="l" defTabSz="914400" rtl="0" eaLnBrk="0" fontAlgn="base" latinLnBrk="0" hangingPunct="0">
              <a:lnSpc>
                <a:spcPct val="150000"/>
              </a:lnSpc>
              <a:spcBef>
                <a:spcPct val="0"/>
              </a:spcBef>
              <a:spcAft>
                <a:spcPct val="0"/>
              </a:spcAft>
              <a:buClrTx/>
              <a:buSzTx/>
              <a:buFontTx/>
              <a:buNone/>
            </a:pPr>
            <a:br>
              <a:rPr kumimoji="0" lang="zh-CN" altLang="zh-CN" sz="1000" b="0" i="0" u="none" strike="noStrike" cap="none" normalizeH="0" baseline="0" dirty="0">
                <a:ln>
                  <a:noFill/>
                </a:ln>
                <a:solidFill>
                  <a:schemeClr val="tx1"/>
                </a:solidFill>
                <a:effectLst/>
                <a:latin typeface="等线" panose="02010600030101010101" charset="-122"/>
                <a:ea typeface="等线" panose="02010600030101010101" charset="-122"/>
                <a:cs typeface="Times New Roman" panose="02020603050405020304" pitchFamily="18" charset="0"/>
              </a:rPr>
            </a:br>
            <a:r>
              <a:rPr kumimoji="0" lang="zh-CN" altLang="zh-CN" sz="2400" b="0" i="0" u="none" strike="noStrike" cap="none" normalizeH="0" baseline="0" dirty="0">
                <a:ln>
                  <a:noFill/>
                </a:ln>
                <a:solidFill>
                  <a:schemeClr val="tx1"/>
                </a:solidFill>
                <a:effectLst/>
                <a:latin typeface="+mn-ea"/>
                <a:cs typeface="Times New Roman" panose="02020603050405020304" pitchFamily="18" charset="0"/>
              </a:rPr>
              <a:t>如果本题要求改成：求出的圆周率π误差小于</a:t>
            </a:r>
            <a:r>
              <a:rPr kumimoji="0" lang="en-US" altLang="zh-CN" sz="2400" b="0" i="0" u="none" strike="noStrike" cap="none" normalizeH="0" baseline="0" dirty="0">
                <a:ln>
                  <a:noFill/>
                </a:ln>
                <a:solidFill>
                  <a:srgbClr val="FF0000"/>
                </a:solidFill>
                <a:effectLst/>
                <a:latin typeface="+mn-ea"/>
                <a:cs typeface="Times New Roman" panose="02020603050405020304" pitchFamily="18" charset="0"/>
              </a:rPr>
              <a:t>10</a:t>
            </a:r>
            <a:r>
              <a:rPr kumimoji="0" lang="en-US" altLang="zh-CN" sz="2400" b="0" i="0" u="none" strike="noStrike" cap="none" normalizeH="0" baseline="30000" dirty="0">
                <a:ln>
                  <a:noFill/>
                </a:ln>
                <a:solidFill>
                  <a:srgbClr val="FF0000"/>
                </a:solidFill>
                <a:effectLst/>
                <a:latin typeface="+mn-ea"/>
                <a:cs typeface="Times New Roman" panose="02020603050405020304" pitchFamily="18" charset="0"/>
              </a:rPr>
              <a:t>-6</a:t>
            </a:r>
            <a:r>
              <a:rPr kumimoji="0" lang="zh-CN" altLang="en-US" sz="2400" b="0" i="0" u="none" strike="noStrike" cap="none" normalizeH="0" baseline="0" dirty="0">
                <a:ln>
                  <a:noFill/>
                </a:ln>
                <a:solidFill>
                  <a:schemeClr val="tx1"/>
                </a:solidFill>
                <a:effectLst/>
                <a:latin typeface="+mn-ea"/>
                <a:cs typeface="Times New Roman" panose="02020603050405020304" pitchFamily="18" charset="0"/>
              </a:rPr>
              <a:t>的时候停止计算，输出求得的圆周率</a:t>
            </a:r>
            <a:r>
              <a:rPr kumimoji="0" lang="en-US" altLang="zh-CN" sz="2400" b="0" i="0" u="none" strike="noStrike" cap="none" normalizeH="0" baseline="0" dirty="0">
                <a:ln>
                  <a:noFill/>
                </a:ln>
                <a:solidFill>
                  <a:schemeClr val="tx1"/>
                </a:solidFill>
                <a:effectLst/>
                <a:latin typeface="+mn-ea"/>
                <a:cs typeface="Times New Roman" panose="02020603050405020304" pitchFamily="18" charset="0"/>
              </a:rPr>
              <a:t>π</a:t>
            </a:r>
            <a:r>
              <a:rPr kumimoji="0" lang="zh-CN" altLang="en-US" sz="2400" b="0" i="0" u="none" strike="noStrike" cap="none" normalizeH="0" baseline="0" dirty="0">
                <a:ln>
                  <a:noFill/>
                </a:ln>
                <a:solidFill>
                  <a:schemeClr val="tx1"/>
                </a:solidFill>
                <a:effectLst/>
                <a:latin typeface="+mn-ea"/>
                <a:cs typeface="Times New Roman" panose="02020603050405020304" pitchFamily="18" charset="0"/>
              </a:rPr>
              <a:t>值是多少？代码可以修改如下：</a:t>
            </a:r>
            <a:endParaRPr kumimoji="0" lang="zh-CN" altLang="en-US" sz="2400" b="0" i="0" u="none" strike="noStrike" cap="none" normalizeH="0" baseline="0" dirty="0">
              <a:ln>
                <a:noFill/>
              </a:ln>
              <a:solidFill>
                <a:schemeClr val="tx1"/>
              </a:solidFill>
              <a:effectLst/>
              <a:latin typeface="+mn-ea"/>
            </a:endParaRPr>
          </a:p>
        </p:txBody>
      </p:sp>
      <p:pic>
        <p:nvPicPr>
          <p:cNvPr id="9" name="图片 8"/>
          <p:cNvPicPr>
            <a:picLocks noChangeAspect="1"/>
          </p:cNvPicPr>
          <p:nvPr/>
        </p:nvPicPr>
        <p:blipFill>
          <a:blip r:embed="rId1"/>
          <a:stretch>
            <a:fillRect/>
          </a:stretch>
        </p:blipFill>
        <p:spPr>
          <a:xfrm>
            <a:off x="1642913" y="3429000"/>
            <a:ext cx="6753225" cy="2952750"/>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综合应用</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443992" y="846003"/>
            <a:ext cx="11105277" cy="1689052"/>
          </a:xfrm>
          <a:prstGeom prst="rect">
            <a:avLst/>
          </a:prstGeom>
        </p:spPr>
        <p:txBody>
          <a:bodyPr wrap="square">
            <a:spAutoFit/>
          </a:bodyPr>
          <a:lstStyle/>
          <a:p>
            <a:pPr>
              <a:lnSpc>
                <a:spcPct val="150000"/>
              </a:lnSpc>
            </a:pPr>
            <a:r>
              <a:rPr lang="zh-CN" altLang="en-US" sz="2400" b="1" dirty="0">
                <a:latin typeface="+mn-ea"/>
                <a:cs typeface="Times New Roman" panose="02020603050405020304" pitchFamily="18" charset="0"/>
              </a:rPr>
              <a:t>问题</a:t>
            </a:r>
            <a:r>
              <a:rPr lang="zh-CN" altLang="en-US" sz="2400" dirty="0">
                <a:latin typeface="+mn-ea"/>
                <a:cs typeface="Times New Roman" panose="02020603050405020304" pitchFamily="18" charset="0"/>
              </a:rPr>
              <a:t>：</a:t>
            </a:r>
            <a:r>
              <a:rPr lang="zh-CN" altLang="zh-CN" sz="2400" dirty="0">
                <a:latin typeface="+mn-ea"/>
              </a:rPr>
              <a:t>斐波那契数列（</a:t>
            </a:r>
            <a:r>
              <a:rPr lang="en-US" altLang="zh-CN" sz="2400" dirty="0">
                <a:latin typeface="+mn-ea"/>
              </a:rPr>
              <a:t>Fibonacci sequence</a:t>
            </a:r>
            <a:r>
              <a:rPr lang="zh-CN" altLang="zh-CN" sz="2400" dirty="0">
                <a:latin typeface="+mn-ea"/>
              </a:rPr>
              <a:t>），指的是这样一个数列：</a:t>
            </a:r>
            <a:r>
              <a:rPr lang="en-US" altLang="zh-CN" sz="2400" dirty="0">
                <a:latin typeface="+mn-ea"/>
              </a:rPr>
              <a:t>1</a:t>
            </a:r>
            <a:r>
              <a:rPr lang="zh-CN" altLang="zh-CN" sz="2400" dirty="0">
                <a:latin typeface="+mn-ea"/>
              </a:rPr>
              <a:t>、</a:t>
            </a:r>
            <a:r>
              <a:rPr lang="en-US" altLang="zh-CN" sz="2400" dirty="0">
                <a:latin typeface="+mn-ea"/>
              </a:rPr>
              <a:t>1</a:t>
            </a:r>
            <a:r>
              <a:rPr lang="zh-CN" altLang="zh-CN" sz="2400" dirty="0">
                <a:latin typeface="+mn-ea"/>
              </a:rPr>
              <a:t>、</a:t>
            </a:r>
            <a:r>
              <a:rPr lang="en-US" altLang="zh-CN" sz="2400" dirty="0">
                <a:latin typeface="+mn-ea"/>
              </a:rPr>
              <a:t>2</a:t>
            </a:r>
            <a:r>
              <a:rPr lang="zh-CN" altLang="zh-CN" sz="2400" dirty="0">
                <a:latin typeface="+mn-ea"/>
              </a:rPr>
              <a:t>、</a:t>
            </a:r>
            <a:r>
              <a:rPr lang="en-US" altLang="zh-CN" sz="2400" dirty="0">
                <a:latin typeface="+mn-ea"/>
              </a:rPr>
              <a:t>3</a:t>
            </a:r>
            <a:r>
              <a:rPr lang="zh-CN" altLang="zh-CN" sz="2400" dirty="0">
                <a:latin typeface="+mn-ea"/>
              </a:rPr>
              <a:t>、</a:t>
            </a:r>
            <a:r>
              <a:rPr lang="en-US" altLang="zh-CN" sz="2400" dirty="0">
                <a:latin typeface="+mn-ea"/>
              </a:rPr>
              <a:t>5</a:t>
            </a:r>
            <a:r>
              <a:rPr lang="zh-CN" altLang="zh-CN" sz="2400" dirty="0">
                <a:latin typeface="+mn-ea"/>
              </a:rPr>
              <a:t>、</a:t>
            </a:r>
            <a:r>
              <a:rPr lang="en-US" altLang="zh-CN" sz="2400" dirty="0">
                <a:latin typeface="+mn-ea"/>
              </a:rPr>
              <a:t>8</a:t>
            </a:r>
            <a:r>
              <a:rPr lang="zh-CN" altLang="zh-CN" sz="2400" dirty="0">
                <a:latin typeface="+mn-ea"/>
              </a:rPr>
              <a:t>、</a:t>
            </a:r>
            <a:r>
              <a:rPr lang="en-US" altLang="zh-CN" sz="2400" dirty="0">
                <a:latin typeface="+mn-ea"/>
              </a:rPr>
              <a:t>13</a:t>
            </a:r>
            <a:r>
              <a:rPr lang="zh-CN" altLang="zh-CN" sz="2400" dirty="0">
                <a:latin typeface="+mn-ea"/>
              </a:rPr>
              <a:t>、</a:t>
            </a:r>
            <a:r>
              <a:rPr lang="en-US" altLang="zh-CN" sz="2400" dirty="0">
                <a:latin typeface="+mn-ea"/>
              </a:rPr>
              <a:t>21</a:t>
            </a:r>
            <a:r>
              <a:rPr lang="zh-CN" altLang="zh-CN" sz="2400" dirty="0">
                <a:latin typeface="+mn-ea"/>
              </a:rPr>
              <a:t>、</a:t>
            </a:r>
            <a:r>
              <a:rPr lang="en-US" altLang="zh-CN" sz="2400" dirty="0">
                <a:latin typeface="+mn-ea"/>
              </a:rPr>
              <a:t>34</a:t>
            </a:r>
            <a:r>
              <a:rPr lang="zh-CN" altLang="zh-CN" sz="2400" dirty="0">
                <a:latin typeface="+mn-ea"/>
              </a:rPr>
              <a:t>、</a:t>
            </a:r>
            <a:r>
              <a:rPr lang="en-US" altLang="zh-CN" sz="2400" dirty="0">
                <a:latin typeface="+mn-ea"/>
              </a:rPr>
              <a:t>……</a:t>
            </a:r>
            <a:r>
              <a:rPr lang="zh-CN" altLang="zh-CN" sz="2400" dirty="0">
                <a:latin typeface="+mn-ea"/>
              </a:rPr>
              <a:t>。这个数列从第</a:t>
            </a:r>
            <a:r>
              <a:rPr lang="en-US" altLang="zh-CN" sz="2400" dirty="0">
                <a:latin typeface="+mn-ea"/>
              </a:rPr>
              <a:t>3</a:t>
            </a:r>
            <a:r>
              <a:rPr lang="zh-CN" altLang="zh-CN" sz="2400" dirty="0">
                <a:latin typeface="+mn-ea"/>
              </a:rPr>
              <a:t>项开始，每一项都等于前两项之和。现要求输出该数列的前</a:t>
            </a:r>
            <a:r>
              <a:rPr lang="en-US" altLang="zh-CN" sz="2400" dirty="0">
                <a:latin typeface="+mn-ea"/>
              </a:rPr>
              <a:t>n</a:t>
            </a:r>
            <a:r>
              <a:rPr lang="zh-CN" altLang="zh-CN" sz="2400" dirty="0">
                <a:latin typeface="+mn-ea"/>
              </a:rPr>
              <a:t>项，每行输出</a:t>
            </a:r>
            <a:r>
              <a:rPr lang="en-US" altLang="zh-CN" sz="2400" dirty="0">
                <a:latin typeface="+mn-ea"/>
              </a:rPr>
              <a:t>4</a:t>
            </a:r>
            <a:r>
              <a:rPr lang="zh-CN" altLang="zh-CN" sz="2400" dirty="0">
                <a:latin typeface="+mn-ea"/>
              </a:rPr>
              <a:t>个数字。</a:t>
            </a:r>
            <a:endParaRPr lang="zh-CN" altLang="en-US" sz="2400" dirty="0">
              <a:latin typeface="+mn-ea"/>
              <a:cs typeface="Times New Roman" panose="02020603050405020304" pitchFamily="18" charset="0"/>
            </a:endParaRPr>
          </a:p>
        </p:txBody>
      </p:sp>
      <p:sp>
        <p:nvSpPr>
          <p:cNvPr id="6" name="Rectangle 5"/>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6"/>
          <p:cNvSpPr>
            <a:spLocks noChangeArrowheads="1"/>
          </p:cNvSpPr>
          <p:nvPr/>
        </p:nvSpPr>
        <p:spPr bwMode="auto">
          <a:xfrm>
            <a:off x="0" y="457200"/>
            <a:ext cx="0" cy="0"/>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endParaRPr lang="zh-CN" altLang="en-US"/>
          </a:p>
        </p:txBody>
      </p:sp>
      <p:pic>
        <p:nvPicPr>
          <p:cNvPr id="2" name="图片 1"/>
          <p:cNvPicPr>
            <a:picLocks noChangeAspect="1"/>
          </p:cNvPicPr>
          <p:nvPr/>
        </p:nvPicPr>
        <p:blipFill>
          <a:blip r:embed="rId1"/>
          <a:stretch>
            <a:fillRect/>
          </a:stretch>
        </p:blipFill>
        <p:spPr>
          <a:xfrm>
            <a:off x="530360" y="2673553"/>
            <a:ext cx="8024147" cy="3796534"/>
          </a:xfrm>
          <a:prstGeom prst="rect">
            <a:avLst/>
          </a:prstGeom>
          <a:ln>
            <a:solidFill>
              <a:schemeClr val="tx1"/>
            </a:solidFill>
          </a:ln>
          <a:effectLst>
            <a:outerShdw blurRad="50800" dist="38100" dir="2700000" algn="tl" rotWithShape="0">
              <a:prstClr val="black">
                <a:alpha val="40000"/>
              </a:prstClr>
            </a:outerShdw>
          </a:effectLst>
        </p:spPr>
      </p:pic>
      <p:pic>
        <p:nvPicPr>
          <p:cNvPr id="3" name="图片 2"/>
          <p:cNvPicPr>
            <a:picLocks noChangeAspect="1"/>
          </p:cNvPicPr>
          <p:nvPr/>
        </p:nvPicPr>
        <p:blipFill rotWithShape="1">
          <a:blip r:embed="rId2"/>
          <a:srcRect t="3815"/>
          <a:stretch>
            <a:fillRect/>
          </a:stretch>
        </p:blipFill>
        <p:spPr>
          <a:xfrm>
            <a:off x="6776623" y="2923858"/>
            <a:ext cx="5229847" cy="2054113"/>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条件表达式</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422348" y="837892"/>
            <a:ext cx="10934528" cy="662554"/>
          </a:xfrm>
          <a:prstGeom prst="rect">
            <a:avLst/>
          </a:prstGeom>
        </p:spPr>
        <p:txBody>
          <a:bodyPr wrap="square">
            <a:spAutoFit/>
          </a:bodyPr>
          <a:lstStyle/>
          <a:p>
            <a:pPr indent="266700" algn="just">
              <a:lnSpc>
                <a:spcPct val="150000"/>
              </a:lnSpc>
              <a:spcAft>
                <a:spcPts val="0"/>
              </a:spcAft>
            </a:pPr>
            <a:r>
              <a:rPr lang="zh-CN" altLang="en-US" sz="2800" b="1" kern="100" dirty="0">
                <a:latin typeface="+mn-ea"/>
                <a:cs typeface="Times New Roman" panose="02020603050405020304" pitchFamily="18" charset="0"/>
              </a:rPr>
              <a:t>逻辑</a:t>
            </a:r>
            <a:r>
              <a:rPr lang="zh-CN" altLang="zh-CN" sz="2800" b="1" kern="100" dirty="0">
                <a:latin typeface="+mn-ea"/>
                <a:cs typeface="Times New Roman" panose="02020603050405020304" pitchFamily="18" charset="0"/>
              </a:rPr>
              <a:t>运算符</a:t>
            </a:r>
            <a:endParaRPr lang="zh-CN" altLang="zh-CN" sz="2800" b="1" kern="100" dirty="0">
              <a:latin typeface="+mn-ea"/>
              <a:cs typeface="Times New Roman" panose="02020603050405020304" pitchFamily="18" charset="0"/>
            </a:endParaRPr>
          </a:p>
        </p:txBody>
      </p:sp>
      <p:sp>
        <p:nvSpPr>
          <p:cNvPr id="3" name="矩形 2"/>
          <p:cNvSpPr/>
          <p:nvPr/>
        </p:nvSpPr>
        <p:spPr>
          <a:xfrm>
            <a:off x="477215" y="1630833"/>
            <a:ext cx="11237570" cy="1135054"/>
          </a:xfrm>
          <a:prstGeom prst="rect">
            <a:avLst/>
          </a:prstGeom>
        </p:spPr>
        <p:txBody>
          <a:bodyPr wrap="square">
            <a:spAutoFit/>
          </a:bodyPr>
          <a:lstStyle/>
          <a:p>
            <a:pPr indent="266700" algn="just">
              <a:lnSpc>
                <a:spcPct val="150000"/>
              </a:lnSpc>
              <a:spcAft>
                <a:spcPts val="0"/>
              </a:spcAft>
            </a:pPr>
            <a:r>
              <a:rPr lang="zh-CN" altLang="zh-CN" sz="2400" kern="100" dirty="0">
                <a:latin typeface="+mn-ea"/>
                <a:cs typeface="Times New Roman" panose="02020603050405020304" pitchFamily="18" charset="0"/>
              </a:rPr>
              <a:t>当需要形成更复杂的条件表达式的时候，会使用到逻辑运算符</a:t>
            </a:r>
            <a:r>
              <a:rPr lang="en-US" altLang="zh-CN" sz="2400" kern="100" dirty="0">
                <a:solidFill>
                  <a:srgbClr val="FF0000"/>
                </a:solidFill>
                <a:latin typeface="+mn-ea"/>
                <a:cs typeface="Times New Roman" panose="02020603050405020304" pitchFamily="18" charset="0"/>
              </a:rPr>
              <a:t>and</a:t>
            </a:r>
            <a:r>
              <a:rPr lang="zh-CN" altLang="zh-CN" sz="2400" kern="100" dirty="0">
                <a:latin typeface="+mn-ea"/>
                <a:cs typeface="Times New Roman" panose="02020603050405020304" pitchFamily="18" charset="0"/>
              </a:rPr>
              <a:t>（并且），</a:t>
            </a:r>
            <a:r>
              <a:rPr lang="en-US" altLang="zh-CN" sz="2400" kern="100" dirty="0">
                <a:solidFill>
                  <a:srgbClr val="FF0000"/>
                </a:solidFill>
                <a:latin typeface="+mn-ea"/>
                <a:cs typeface="Times New Roman" panose="02020603050405020304" pitchFamily="18" charset="0"/>
              </a:rPr>
              <a:t>or</a:t>
            </a:r>
            <a:r>
              <a:rPr lang="zh-CN" altLang="zh-CN" sz="2400" kern="100" dirty="0">
                <a:latin typeface="+mn-ea"/>
                <a:cs typeface="Times New Roman" panose="02020603050405020304" pitchFamily="18" charset="0"/>
              </a:rPr>
              <a:t>（或者）和</a:t>
            </a:r>
            <a:r>
              <a:rPr lang="en-US" altLang="zh-CN" sz="2400" kern="100" dirty="0">
                <a:solidFill>
                  <a:srgbClr val="FF0000"/>
                </a:solidFill>
                <a:latin typeface="+mn-ea"/>
                <a:cs typeface="Times New Roman" panose="02020603050405020304" pitchFamily="18" charset="0"/>
              </a:rPr>
              <a:t>not</a:t>
            </a:r>
            <a:r>
              <a:rPr lang="zh-CN" altLang="zh-CN" sz="2400" kern="100" dirty="0">
                <a:latin typeface="+mn-ea"/>
                <a:cs typeface="Times New Roman" panose="02020603050405020304" pitchFamily="18" charset="0"/>
              </a:rPr>
              <a:t>（取反）。</a:t>
            </a:r>
            <a:endParaRPr lang="zh-CN" altLang="zh-CN" sz="2400" kern="100" dirty="0">
              <a:latin typeface="+mn-ea"/>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674376" y="2953101"/>
            <a:ext cx="9523172" cy="2787048"/>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条件表达式</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7215" y="747721"/>
            <a:ext cx="11237570" cy="5763886"/>
          </a:xfrm>
          <a:prstGeom prst="rect">
            <a:avLst/>
          </a:prstGeom>
        </p:spPr>
        <p:txBody>
          <a:bodyPr wrap="square">
            <a:spAutoFit/>
          </a:bodyPr>
          <a:lstStyle/>
          <a:p>
            <a:pPr>
              <a:lnSpc>
                <a:spcPts val="3400"/>
              </a:lnSpc>
              <a:spcAft>
                <a:spcPts val="1200"/>
              </a:spcAft>
            </a:pPr>
            <a:r>
              <a:rPr lang="zh-CN" altLang="zh-CN" sz="2400" dirty="0">
                <a:latin typeface="+mn-ea"/>
              </a:rPr>
              <a:t>使用各种运算符可以构建不同的条件表达式，例如：</a:t>
            </a:r>
            <a:endParaRPr lang="zh-CN" altLang="zh-CN" sz="2400" dirty="0">
              <a:latin typeface="+mn-ea"/>
            </a:endParaRPr>
          </a:p>
          <a:p>
            <a:pPr>
              <a:lnSpc>
                <a:spcPts val="3400"/>
              </a:lnSpc>
              <a:spcAft>
                <a:spcPts val="1200"/>
              </a:spcAft>
            </a:pPr>
            <a:r>
              <a:rPr lang="en-US" altLang="zh-CN" sz="2400" dirty="0">
                <a:latin typeface="+mn-ea"/>
              </a:rPr>
              <a:t>1</a:t>
            </a:r>
            <a:r>
              <a:rPr lang="zh-CN" altLang="zh-CN" sz="2400" dirty="0">
                <a:latin typeface="+mn-ea"/>
              </a:rPr>
              <a:t>）假设有整数</a:t>
            </a:r>
            <a:r>
              <a:rPr lang="en-US" altLang="zh-CN" sz="2400" dirty="0">
                <a:latin typeface="+mn-ea"/>
              </a:rPr>
              <a:t>x</a:t>
            </a:r>
            <a:r>
              <a:rPr lang="zh-CN" altLang="zh-CN" sz="2400" dirty="0">
                <a:latin typeface="+mn-ea"/>
              </a:rPr>
              <a:t>，表示</a:t>
            </a:r>
            <a:r>
              <a:rPr lang="en-US" altLang="zh-CN" sz="2400" dirty="0">
                <a:latin typeface="+mn-ea"/>
              </a:rPr>
              <a:t>x</a:t>
            </a:r>
            <a:r>
              <a:rPr lang="zh-CN" altLang="zh-CN" sz="2400" dirty="0">
                <a:latin typeface="+mn-ea"/>
              </a:rPr>
              <a:t>为一个偶数。</a:t>
            </a:r>
            <a:br>
              <a:rPr lang="en-US" altLang="zh-CN" sz="2400" dirty="0">
                <a:latin typeface="+mn-ea"/>
              </a:rPr>
            </a:br>
            <a:r>
              <a:rPr lang="en-US" altLang="zh-CN" sz="2400" dirty="0">
                <a:latin typeface="+mn-ea"/>
              </a:rPr>
              <a:t>       </a:t>
            </a:r>
            <a:r>
              <a:rPr lang="en-US" altLang="zh-CN" sz="2400" b="1" dirty="0">
                <a:solidFill>
                  <a:srgbClr val="0070C0"/>
                </a:solidFill>
                <a:latin typeface="+mn-ea"/>
              </a:rPr>
              <a:t>x % 2 == 0</a:t>
            </a:r>
            <a:endParaRPr lang="zh-CN" altLang="zh-CN" sz="2400" b="1" dirty="0">
              <a:solidFill>
                <a:srgbClr val="0070C0"/>
              </a:solidFill>
              <a:latin typeface="+mn-ea"/>
            </a:endParaRPr>
          </a:p>
          <a:p>
            <a:pPr>
              <a:lnSpc>
                <a:spcPts val="3400"/>
              </a:lnSpc>
              <a:spcAft>
                <a:spcPts val="1200"/>
              </a:spcAft>
            </a:pPr>
            <a:r>
              <a:rPr lang="en-US" altLang="zh-CN" sz="2400" dirty="0">
                <a:latin typeface="+mn-ea"/>
              </a:rPr>
              <a:t>2</a:t>
            </a:r>
            <a:r>
              <a:rPr lang="zh-CN" altLang="zh-CN" sz="2400" dirty="0">
                <a:latin typeface="+mn-ea"/>
              </a:rPr>
              <a:t>）假设有整数</a:t>
            </a:r>
            <a:r>
              <a:rPr lang="en-US" altLang="zh-CN" sz="2400" dirty="0">
                <a:latin typeface="+mn-ea"/>
              </a:rPr>
              <a:t>x</a:t>
            </a:r>
            <a:r>
              <a:rPr lang="zh-CN" altLang="zh-CN" sz="2400" dirty="0">
                <a:latin typeface="+mn-ea"/>
              </a:rPr>
              <a:t>，表示</a:t>
            </a:r>
            <a:r>
              <a:rPr lang="en-US" altLang="zh-CN" sz="2400" dirty="0">
                <a:latin typeface="+mn-ea"/>
              </a:rPr>
              <a:t>x</a:t>
            </a:r>
            <a:r>
              <a:rPr lang="zh-CN" altLang="zh-CN" sz="2400" dirty="0">
                <a:latin typeface="+mn-ea"/>
              </a:rPr>
              <a:t>是</a:t>
            </a:r>
            <a:r>
              <a:rPr lang="en-US" altLang="zh-CN" sz="2400" dirty="0">
                <a:latin typeface="+mn-ea"/>
              </a:rPr>
              <a:t>3</a:t>
            </a:r>
            <a:r>
              <a:rPr lang="zh-CN" altLang="zh-CN" sz="2400" dirty="0">
                <a:latin typeface="+mn-ea"/>
              </a:rPr>
              <a:t>的倍数且个位上数字为</a:t>
            </a:r>
            <a:r>
              <a:rPr lang="en-US" altLang="zh-CN" sz="2400" dirty="0">
                <a:latin typeface="+mn-ea"/>
              </a:rPr>
              <a:t>5</a:t>
            </a:r>
            <a:r>
              <a:rPr lang="zh-CN" altLang="zh-CN" sz="2400" dirty="0">
                <a:latin typeface="+mn-ea"/>
              </a:rPr>
              <a:t>。</a:t>
            </a:r>
            <a:br>
              <a:rPr lang="en-US" altLang="zh-CN" sz="2400" dirty="0">
                <a:latin typeface="+mn-ea"/>
              </a:rPr>
            </a:br>
            <a:r>
              <a:rPr lang="en-US" altLang="zh-CN" sz="2400" dirty="0">
                <a:latin typeface="+mn-ea"/>
              </a:rPr>
              <a:t>       </a:t>
            </a:r>
            <a:r>
              <a:rPr lang="en-US" altLang="zh-CN" sz="2400" b="1" dirty="0">
                <a:solidFill>
                  <a:srgbClr val="0070C0"/>
                </a:solidFill>
                <a:latin typeface="+mn-ea"/>
              </a:rPr>
              <a:t>x % 3 == 0 and x % 10 == 5</a:t>
            </a:r>
            <a:endParaRPr lang="zh-CN" altLang="zh-CN" sz="2400" b="1" dirty="0">
              <a:solidFill>
                <a:srgbClr val="0070C0"/>
              </a:solidFill>
              <a:latin typeface="+mn-ea"/>
            </a:endParaRPr>
          </a:p>
          <a:p>
            <a:pPr>
              <a:lnSpc>
                <a:spcPts val="3400"/>
              </a:lnSpc>
              <a:spcAft>
                <a:spcPts val="1200"/>
              </a:spcAft>
            </a:pPr>
            <a:r>
              <a:rPr lang="en-US" altLang="zh-CN" sz="2400" dirty="0">
                <a:latin typeface="+mn-ea"/>
              </a:rPr>
              <a:t>3</a:t>
            </a:r>
            <a:r>
              <a:rPr lang="zh-CN" altLang="zh-CN" sz="2400" dirty="0">
                <a:latin typeface="+mn-ea"/>
              </a:rPr>
              <a:t>）假设三角形的</a:t>
            </a:r>
            <a:r>
              <a:rPr lang="en-US" altLang="zh-CN" sz="2400" dirty="0">
                <a:latin typeface="+mn-ea"/>
              </a:rPr>
              <a:t>3</a:t>
            </a:r>
            <a:r>
              <a:rPr lang="zh-CN" altLang="zh-CN" sz="2400" dirty="0">
                <a:latin typeface="+mn-ea"/>
              </a:rPr>
              <a:t>条边分别为</a:t>
            </a:r>
            <a:r>
              <a:rPr lang="en-US" altLang="zh-CN" sz="2400" dirty="0">
                <a:latin typeface="+mn-ea"/>
              </a:rPr>
              <a:t>a</a:t>
            </a:r>
            <a:r>
              <a:rPr lang="zh-CN" altLang="zh-CN" sz="2400" dirty="0">
                <a:latin typeface="+mn-ea"/>
              </a:rPr>
              <a:t>，</a:t>
            </a:r>
            <a:r>
              <a:rPr lang="en-US" altLang="zh-CN" sz="2400" dirty="0">
                <a:latin typeface="+mn-ea"/>
              </a:rPr>
              <a:t>b</a:t>
            </a:r>
            <a:r>
              <a:rPr lang="zh-CN" altLang="zh-CN" sz="2400" dirty="0">
                <a:latin typeface="+mn-ea"/>
              </a:rPr>
              <a:t>，</a:t>
            </a:r>
            <a:r>
              <a:rPr lang="en-US" altLang="zh-CN" sz="2400" dirty="0">
                <a:latin typeface="+mn-ea"/>
              </a:rPr>
              <a:t>c</a:t>
            </a:r>
            <a:r>
              <a:rPr lang="zh-CN" altLang="zh-CN" sz="2400" dirty="0">
                <a:latin typeface="+mn-ea"/>
              </a:rPr>
              <a:t>，表示</a:t>
            </a:r>
            <a:r>
              <a:rPr lang="en-US" altLang="zh-CN" sz="2400" dirty="0">
                <a:latin typeface="+mn-ea"/>
              </a:rPr>
              <a:t>a</a:t>
            </a:r>
            <a:r>
              <a:rPr lang="zh-CN" altLang="zh-CN" sz="2400" dirty="0">
                <a:latin typeface="+mn-ea"/>
              </a:rPr>
              <a:t>，</a:t>
            </a:r>
            <a:r>
              <a:rPr lang="en-US" altLang="zh-CN" sz="2400" dirty="0">
                <a:latin typeface="+mn-ea"/>
              </a:rPr>
              <a:t>b</a:t>
            </a:r>
            <a:r>
              <a:rPr lang="zh-CN" altLang="zh-CN" sz="2400" dirty="0">
                <a:latin typeface="+mn-ea"/>
              </a:rPr>
              <a:t>，</a:t>
            </a:r>
            <a:r>
              <a:rPr lang="en-US" altLang="zh-CN" sz="2400" dirty="0">
                <a:latin typeface="+mn-ea"/>
              </a:rPr>
              <a:t>c</a:t>
            </a:r>
            <a:r>
              <a:rPr lang="zh-CN" altLang="zh-CN" sz="2400" dirty="0">
                <a:latin typeface="+mn-ea"/>
              </a:rPr>
              <a:t>能构成一个三角形。</a:t>
            </a:r>
            <a:br>
              <a:rPr lang="en-US" altLang="zh-CN" sz="2400" dirty="0">
                <a:latin typeface="+mn-ea"/>
              </a:rPr>
            </a:br>
            <a:r>
              <a:rPr lang="en-US" altLang="zh-CN" sz="2400" dirty="0">
                <a:latin typeface="+mn-ea"/>
              </a:rPr>
              <a:t>      </a:t>
            </a:r>
            <a:r>
              <a:rPr lang="en-US" altLang="zh-CN" sz="2400" b="1" dirty="0">
                <a:solidFill>
                  <a:srgbClr val="0070C0"/>
                </a:solidFill>
                <a:latin typeface="+mn-ea"/>
              </a:rPr>
              <a:t>(</a:t>
            </a:r>
            <a:r>
              <a:rPr lang="en-US" altLang="zh-CN" sz="2400" b="1" dirty="0" err="1">
                <a:solidFill>
                  <a:srgbClr val="0070C0"/>
                </a:solidFill>
                <a:latin typeface="+mn-ea"/>
              </a:rPr>
              <a:t>a+b</a:t>
            </a:r>
            <a:r>
              <a:rPr lang="en-US" altLang="zh-CN" sz="2400" b="1" dirty="0">
                <a:solidFill>
                  <a:srgbClr val="0070C0"/>
                </a:solidFill>
                <a:latin typeface="+mn-ea"/>
              </a:rPr>
              <a:t>&gt;c) and (</a:t>
            </a:r>
            <a:r>
              <a:rPr lang="en-US" altLang="zh-CN" sz="2400" b="1" dirty="0" err="1">
                <a:solidFill>
                  <a:srgbClr val="0070C0"/>
                </a:solidFill>
                <a:latin typeface="+mn-ea"/>
              </a:rPr>
              <a:t>b+c</a:t>
            </a:r>
            <a:r>
              <a:rPr lang="en-US" altLang="zh-CN" sz="2400" b="1" dirty="0">
                <a:solidFill>
                  <a:srgbClr val="0070C0"/>
                </a:solidFill>
                <a:latin typeface="+mn-ea"/>
              </a:rPr>
              <a:t>&gt;a) and (</a:t>
            </a:r>
            <a:r>
              <a:rPr lang="en-US" altLang="zh-CN" sz="2400" b="1" dirty="0" err="1">
                <a:solidFill>
                  <a:srgbClr val="0070C0"/>
                </a:solidFill>
                <a:latin typeface="+mn-ea"/>
              </a:rPr>
              <a:t>a+c</a:t>
            </a:r>
            <a:r>
              <a:rPr lang="en-US" altLang="zh-CN" sz="2400" b="1" dirty="0">
                <a:solidFill>
                  <a:srgbClr val="0070C0"/>
                </a:solidFill>
                <a:latin typeface="+mn-ea"/>
              </a:rPr>
              <a:t>&gt;b) and (a&gt;0) and (b&gt;0) and (c&gt;0)</a:t>
            </a:r>
            <a:endParaRPr lang="zh-CN" altLang="zh-CN" sz="2400" b="1" dirty="0">
              <a:solidFill>
                <a:srgbClr val="0070C0"/>
              </a:solidFill>
              <a:latin typeface="+mn-ea"/>
            </a:endParaRPr>
          </a:p>
          <a:p>
            <a:pPr>
              <a:lnSpc>
                <a:spcPts val="3400"/>
              </a:lnSpc>
              <a:spcAft>
                <a:spcPts val="1200"/>
              </a:spcAft>
            </a:pPr>
            <a:r>
              <a:rPr lang="en-US" altLang="zh-CN" sz="2400" dirty="0">
                <a:latin typeface="+mn-ea"/>
              </a:rPr>
              <a:t>4</a:t>
            </a:r>
            <a:r>
              <a:rPr lang="zh-CN" altLang="zh-CN" sz="2400" dirty="0">
                <a:latin typeface="+mn-ea"/>
              </a:rPr>
              <a:t>）假设年份</a:t>
            </a:r>
            <a:r>
              <a:rPr lang="en-US" altLang="zh-CN" sz="2400" dirty="0">
                <a:latin typeface="+mn-ea"/>
              </a:rPr>
              <a:t>year</a:t>
            </a:r>
            <a:r>
              <a:rPr lang="zh-CN" altLang="zh-CN" sz="2400" dirty="0">
                <a:latin typeface="+mn-ea"/>
              </a:rPr>
              <a:t>，则表示</a:t>
            </a:r>
            <a:r>
              <a:rPr lang="en-US" altLang="zh-CN" sz="2400" dirty="0">
                <a:latin typeface="+mn-ea"/>
              </a:rPr>
              <a:t>year</a:t>
            </a:r>
            <a:r>
              <a:rPr lang="zh-CN" altLang="zh-CN" sz="2400" dirty="0">
                <a:latin typeface="+mn-ea"/>
              </a:rPr>
              <a:t>为闰年条件是：如果</a:t>
            </a:r>
            <a:r>
              <a:rPr lang="en-US" altLang="zh-CN" sz="2400" dirty="0">
                <a:latin typeface="+mn-ea"/>
              </a:rPr>
              <a:t>year</a:t>
            </a:r>
            <a:r>
              <a:rPr lang="zh-CN" altLang="zh-CN" sz="2400" dirty="0">
                <a:latin typeface="+mn-ea"/>
              </a:rPr>
              <a:t>是</a:t>
            </a:r>
            <a:r>
              <a:rPr lang="en-US" altLang="zh-CN" sz="2400" dirty="0">
                <a:latin typeface="+mn-ea"/>
              </a:rPr>
              <a:t>4</a:t>
            </a:r>
            <a:r>
              <a:rPr lang="zh-CN" altLang="zh-CN" sz="2400" dirty="0">
                <a:latin typeface="+mn-ea"/>
              </a:rPr>
              <a:t>的倍数且不是</a:t>
            </a:r>
            <a:r>
              <a:rPr lang="en-US" altLang="zh-CN" sz="2400" dirty="0">
                <a:latin typeface="+mn-ea"/>
              </a:rPr>
              <a:t>100</a:t>
            </a:r>
            <a:r>
              <a:rPr lang="zh-CN" altLang="zh-CN" sz="2400" dirty="0">
                <a:latin typeface="+mn-ea"/>
              </a:rPr>
              <a:t>的倍数，或者</a:t>
            </a:r>
            <a:r>
              <a:rPr lang="en-US" altLang="zh-CN" sz="2400" dirty="0">
                <a:latin typeface="+mn-ea"/>
              </a:rPr>
              <a:t>year</a:t>
            </a:r>
            <a:r>
              <a:rPr lang="zh-CN" altLang="zh-CN" sz="2400" dirty="0">
                <a:latin typeface="+mn-ea"/>
              </a:rPr>
              <a:t>是</a:t>
            </a:r>
            <a:r>
              <a:rPr lang="en-US" altLang="zh-CN" sz="2400" dirty="0">
                <a:latin typeface="+mn-ea"/>
              </a:rPr>
              <a:t>400</a:t>
            </a:r>
            <a:r>
              <a:rPr lang="zh-CN" altLang="zh-CN" sz="2400" dirty="0">
                <a:latin typeface="+mn-ea"/>
              </a:rPr>
              <a:t>的倍数，那么</a:t>
            </a:r>
            <a:r>
              <a:rPr lang="en-US" altLang="zh-CN" sz="2400" dirty="0">
                <a:latin typeface="+mn-ea"/>
              </a:rPr>
              <a:t>year</a:t>
            </a:r>
            <a:r>
              <a:rPr lang="zh-CN" altLang="zh-CN" sz="2400" dirty="0">
                <a:latin typeface="+mn-ea"/>
              </a:rPr>
              <a:t>即为闰年。</a:t>
            </a:r>
            <a:br>
              <a:rPr lang="en-US" altLang="zh-CN" sz="2400" dirty="0">
                <a:latin typeface="+mn-ea"/>
              </a:rPr>
            </a:br>
            <a:r>
              <a:rPr lang="en-US" altLang="zh-CN" sz="2400" dirty="0">
                <a:latin typeface="+mn-ea"/>
              </a:rPr>
              <a:t>      </a:t>
            </a:r>
            <a:r>
              <a:rPr lang="en-US" altLang="zh-CN" sz="2400" b="1" dirty="0">
                <a:solidFill>
                  <a:srgbClr val="0070C0"/>
                </a:solidFill>
                <a:latin typeface="+mn-ea"/>
              </a:rPr>
              <a:t>(year % 4 == 0 and year % 100 != 0) or (year % 400 == 0)</a:t>
            </a:r>
            <a:endParaRPr lang="zh-CN" altLang="zh-CN" sz="2400" b="1" dirty="0">
              <a:solidFill>
                <a:srgbClr val="0070C0"/>
              </a:solidFill>
              <a:latin typeface="+mn-ea"/>
            </a:endParaRPr>
          </a:p>
          <a:p>
            <a:pPr>
              <a:lnSpc>
                <a:spcPts val="3400"/>
              </a:lnSpc>
              <a:spcAft>
                <a:spcPts val="1200"/>
              </a:spcAft>
            </a:pPr>
            <a:r>
              <a:rPr lang="zh-CN" altLang="zh-CN" sz="2000" dirty="0">
                <a:solidFill>
                  <a:srgbClr val="FF0000"/>
                </a:solidFill>
                <a:latin typeface="+mn-ea"/>
              </a:rPr>
              <a:t>这里注意关系运算符“</a:t>
            </a:r>
            <a:r>
              <a:rPr lang="en-US" altLang="zh-CN" sz="2000" dirty="0">
                <a:solidFill>
                  <a:srgbClr val="FF0000"/>
                </a:solidFill>
                <a:latin typeface="+mn-ea"/>
              </a:rPr>
              <a:t>==</a:t>
            </a:r>
            <a:r>
              <a:rPr lang="zh-CN" altLang="zh-CN" sz="2000" dirty="0">
                <a:solidFill>
                  <a:srgbClr val="FF0000"/>
                </a:solidFill>
                <a:latin typeface="+mn-ea"/>
              </a:rPr>
              <a:t>”和赋值符号“</a:t>
            </a:r>
            <a:r>
              <a:rPr lang="en-US" altLang="zh-CN" sz="2000" dirty="0">
                <a:solidFill>
                  <a:srgbClr val="FF0000"/>
                </a:solidFill>
                <a:latin typeface="+mn-ea"/>
              </a:rPr>
              <a:t>=</a:t>
            </a:r>
            <a:r>
              <a:rPr lang="zh-CN" altLang="zh-CN" sz="2000" dirty="0">
                <a:solidFill>
                  <a:srgbClr val="FF0000"/>
                </a:solidFill>
                <a:latin typeface="+mn-ea"/>
              </a:rPr>
              <a:t>”的区别。</a:t>
            </a:r>
            <a:endParaRPr lang="zh-CN" altLang="zh-CN" sz="2000" dirty="0">
              <a:solidFill>
                <a:srgbClr val="FF0000"/>
              </a:solidFill>
              <a:latin typeface="+mn-ea"/>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1">
            <a:clrChange>
              <a:clrFrom>
                <a:srgbClr val="FFFDFF"/>
              </a:clrFrom>
              <a:clrTo>
                <a:srgbClr val="FFFDFF">
                  <a:alpha val="0"/>
                </a:srgbClr>
              </a:clrTo>
            </a:clrChange>
          </a:blip>
          <a:stretch>
            <a:fillRect/>
          </a:stretch>
        </p:blipFill>
        <p:spPr>
          <a:xfrm>
            <a:off x="-1" y="0"/>
            <a:ext cx="12192001" cy="6870567"/>
          </a:xfrm>
          <a:prstGeom prst="rect">
            <a:avLst/>
          </a:prstGeom>
        </p:spPr>
      </p:pic>
      <p:sp>
        <p:nvSpPr>
          <p:cNvPr id="10" name="TextBox 1"/>
          <p:cNvSpPr txBox="1"/>
          <p:nvPr/>
        </p:nvSpPr>
        <p:spPr>
          <a:xfrm>
            <a:off x="3887776" y="2420224"/>
            <a:ext cx="2646878" cy="830997"/>
          </a:xfrm>
          <a:prstGeom prst="rect">
            <a:avLst/>
          </a:prstGeom>
          <a:noFill/>
        </p:spPr>
        <p:txBody>
          <a:bodyPr wrap="none" rtlCol="0">
            <a:spAutoFit/>
          </a:bodyPr>
          <a:lstStyle/>
          <a:p>
            <a:r>
              <a:rPr lang="zh-CN" altLang="en-US" sz="48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选择结构</a:t>
            </a:r>
            <a:endParaRPr lang="zh-CN" altLang="en-US" sz="48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endParaRPr>
          </a:p>
        </p:txBody>
      </p:sp>
      <p:grpSp>
        <p:nvGrpSpPr>
          <p:cNvPr id="13" name="Group 5"/>
          <p:cNvGrpSpPr/>
          <p:nvPr/>
        </p:nvGrpSpPr>
        <p:grpSpPr>
          <a:xfrm>
            <a:off x="8825614" y="4241498"/>
            <a:ext cx="2169488" cy="2175406"/>
            <a:chOff x="5292553" y="3355717"/>
            <a:chExt cx="1711365" cy="2494000"/>
          </a:xfrm>
          <a:solidFill>
            <a:schemeClr val="bg1">
              <a:lumMod val="95000"/>
            </a:schemeClr>
          </a:solidFill>
        </p:grpSpPr>
        <p:sp>
          <p:nvSpPr>
            <p:cNvPr id="14" name="Rectangle 5"/>
            <p:cNvSpPr>
              <a:spLocks noChangeArrowheads="1"/>
            </p:cNvSpPr>
            <p:nvPr/>
          </p:nvSpPr>
          <p:spPr bwMode="auto">
            <a:xfrm>
              <a:off x="5292553" y="3573075"/>
              <a:ext cx="992082" cy="190188"/>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15" name="Rectangle 6"/>
            <p:cNvSpPr>
              <a:spLocks noChangeArrowheads="1"/>
            </p:cNvSpPr>
            <p:nvPr/>
          </p:nvSpPr>
          <p:spPr bwMode="auto">
            <a:xfrm>
              <a:off x="5402008" y="4624848"/>
              <a:ext cx="804223" cy="29110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16" name="Rectangle 7"/>
            <p:cNvSpPr>
              <a:spLocks noChangeArrowheads="1"/>
            </p:cNvSpPr>
            <p:nvPr/>
          </p:nvSpPr>
          <p:spPr bwMode="auto">
            <a:xfrm>
              <a:off x="5471873" y="3355717"/>
              <a:ext cx="1124825" cy="21968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17" name="Rectangle 8"/>
            <p:cNvSpPr>
              <a:spLocks noChangeArrowheads="1"/>
            </p:cNvSpPr>
            <p:nvPr/>
          </p:nvSpPr>
          <p:spPr bwMode="auto">
            <a:xfrm>
              <a:off x="5382601" y="3902993"/>
              <a:ext cx="1127154" cy="7840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0" name="Rectangle 9"/>
            <p:cNvSpPr>
              <a:spLocks noChangeArrowheads="1"/>
            </p:cNvSpPr>
            <p:nvPr/>
          </p:nvSpPr>
          <p:spPr bwMode="auto">
            <a:xfrm>
              <a:off x="5592196" y="3981397"/>
              <a:ext cx="1004502" cy="114113"/>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2" name="Rectangle 10"/>
            <p:cNvSpPr>
              <a:spLocks noChangeArrowheads="1"/>
            </p:cNvSpPr>
            <p:nvPr/>
          </p:nvSpPr>
          <p:spPr bwMode="auto">
            <a:xfrm>
              <a:off x="5471873" y="4093379"/>
              <a:ext cx="874864" cy="7374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3" name="Rectangle 11"/>
            <p:cNvSpPr>
              <a:spLocks noChangeArrowheads="1"/>
            </p:cNvSpPr>
            <p:nvPr/>
          </p:nvSpPr>
          <p:spPr bwMode="auto">
            <a:xfrm>
              <a:off x="5592196" y="4166845"/>
              <a:ext cx="1026238" cy="254619"/>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5" name="Rectangle 12"/>
            <p:cNvSpPr>
              <a:spLocks noChangeArrowheads="1"/>
            </p:cNvSpPr>
            <p:nvPr/>
          </p:nvSpPr>
          <p:spPr bwMode="auto">
            <a:xfrm>
              <a:off x="5570460" y="4915952"/>
              <a:ext cx="902034" cy="52011"/>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7" name="Rectangle 13"/>
            <p:cNvSpPr>
              <a:spLocks noChangeArrowheads="1"/>
            </p:cNvSpPr>
            <p:nvPr/>
          </p:nvSpPr>
          <p:spPr bwMode="auto">
            <a:xfrm>
              <a:off x="5690783" y="4967962"/>
              <a:ext cx="693215"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8" name="Rectangle 14"/>
            <p:cNvSpPr>
              <a:spLocks noChangeArrowheads="1"/>
            </p:cNvSpPr>
            <p:nvPr/>
          </p:nvSpPr>
          <p:spPr bwMode="auto">
            <a:xfrm>
              <a:off x="5409771" y="5109245"/>
              <a:ext cx="936966" cy="23443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0" name="Rectangle 16"/>
            <p:cNvSpPr>
              <a:spLocks noChangeArrowheads="1"/>
            </p:cNvSpPr>
            <p:nvPr/>
          </p:nvSpPr>
          <p:spPr bwMode="auto">
            <a:xfrm>
              <a:off x="5632562" y="5343680"/>
              <a:ext cx="877193" cy="114113"/>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1" name="Rectangle 17"/>
            <p:cNvSpPr>
              <a:spLocks noChangeArrowheads="1"/>
            </p:cNvSpPr>
            <p:nvPr/>
          </p:nvSpPr>
          <p:spPr bwMode="auto">
            <a:xfrm>
              <a:off x="5340682" y="5458288"/>
              <a:ext cx="823630" cy="166900"/>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2" name="Rectangle 18"/>
            <p:cNvSpPr>
              <a:spLocks noChangeArrowheads="1"/>
            </p:cNvSpPr>
            <p:nvPr/>
          </p:nvSpPr>
          <p:spPr bwMode="auto">
            <a:xfrm>
              <a:off x="5536304" y="5625188"/>
              <a:ext cx="1110076" cy="22434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3" name="Rectangle 19"/>
            <p:cNvSpPr>
              <a:spLocks noChangeArrowheads="1"/>
            </p:cNvSpPr>
            <p:nvPr/>
          </p:nvSpPr>
          <p:spPr bwMode="auto">
            <a:xfrm>
              <a:off x="6411944" y="3355717"/>
              <a:ext cx="24841" cy="21968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4" name="Rectangle 20"/>
            <p:cNvSpPr>
              <a:spLocks noChangeArrowheads="1"/>
            </p:cNvSpPr>
            <p:nvPr/>
          </p:nvSpPr>
          <p:spPr bwMode="auto">
            <a:xfrm>
              <a:off x="6436785" y="3575404"/>
              <a:ext cx="776" cy="77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5" name="Rectangle 21"/>
            <p:cNvSpPr>
              <a:spLocks noChangeArrowheads="1"/>
            </p:cNvSpPr>
            <p:nvPr/>
          </p:nvSpPr>
          <p:spPr bwMode="auto">
            <a:xfrm>
              <a:off x="5592196" y="3355717"/>
              <a:ext cx="40366" cy="21968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6" name="Rectangle 22"/>
            <p:cNvSpPr>
              <a:spLocks noChangeArrowheads="1"/>
            </p:cNvSpPr>
            <p:nvPr/>
          </p:nvSpPr>
          <p:spPr bwMode="auto">
            <a:xfrm>
              <a:off x="6509755" y="4166845"/>
              <a:ext cx="16302" cy="254619"/>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7" name="Rectangle 23"/>
            <p:cNvSpPr>
              <a:spLocks noChangeArrowheads="1"/>
            </p:cNvSpPr>
            <p:nvPr/>
          </p:nvSpPr>
          <p:spPr bwMode="auto">
            <a:xfrm>
              <a:off x="5676034" y="4166845"/>
              <a:ext cx="158360" cy="254619"/>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8" name="Freeform 24"/>
            <p:cNvSpPr/>
            <p:nvPr/>
          </p:nvSpPr>
          <p:spPr bwMode="auto">
            <a:xfrm>
              <a:off x="6455866" y="4793204"/>
              <a:ext cx="548052" cy="1056513"/>
            </a:xfrm>
            <a:custGeom>
              <a:avLst/>
              <a:gdLst>
                <a:gd name="T0" fmla="*/ 393 w 706"/>
                <a:gd name="T1" fmla="*/ 1361 h 1361"/>
                <a:gd name="T2" fmla="*/ 0 w 706"/>
                <a:gd name="T3" fmla="*/ 98 h 1361"/>
                <a:gd name="T4" fmla="*/ 314 w 706"/>
                <a:gd name="T5" fmla="*/ 0 h 1361"/>
                <a:gd name="T6" fmla="*/ 706 w 706"/>
                <a:gd name="T7" fmla="*/ 1263 h 1361"/>
                <a:gd name="T8" fmla="*/ 393 w 706"/>
                <a:gd name="T9" fmla="*/ 1361 h 1361"/>
              </a:gdLst>
              <a:ahLst/>
              <a:cxnLst>
                <a:cxn ang="0">
                  <a:pos x="T0" y="T1"/>
                </a:cxn>
                <a:cxn ang="0">
                  <a:pos x="T2" y="T3"/>
                </a:cxn>
                <a:cxn ang="0">
                  <a:pos x="T4" y="T5"/>
                </a:cxn>
                <a:cxn ang="0">
                  <a:pos x="T6" y="T7"/>
                </a:cxn>
                <a:cxn ang="0">
                  <a:pos x="T8" y="T9"/>
                </a:cxn>
              </a:cxnLst>
              <a:rect l="0" t="0" r="r" b="b"/>
              <a:pathLst>
                <a:path w="706" h="1361">
                  <a:moveTo>
                    <a:pt x="393" y="1361"/>
                  </a:moveTo>
                  <a:lnTo>
                    <a:pt x="0" y="98"/>
                  </a:lnTo>
                  <a:lnTo>
                    <a:pt x="314" y="0"/>
                  </a:lnTo>
                  <a:lnTo>
                    <a:pt x="706" y="1263"/>
                  </a:lnTo>
                  <a:lnTo>
                    <a:pt x="393" y="1361"/>
                  </a:lnTo>
                  <a:close/>
                </a:path>
              </a:pathLst>
            </a:custGeom>
            <a:solidFill>
              <a:srgbClr val="6BE137"/>
            </a:solidFill>
            <a:ln w="9525">
              <a:solidFill>
                <a:schemeClr val="accent1"/>
              </a:solidFill>
              <a:round/>
            </a:ln>
          </p:spPr>
          <p:txBody>
            <a:bodyPr vert="horz" wrap="square" lIns="86687" tIns="43344" rIns="86687" bIns="43344" numCol="1" anchor="t" anchorCtr="0" compatLnSpc="1"/>
            <a:lstStyle/>
            <a:p>
              <a:endParaRPr lang="en-US" sz="1705" dirty="0">
                <a:solidFill>
                  <a:prstClr val="black"/>
                </a:solidFill>
                <a:latin typeface="Calibri" panose="020F0502020204030204"/>
                <a:ea typeface="微软雅黑" panose="020B0503020204020204" pitchFamily="34" charset="-122"/>
              </a:endParaRPr>
            </a:p>
          </p:txBody>
        </p:sp>
        <p:sp>
          <p:nvSpPr>
            <p:cNvPr id="39" name="Freeform 25"/>
            <p:cNvSpPr/>
            <p:nvPr/>
          </p:nvSpPr>
          <p:spPr bwMode="auto">
            <a:xfrm>
              <a:off x="6731444" y="5683594"/>
              <a:ext cx="248409" cy="91601"/>
            </a:xfrm>
            <a:custGeom>
              <a:avLst/>
              <a:gdLst>
                <a:gd name="T0" fmla="*/ 7 w 320"/>
                <a:gd name="T1" fmla="*/ 118 h 118"/>
                <a:gd name="T2" fmla="*/ 0 w 320"/>
                <a:gd name="T3" fmla="*/ 97 h 118"/>
                <a:gd name="T4" fmla="*/ 314 w 320"/>
                <a:gd name="T5" fmla="*/ 0 h 118"/>
                <a:gd name="T6" fmla="*/ 320 w 320"/>
                <a:gd name="T7" fmla="*/ 21 h 118"/>
                <a:gd name="T8" fmla="*/ 7 w 320"/>
                <a:gd name="T9" fmla="*/ 118 h 118"/>
              </a:gdLst>
              <a:ahLst/>
              <a:cxnLst>
                <a:cxn ang="0">
                  <a:pos x="T0" y="T1"/>
                </a:cxn>
                <a:cxn ang="0">
                  <a:pos x="T2" y="T3"/>
                </a:cxn>
                <a:cxn ang="0">
                  <a:pos x="T4" y="T5"/>
                </a:cxn>
                <a:cxn ang="0">
                  <a:pos x="T6" y="T7"/>
                </a:cxn>
                <a:cxn ang="0">
                  <a:pos x="T8" y="T9"/>
                </a:cxn>
              </a:cxnLst>
              <a:rect l="0" t="0" r="r" b="b"/>
              <a:pathLst>
                <a:path w="320" h="118">
                  <a:moveTo>
                    <a:pt x="7" y="118"/>
                  </a:moveTo>
                  <a:lnTo>
                    <a:pt x="0" y="97"/>
                  </a:lnTo>
                  <a:lnTo>
                    <a:pt x="314" y="0"/>
                  </a:lnTo>
                  <a:lnTo>
                    <a:pt x="320" y="21"/>
                  </a:lnTo>
                  <a:lnTo>
                    <a:pt x="7" y="118"/>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0" name="Freeform 26"/>
            <p:cNvSpPr/>
            <p:nvPr/>
          </p:nvSpPr>
          <p:spPr bwMode="auto">
            <a:xfrm>
              <a:off x="6481483" y="4874713"/>
              <a:ext cx="290328" cy="226673"/>
            </a:xfrm>
            <a:custGeom>
              <a:avLst/>
              <a:gdLst>
                <a:gd name="T0" fmla="*/ 61 w 374"/>
                <a:gd name="T1" fmla="*/ 292 h 292"/>
                <a:gd name="T2" fmla="*/ 0 w 374"/>
                <a:gd name="T3" fmla="*/ 98 h 292"/>
                <a:gd name="T4" fmla="*/ 314 w 374"/>
                <a:gd name="T5" fmla="*/ 0 h 292"/>
                <a:gd name="T6" fmla="*/ 374 w 374"/>
                <a:gd name="T7" fmla="*/ 194 h 292"/>
                <a:gd name="T8" fmla="*/ 61 w 374"/>
                <a:gd name="T9" fmla="*/ 292 h 292"/>
              </a:gdLst>
              <a:ahLst/>
              <a:cxnLst>
                <a:cxn ang="0">
                  <a:pos x="T0" y="T1"/>
                </a:cxn>
                <a:cxn ang="0">
                  <a:pos x="T2" y="T3"/>
                </a:cxn>
                <a:cxn ang="0">
                  <a:pos x="T4" y="T5"/>
                </a:cxn>
                <a:cxn ang="0">
                  <a:pos x="T6" y="T7"/>
                </a:cxn>
                <a:cxn ang="0">
                  <a:pos x="T8" y="T9"/>
                </a:cxn>
              </a:cxnLst>
              <a:rect l="0" t="0" r="r" b="b"/>
              <a:pathLst>
                <a:path w="374" h="292">
                  <a:moveTo>
                    <a:pt x="61" y="292"/>
                  </a:moveTo>
                  <a:lnTo>
                    <a:pt x="0" y="98"/>
                  </a:lnTo>
                  <a:lnTo>
                    <a:pt x="314" y="0"/>
                  </a:lnTo>
                  <a:lnTo>
                    <a:pt x="374" y="194"/>
                  </a:lnTo>
                  <a:lnTo>
                    <a:pt x="61" y="292"/>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1" name="Rectangle 27"/>
            <p:cNvSpPr>
              <a:spLocks noChangeArrowheads="1"/>
            </p:cNvSpPr>
            <p:nvPr/>
          </p:nvSpPr>
          <p:spPr bwMode="auto">
            <a:xfrm>
              <a:off x="5306526" y="4421463"/>
              <a:ext cx="817420" cy="203385"/>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2" name="Rectangle 28"/>
            <p:cNvSpPr>
              <a:spLocks noChangeArrowheads="1"/>
            </p:cNvSpPr>
            <p:nvPr/>
          </p:nvSpPr>
          <p:spPr bwMode="auto">
            <a:xfrm>
              <a:off x="5808001" y="4421463"/>
              <a:ext cx="60550" cy="203385"/>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3" name="Rectangle 29"/>
            <p:cNvSpPr>
              <a:spLocks noChangeArrowheads="1"/>
            </p:cNvSpPr>
            <p:nvPr/>
          </p:nvSpPr>
          <p:spPr bwMode="auto">
            <a:xfrm>
              <a:off x="5652745" y="4421463"/>
              <a:ext cx="62102" cy="203385"/>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4" name="Rectangle 30"/>
            <p:cNvSpPr>
              <a:spLocks noChangeArrowheads="1"/>
            </p:cNvSpPr>
            <p:nvPr/>
          </p:nvSpPr>
          <p:spPr bwMode="auto">
            <a:xfrm>
              <a:off x="5738136" y="4624848"/>
              <a:ext cx="126533" cy="29110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5" name="Rectangle 31"/>
            <p:cNvSpPr>
              <a:spLocks noChangeArrowheads="1"/>
            </p:cNvSpPr>
            <p:nvPr/>
          </p:nvSpPr>
          <p:spPr bwMode="auto">
            <a:xfrm>
              <a:off x="5738136" y="4967962"/>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6" name="Rectangle 32"/>
            <p:cNvSpPr>
              <a:spLocks noChangeArrowheads="1"/>
            </p:cNvSpPr>
            <p:nvPr/>
          </p:nvSpPr>
          <p:spPr bwMode="auto">
            <a:xfrm>
              <a:off x="5772292" y="4967962"/>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7" name="Rectangle 33"/>
            <p:cNvSpPr>
              <a:spLocks noChangeArrowheads="1"/>
            </p:cNvSpPr>
            <p:nvPr/>
          </p:nvSpPr>
          <p:spPr bwMode="auto">
            <a:xfrm>
              <a:off x="6264452" y="4967962"/>
              <a:ext cx="19407"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8" name="Rectangle 34"/>
            <p:cNvSpPr>
              <a:spLocks noChangeArrowheads="1"/>
            </p:cNvSpPr>
            <p:nvPr/>
          </p:nvSpPr>
          <p:spPr bwMode="auto">
            <a:xfrm>
              <a:off x="6311804" y="4967962"/>
              <a:ext cx="14749"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9" name="Rectangle 35"/>
            <p:cNvSpPr>
              <a:spLocks noChangeArrowheads="1"/>
            </p:cNvSpPr>
            <p:nvPr/>
          </p:nvSpPr>
          <p:spPr bwMode="auto">
            <a:xfrm>
              <a:off x="5690783" y="3761710"/>
              <a:ext cx="693215"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0" name="Rectangle 36"/>
            <p:cNvSpPr>
              <a:spLocks noChangeArrowheads="1"/>
            </p:cNvSpPr>
            <p:nvPr/>
          </p:nvSpPr>
          <p:spPr bwMode="auto">
            <a:xfrm>
              <a:off x="5738136" y="3761710"/>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1" name="Rectangle 37"/>
            <p:cNvSpPr>
              <a:spLocks noChangeArrowheads="1"/>
            </p:cNvSpPr>
            <p:nvPr/>
          </p:nvSpPr>
          <p:spPr bwMode="auto">
            <a:xfrm>
              <a:off x="5772292" y="3761710"/>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2" name="Rectangle 38"/>
            <p:cNvSpPr>
              <a:spLocks noChangeArrowheads="1"/>
            </p:cNvSpPr>
            <p:nvPr/>
          </p:nvSpPr>
          <p:spPr bwMode="auto">
            <a:xfrm>
              <a:off x="6264452" y="3761710"/>
              <a:ext cx="19407"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3" name="Rectangle 39"/>
            <p:cNvSpPr>
              <a:spLocks noChangeArrowheads="1"/>
            </p:cNvSpPr>
            <p:nvPr/>
          </p:nvSpPr>
          <p:spPr bwMode="auto">
            <a:xfrm>
              <a:off x="6311804" y="3761710"/>
              <a:ext cx="14749"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4" name="Freeform 40"/>
            <p:cNvSpPr/>
            <p:nvPr/>
          </p:nvSpPr>
          <p:spPr bwMode="auto">
            <a:xfrm>
              <a:off x="5604616" y="5664002"/>
              <a:ext cx="416084" cy="148269"/>
            </a:xfrm>
            <a:custGeom>
              <a:avLst/>
              <a:gdLst>
                <a:gd name="T0" fmla="*/ 328 w 328"/>
                <a:gd name="T1" fmla="*/ 90 h 117"/>
                <a:gd name="T2" fmla="*/ 301 w 328"/>
                <a:gd name="T3" fmla="*/ 117 h 117"/>
                <a:gd name="T4" fmla="*/ 27 w 328"/>
                <a:gd name="T5" fmla="*/ 117 h 117"/>
                <a:gd name="T6" fmla="*/ 0 w 328"/>
                <a:gd name="T7" fmla="*/ 90 h 117"/>
                <a:gd name="T8" fmla="*/ 0 w 328"/>
                <a:gd name="T9" fmla="*/ 27 h 117"/>
                <a:gd name="T10" fmla="*/ 27 w 328"/>
                <a:gd name="T11" fmla="*/ 0 h 117"/>
                <a:gd name="T12" fmla="*/ 301 w 328"/>
                <a:gd name="T13" fmla="*/ 0 h 117"/>
                <a:gd name="T14" fmla="*/ 328 w 328"/>
                <a:gd name="T15" fmla="*/ 27 h 117"/>
                <a:gd name="T16" fmla="*/ 328 w 328"/>
                <a:gd name="T17" fmla="*/ 9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117">
                  <a:moveTo>
                    <a:pt x="328" y="90"/>
                  </a:moveTo>
                  <a:cubicBezTo>
                    <a:pt x="328" y="105"/>
                    <a:pt x="316" y="117"/>
                    <a:pt x="301" y="117"/>
                  </a:cubicBezTo>
                  <a:cubicBezTo>
                    <a:pt x="27" y="117"/>
                    <a:pt x="27" y="117"/>
                    <a:pt x="27" y="117"/>
                  </a:cubicBezTo>
                  <a:cubicBezTo>
                    <a:pt x="12" y="117"/>
                    <a:pt x="0" y="105"/>
                    <a:pt x="0" y="90"/>
                  </a:cubicBezTo>
                  <a:cubicBezTo>
                    <a:pt x="0" y="27"/>
                    <a:pt x="0" y="27"/>
                    <a:pt x="0" y="27"/>
                  </a:cubicBezTo>
                  <a:cubicBezTo>
                    <a:pt x="0" y="12"/>
                    <a:pt x="12" y="0"/>
                    <a:pt x="27" y="0"/>
                  </a:cubicBezTo>
                  <a:cubicBezTo>
                    <a:pt x="301" y="0"/>
                    <a:pt x="301" y="0"/>
                    <a:pt x="301" y="0"/>
                  </a:cubicBezTo>
                  <a:cubicBezTo>
                    <a:pt x="316" y="0"/>
                    <a:pt x="328" y="12"/>
                    <a:pt x="328" y="27"/>
                  </a:cubicBezTo>
                  <a:lnTo>
                    <a:pt x="328" y="90"/>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5" name="Freeform 41"/>
            <p:cNvSpPr/>
            <p:nvPr/>
          </p:nvSpPr>
          <p:spPr bwMode="auto">
            <a:xfrm>
              <a:off x="6547793" y="5664002"/>
              <a:ext cx="40366" cy="167676"/>
            </a:xfrm>
            <a:custGeom>
              <a:avLst/>
              <a:gdLst>
                <a:gd name="T0" fmla="*/ 32 w 32"/>
                <a:gd name="T1" fmla="*/ 116 h 132"/>
                <a:gd name="T2" fmla="*/ 16 w 32"/>
                <a:gd name="T3" fmla="*/ 132 h 132"/>
                <a:gd name="T4" fmla="*/ 16 w 32"/>
                <a:gd name="T5" fmla="*/ 132 h 132"/>
                <a:gd name="T6" fmla="*/ 0 w 32"/>
                <a:gd name="T7" fmla="*/ 116 h 132"/>
                <a:gd name="T8" fmla="*/ 0 w 32"/>
                <a:gd name="T9" fmla="*/ 16 h 132"/>
                <a:gd name="T10" fmla="*/ 16 w 32"/>
                <a:gd name="T11" fmla="*/ 0 h 132"/>
                <a:gd name="T12" fmla="*/ 16 w 32"/>
                <a:gd name="T13" fmla="*/ 0 h 132"/>
                <a:gd name="T14" fmla="*/ 32 w 32"/>
                <a:gd name="T15" fmla="*/ 16 h 132"/>
                <a:gd name="T16" fmla="*/ 32 w 32"/>
                <a:gd name="T17" fmla="*/ 11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32">
                  <a:moveTo>
                    <a:pt x="32" y="116"/>
                  </a:moveTo>
                  <a:cubicBezTo>
                    <a:pt x="32" y="125"/>
                    <a:pt x="25" y="132"/>
                    <a:pt x="16" y="132"/>
                  </a:cubicBezTo>
                  <a:cubicBezTo>
                    <a:pt x="16" y="132"/>
                    <a:pt x="16" y="132"/>
                    <a:pt x="16" y="132"/>
                  </a:cubicBezTo>
                  <a:cubicBezTo>
                    <a:pt x="7" y="132"/>
                    <a:pt x="0" y="125"/>
                    <a:pt x="0" y="116"/>
                  </a:cubicBezTo>
                  <a:cubicBezTo>
                    <a:pt x="0" y="16"/>
                    <a:pt x="0" y="16"/>
                    <a:pt x="0" y="16"/>
                  </a:cubicBezTo>
                  <a:cubicBezTo>
                    <a:pt x="0" y="7"/>
                    <a:pt x="7" y="0"/>
                    <a:pt x="16" y="0"/>
                  </a:cubicBezTo>
                  <a:cubicBezTo>
                    <a:pt x="16" y="0"/>
                    <a:pt x="16" y="0"/>
                    <a:pt x="16" y="0"/>
                  </a:cubicBezTo>
                  <a:cubicBezTo>
                    <a:pt x="25" y="0"/>
                    <a:pt x="32" y="7"/>
                    <a:pt x="32" y="16"/>
                  </a:cubicBezTo>
                  <a:lnTo>
                    <a:pt x="32" y="116"/>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6" name="Freeform 42"/>
            <p:cNvSpPr/>
            <p:nvPr/>
          </p:nvSpPr>
          <p:spPr bwMode="auto">
            <a:xfrm>
              <a:off x="5409771" y="5514180"/>
              <a:ext cx="70641" cy="72194"/>
            </a:xfrm>
            <a:custGeom>
              <a:avLst/>
              <a:gdLst>
                <a:gd name="T0" fmla="*/ 56 w 56"/>
                <a:gd name="T1" fmla="*/ 29 h 57"/>
                <a:gd name="T2" fmla="*/ 28 w 56"/>
                <a:gd name="T3" fmla="*/ 57 h 57"/>
                <a:gd name="T4" fmla="*/ 27 w 56"/>
                <a:gd name="T5" fmla="*/ 57 h 57"/>
                <a:gd name="T6" fmla="*/ 0 w 56"/>
                <a:gd name="T7" fmla="*/ 29 h 57"/>
                <a:gd name="T8" fmla="*/ 0 w 56"/>
                <a:gd name="T9" fmla="*/ 28 h 57"/>
                <a:gd name="T10" fmla="*/ 27 w 56"/>
                <a:gd name="T11" fmla="*/ 0 h 57"/>
                <a:gd name="T12" fmla="*/ 28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8" y="57"/>
                  </a:cubicBezTo>
                  <a:cubicBezTo>
                    <a:pt x="27" y="57"/>
                    <a:pt x="27" y="57"/>
                    <a:pt x="27" y="57"/>
                  </a:cubicBezTo>
                  <a:cubicBezTo>
                    <a:pt x="12" y="57"/>
                    <a:pt x="0" y="44"/>
                    <a:pt x="0" y="29"/>
                  </a:cubicBezTo>
                  <a:cubicBezTo>
                    <a:pt x="0" y="28"/>
                    <a:pt x="0" y="28"/>
                    <a:pt x="0" y="28"/>
                  </a:cubicBezTo>
                  <a:cubicBezTo>
                    <a:pt x="0" y="13"/>
                    <a:pt x="12" y="0"/>
                    <a:pt x="27" y="0"/>
                  </a:cubicBezTo>
                  <a:cubicBezTo>
                    <a:pt x="28" y="0"/>
                    <a:pt x="28" y="0"/>
                    <a:pt x="28" y="0"/>
                  </a:cubicBezTo>
                  <a:cubicBezTo>
                    <a:pt x="44" y="0"/>
                    <a:pt x="56" y="13"/>
                    <a:pt x="56" y="28"/>
                  </a:cubicBezTo>
                  <a:lnTo>
                    <a:pt x="56" y="29"/>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7" name="Freeform 43"/>
            <p:cNvSpPr/>
            <p:nvPr/>
          </p:nvSpPr>
          <p:spPr bwMode="auto">
            <a:xfrm>
              <a:off x="6062620" y="5514180"/>
              <a:ext cx="71417" cy="72194"/>
            </a:xfrm>
            <a:custGeom>
              <a:avLst/>
              <a:gdLst>
                <a:gd name="T0" fmla="*/ 56 w 56"/>
                <a:gd name="T1" fmla="*/ 29 h 57"/>
                <a:gd name="T2" fmla="*/ 29 w 56"/>
                <a:gd name="T3" fmla="*/ 57 h 57"/>
                <a:gd name="T4" fmla="*/ 28 w 56"/>
                <a:gd name="T5" fmla="*/ 57 h 57"/>
                <a:gd name="T6" fmla="*/ 0 w 56"/>
                <a:gd name="T7" fmla="*/ 29 h 57"/>
                <a:gd name="T8" fmla="*/ 0 w 56"/>
                <a:gd name="T9" fmla="*/ 28 h 57"/>
                <a:gd name="T10" fmla="*/ 28 w 56"/>
                <a:gd name="T11" fmla="*/ 0 h 57"/>
                <a:gd name="T12" fmla="*/ 29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9" y="57"/>
                  </a:cubicBezTo>
                  <a:cubicBezTo>
                    <a:pt x="28" y="57"/>
                    <a:pt x="28" y="57"/>
                    <a:pt x="28" y="57"/>
                  </a:cubicBezTo>
                  <a:cubicBezTo>
                    <a:pt x="13" y="57"/>
                    <a:pt x="0" y="44"/>
                    <a:pt x="0" y="29"/>
                  </a:cubicBezTo>
                  <a:cubicBezTo>
                    <a:pt x="0" y="28"/>
                    <a:pt x="0" y="28"/>
                    <a:pt x="0" y="28"/>
                  </a:cubicBezTo>
                  <a:cubicBezTo>
                    <a:pt x="0" y="13"/>
                    <a:pt x="13" y="0"/>
                    <a:pt x="28" y="0"/>
                  </a:cubicBezTo>
                  <a:cubicBezTo>
                    <a:pt x="29" y="0"/>
                    <a:pt x="29" y="0"/>
                    <a:pt x="29" y="0"/>
                  </a:cubicBezTo>
                  <a:cubicBezTo>
                    <a:pt x="44" y="0"/>
                    <a:pt x="56" y="13"/>
                    <a:pt x="56" y="28"/>
                  </a:cubicBezTo>
                  <a:lnTo>
                    <a:pt x="56" y="29"/>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8" name="Freeform 44"/>
            <p:cNvSpPr/>
            <p:nvPr/>
          </p:nvSpPr>
          <p:spPr bwMode="auto">
            <a:xfrm>
              <a:off x="5576670" y="5179886"/>
              <a:ext cx="665269" cy="93153"/>
            </a:xfrm>
            <a:custGeom>
              <a:avLst/>
              <a:gdLst>
                <a:gd name="T0" fmla="*/ 524 w 524"/>
                <a:gd name="T1" fmla="*/ 45 h 73"/>
                <a:gd name="T2" fmla="*/ 497 w 524"/>
                <a:gd name="T3" fmla="*/ 73 h 73"/>
                <a:gd name="T4" fmla="*/ 28 w 524"/>
                <a:gd name="T5" fmla="*/ 73 h 73"/>
                <a:gd name="T6" fmla="*/ 0 w 524"/>
                <a:gd name="T7" fmla="*/ 45 h 73"/>
                <a:gd name="T8" fmla="*/ 0 w 524"/>
                <a:gd name="T9" fmla="*/ 27 h 73"/>
                <a:gd name="T10" fmla="*/ 28 w 524"/>
                <a:gd name="T11" fmla="*/ 0 h 73"/>
                <a:gd name="T12" fmla="*/ 497 w 524"/>
                <a:gd name="T13" fmla="*/ 0 h 73"/>
                <a:gd name="T14" fmla="*/ 524 w 524"/>
                <a:gd name="T15" fmla="*/ 27 h 73"/>
                <a:gd name="T16" fmla="*/ 524 w 524"/>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4" h="73">
                  <a:moveTo>
                    <a:pt x="524" y="45"/>
                  </a:moveTo>
                  <a:cubicBezTo>
                    <a:pt x="524" y="61"/>
                    <a:pt x="512" y="73"/>
                    <a:pt x="497" y="73"/>
                  </a:cubicBezTo>
                  <a:cubicBezTo>
                    <a:pt x="28" y="73"/>
                    <a:pt x="28" y="73"/>
                    <a:pt x="28" y="73"/>
                  </a:cubicBezTo>
                  <a:cubicBezTo>
                    <a:pt x="12" y="73"/>
                    <a:pt x="0" y="61"/>
                    <a:pt x="0" y="45"/>
                  </a:cubicBezTo>
                  <a:cubicBezTo>
                    <a:pt x="0" y="27"/>
                    <a:pt x="0" y="27"/>
                    <a:pt x="0" y="27"/>
                  </a:cubicBezTo>
                  <a:cubicBezTo>
                    <a:pt x="0" y="12"/>
                    <a:pt x="12" y="0"/>
                    <a:pt x="28" y="0"/>
                  </a:cubicBezTo>
                  <a:cubicBezTo>
                    <a:pt x="497" y="0"/>
                    <a:pt x="497" y="0"/>
                    <a:pt x="497" y="0"/>
                  </a:cubicBezTo>
                  <a:cubicBezTo>
                    <a:pt x="512" y="0"/>
                    <a:pt x="524" y="12"/>
                    <a:pt x="524" y="27"/>
                  </a:cubicBezTo>
                  <a:lnTo>
                    <a:pt x="524" y="45"/>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9" name="Oval 45"/>
            <p:cNvSpPr>
              <a:spLocks noChangeArrowheads="1"/>
            </p:cNvSpPr>
            <p:nvPr/>
          </p:nvSpPr>
          <p:spPr bwMode="auto">
            <a:xfrm>
              <a:off x="6128603" y="3612665"/>
              <a:ext cx="111784" cy="111008"/>
            </a:xfrm>
            <a:prstGeom prst="ellipse">
              <a:avLst/>
            </a:pr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60" name="Oval 46"/>
            <p:cNvSpPr>
              <a:spLocks noChangeArrowheads="1"/>
            </p:cNvSpPr>
            <p:nvPr/>
          </p:nvSpPr>
          <p:spPr bwMode="auto">
            <a:xfrm>
              <a:off x="5325933" y="3617323"/>
              <a:ext cx="111784" cy="111784"/>
            </a:xfrm>
            <a:prstGeom prst="ellipse">
              <a:avLst/>
            </a:pr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grpSp>
      <p:grpSp>
        <p:nvGrpSpPr>
          <p:cNvPr id="3" name="组合 2"/>
          <p:cNvGrpSpPr/>
          <p:nvPr/>
        </p:nvGrpSpPr>
        <p:grpSpPr>
          <a:xfrm>
            <a:off x="443983" y="1112313"/>
            <a:ext cx="1936868" cy="1936868"/>
            <a:chOff x="2572456" y="958222"/>
            <a:chExt cx="1936868" cy="1936868"/>
          </a:xfrm>
        </p:grpSpPr>
        <p:grpSp>
          <p:nvGrpSpPr>
            <p:cNvPr id="61" name="组合 60"/>
            <p:cNvGrpSpPr/>
            <p:nvPr/>
          </p:nvGrpSpPr>
          <p:grpSpPr>
            <a:xfrm>
              <a:off x="2572456" y="958222"/>
              <a:ext cx="1936868" cy="1936868"/>
              <a:chOff x="11207774" y="442662"/>
              <a:chExt cx="504056" cy="504056"/>
            </a:xfrm>
            <a:solidFill>
              <a:srgbClr val="B3DF63"/>
            </a:solidFill>
            <a:effectLst>
              <a:outerShdw blurRad="50800" dist="38100" dir="5400000" algn="t" rotWithShape="0">
                <a:prstClr val="black">
                  <a:alpha val="40000"/>
                </a:prstClr>
              </a:outerShdw>
            </a:effectLst>
          </p:grpSpPr>
          <p:sp>
            <p:nvSpPr>
              <p:cNvPr id="62" name="椭圆 61"/>
              <p:cNvSpPr/>
              <p:nvPr/>
            </p:nvSpPr>
            <p:spPr>
              <a:xfrm>
                <a:off x="11273029" y="517620"/>
                <a:ext cx="373547" cy="373547"/>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63" name="椭圆 62"/>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grpSp>
        <p:sp>
          <p:nvSpPr>
            <p:cNvPr id="64" name="TextBox 1"/>
            <p:cNvSpPr txBox="1"/>
            <p:nvPr/>
          </p:nvSpPr>
          <p:spPr>
            <a:xfrm>
              <a:off x="2815371" y="1264937"/>
              <a:ext cx="1451038" cy="1323439"/>
            </a:xfrm>
            <a:prstGeom prst="rect">
              <a:avLst/>
            </a:prstGeom>
            <a:noFill/>
          </p:spPr>
          <p:txBody>
            <a:bodyPr wrap="none" rtlCol="0">
              <a:spAutoFit/>
            </a:bodyPr>
            <a:lstStyle/>
            <a:p>
              <a:r>
                <a:rPr lang="en-US" altLang="zh-CN"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02</a:t>
              </a:r>
              <a:endParaRPr lang="zh-CN" altLang="en-US"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endParaRPr>
            </a:p>
          </p:txBody>
        </p:sp>
      </p:grpSp>
      <p:grpSp>
        <p:nvGrpSpPr>
          <p:cNvPr id="65" name="组合 64"/>
          <p:cNvGrpSpPr/>
          <p:nvPr/>
        </p:nvGrpSpPr>
        <p:grpSpPr>
          <a:xfrm rot="5400000">
            <a:off x="7939470" y="-3214903"/>
            <a:ext cx="942183" cy="7462505"/>
            <a:chOff x="-11273" y="-594773"/>
            <a:chExt cx="719786" cy="7462505"/>
          </a:xfrm>
        </p:grpSpPr>
        <p:sp>
          <p:nvSpPr>
            <p:cNvPr id="66" name="等腰三角形 65"/>
            <p:cNvSpPr/>
            <p:nvPr/>
          </p:nvSpPr>
          <p:spPr>
            <a:xfrm rot="5400000">
              <a:off x="-68856" y="2776017"/>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等腰三角形 66"/>
            <p:cNvSpPr/>
            <p:nvPr/>
          </p:nvSpPr>
          <p:spPr>
            <a:xfrm rot="5400000">
              <a:off x="-68856" y="195805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等腰三角形 67"/>
            <p:cNvSpPr/>
            <p:nvPr/>
          </p:nvSpPr>
          <p:spPr>
            <a:xfrm rot="5400000">
              <a:off x="-68856" y="1114606"/>
              <a:ext cx="834952" cy="7197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等腰三角形 68"/>
            <p:cNvSpPr/>
            <p:nvPr/>
          </p:nvSpPr>
          <p:spPr>
            <a:xfrm rot="5400000">
              <a:off x="-68856" y="296639"/>
              <a:ext cx="834952" cy="7197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等腰三角形 69"/>
            <p:cNvSpPr/>
            <p:nvPr/>
          </p:nvSpPr>
          <p:spPr>
            <a:xfrm rot="5400000">
              <a:off x="-68856" y="3610969"/>
              <a:ext cx="834952" cy="71978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等腰三角形 70"/>
            <p:cNvSpPr/>
            <p:nvPr/>
          </p:nvSpPr>
          <p:spPr>
            <a:xfrm rot="5400000">
              <a:off x="-68856" y="4443673"/>
              <a:ext cx="834952" cy="719786"/>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2" name="等腰三角形 71"/>
            <p:cNvSpPr/>
            <p:nvPr/>
          </p:nvSpPr>
          <p:spPr>
            <a:xfrm rot="5400000">
              <a:off x="-68856" y="5264883"/>
              <a:ext cx="834952" cy="71978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3" name="等腰三角形 72"/>
            <p:cNvSpPr/>
            <p:nvPr/>
          </p:nvSpPr>
          <p:spPr>
            <a:xfrm rot="5400000">
              <a:off x="-68856" y="6090363"/>
              <a:ext cx="834952" cy="71978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4" name="等腰三角形 73"/>
            <p:cNvSpPr/>
            <p:nvPr/>
          </p:nvSpPr>
          <p:spPr>
            <a:xfrm rot="5400000">
              <a:off x="-68856" y="-53719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8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8" dur="800" fill="hold"/>
                                        <p:tgtEl>
                                          <p:spTgt spid="10"/>
                                        </p:tgtEl>
                                        <p:attrNameLst>
                                          <p:attrName>ppt_y</p:attrName>
                                        </p:attrNameLst>
                                      </p:cBhvr>
                                      <p:tavLst>
                                        <p:tav tm="0">
                                          <p:val>
                                            <p:strVal val="#ppt_y"/>
                                          </p:val>
                                        </p:tav>
                                        <p:tav tm="100000">
                                          <p:val>
                                            <p:strVal val="#ppt_y"/>
                                          </p:val>
                                        </p:tav>
                                      </p:tavLst>
                                    </p:anim>
                                    <p:anim calcmode="lin" valueType="num">
                                      <p:cBhvr>
                                        <p:cTn id="9" dur="8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0" dur="8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800" tmFilter="0,0; .5, 1; 1, 1"/>
                                        <p:tgtEl>
                                          <p:spTgt spid="10"/>
                                        </p:tgtEl>
                                      </p:cBhvr>
                                    </p:animEffect>
                                  </p:childTnLst>
                                </p:cTn>
                              </p:par>
                            </p:childTnLst>
                          </p:cTn>
                        </p:par>
                        <p:par>
                          <p:cTn id="12" fill="hold">
                            <p:stCondLst>
                              <p:cond delay="1039"/>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heme/theme1.xml><?xml version="1.0" encoding="utf-8"?>
<a:theme xmlns:a="http://schemas.openxmlformats.org/drawingml/2006/main" name="1_Office 主题​​">
  <a:themeElements>
    <a:clrScheme name="自定义 222">
      <a:dk1>
        <a:sysClr val="windowText" lastClr="000000"/>
      </a:dk1>
      <a:lt1>
        <a:sysClr val="window" lastClr="FFFFFF"/>
      </a:lt1>
      <a:dk2>
        <a:srgbClr val="435258"/>
      </a:dk2>
      <a:lt2>
        <a:srgbClr val="EEECE1"/>
      </a:lt2>
      <a:accent1>
        <a:srgbClr val="2A8FBD"/>
      </a:accent1>
      <a:accent2>
        <a:srgbClr val="00B0F0"/>
      </a:accent2>
      <a:accent3>
        <a:srgbClr val="435258"/>
      </a:accent3>
      <a:accent4>
        <a:srgbClr val="1E6787"/>
      </a:accent4>
      <a:accent5>
        <a:srgbClr val="2A8FBD"/>
      </a:accent5>
      <a:accent6>
        <a:srgbClr val="E44860"/>
      </a:accent6>
      <a:hlink>
        <a:srgbClr val="E44860"/>
      </a:hlink>
      <a:folHlink>
        <a:srgbClr val="435258"/>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9794</Words>
  <Application>WPS 演示</Application>
  <PresentationFormat>宽屏</PresentationFormat>
  <Paragraphs>700</Paragraphs>
  <Slides>69</Slides>
  <Notes>63</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69</vt:i4>
      </vt:variant>
    </vt:vector>
  </HeadingPairs>
  <TitlesOfParts>
    <vt:vector size="87" baseType="lpstr">
      <vt:lpstr>Arial</vt:lpstr>
      <vt:lpstr>宋体</vt:lpstr>
      <vt:lpstr>Wingdings</vt:lpstr>
      <vt:lpstr>Gill Sans Ultra Bold</vt:lpstr>
      <vt:lpstr>Gill Sans MT Condensed</vt:lpstr>
      <vt:lpstr>Arial Unicode MS</vt:lpstr>
      <vt:lpstr>微软雅黑</vt:lpstr>
      <vt:lpstr>Helvetica Light</vt:lpstr>
      <vt:lpstr>造字工房尚黑（非商用）细体</vt:lpstr>
      <vt:lpstr>黑体</vt:lpstr>
      <vt:lpstr>Calibri</vt:lpstr>
      <vt:lpstr>Impact MT Std</vt:lpstr>
      <vt:lpstr>Times New Roman</vt:lpstr>
      <vt:lpstr>Consolas</vt:lpstr>
      <vt:lpstr>Arial Unicode MS</vt:lpstr>
      <vt:lpstr>等线</vt:lpstr>
      <vt:lpstr>Cambria Math</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ZhaoLu</dc:creator>
  <cp:lastModifiedBy>刘元</cp:lastModifiedBy>
  <cp:revision>153</cp:revision>
  <dcterms:created xsi:type="dcterms:W3CDTF">2019-01-13T07:44:00Z</dcterms:created>
  <dcterms:modified xsi:type="dcterms:W3CDTF">2022-03-12T09:33:08Z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256F7D1329EC4FC1817C970322332139</vt:lpwstr>
  </property>
  <property fmtid="{D5CDD505-2E9C-101B-9397-08002B2CF9AE}" pid="3" name="KSOProductBuildVer">
    <vt:lpwstr>2052-11.1.0.11365</vt:lpwstr>
  </property>
</Properties>
</file>